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6" r:id="rId2"/>
    <p:sldId id="286" r:id="rId3"/>
    <p:sldId id="259" r:id="rId4"/>
    <p:sldId id="260" r:id="rId5"/>
    <p:sldId id="261" r:id="rId6"/>
    <p:sldId id="262" r:id="rId7"/>
    <p:sldId id="263" r:id="rId8"/>
    <p:sldId id="257" r:id="rId9"/>
    <p:sldId id="284" r:id="rId10"/>
    <p:sldId id="306" r:id="rId11"/>
    <p:sldId id="258" r:id="rId12"/>
    <p:sldId id="269" r:id="rId13"/>
    <p:sldId id="270" r:id="rId14"/>
    <p:sldId id="274" r:id="rId15"/>
    <p:sldId id="275" r:id="rId16"/>
    <p:sldId id="307" r:id="rId17"/>
    <p:sldId id="281" r:id="rId18"/>
    <p:sldId id="276" r:id="rId19"/>
    <p:sldId id="268" r:id="rId20"/>
    <p:sldId id="271" r:id="rId21"/>
    <p:sldId id="272" r:id="rId22"/>
    <p:sldId id="308" r:id="rId23"/>
    <p:sldId id="298" r:id="rId24"/>
    <p:sldId id="304" r:id="rId25"/>
    <p:sldId id="299" r:id="rId26"/>
    <p:sldId id="300" r:id="rId27"/>
    <p:sldId id="301" r:id="rId28"/>
    <p:sldId id="302" r:id="rId29"/>
    <p:sldId id="303" r:id="rId30"/>
    <p:sldId id="279" r:id="rId31"/>
    <p:sldId id="278" r:id="rId32"/>
    <p:sldId id="285" r:id="rId33"/>
    <p:sldId id="265" r:id="rId34"/>
    <p:sldId id="267" r:id="rId35"/>
    <p:sldId id="282" r:id="rId36"/>
    <p:sldId id="309" r:id="rId37"/>
    <p:sldId id="283" r:id="rId38"/>
    <p:sldId id="293" r:id="rId39"/>
    <p:sldId id="289" r:id="rId40"/>
    <p:sldId id="290" r:id="rId41"/>
    <p:sldId id="287" r:id="rId42"/>
    <p:sldId id="296" r:id="rId43"/>
    <p:sldId id="292" r:id="rId44"/>
    <p:sldId id="288" r:id="rId45"/>
    <p:sldId id="291" r:id="rId46"/>
    <p:sldId id="294" r:id="rId47"/>
    <p:sldId id="305"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1790" autoAdjust="0"/>
  </p:normalViewPr>
  <p:slideViewPr>
    <p:cSldViewPr>
      <p:cViewPr varScale="1">
        <p:scale>
          <a:sx n="49" d="100"/>
          <a:sy n="49" d="100"/>
        </p:scale>
        <p:origin x="1080" y="5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p:scale>
          <a:sx n="200" d="100"/>
          <a:sy n="200" d="100"/>
        </p:scale>
        <p:origin x="528" y="6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2F60F9-580D-A73D-6FE6-661894A013B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2A925236-112C-F223-B9C8-99CD0BB883D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60D20EC-3169-4ECB-B182-1AB3B5BF7ECE}" type="datetimeFigureOut">
              <a:rPr lang="en-US"/>
              <a:pPr>
                <a:defRPr/>
              </a:pPr>
              <a:t>9/14/2022</a:t>
            </a:fld>
            <a:endParaRPr lang="en-US"/>
          </a:p>
        </p:txBody>
      </p:sp>
      <p:sp>
        <p:nvSpPr>
          <p:cNvPr id="4" name="Footer Placeholder 3">
            <a:extLst>
              <a:ext uri="{FF2B5EF4-FFF2-40B4-BE49-F238E27FC236}">
                <a16:creationId xmlns:a16="http://schemas.microsoft.com/office/drawing/2014/main" id="{2B1CEA81-6D52-6907-A1E5-EFF871E627D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CFC93404-0EC5-C823-3570-B24D6BD4A6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B0C2F52-C396-4AD1-A454-563D382F01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66A65BF-850B-1591-0480-88E1B35B2B7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4275" name="Rectangle 3">
            <a:extLst>
              <a:ext uri="{FF2B5EF4-FFF2-40B4-BE49-F238E27FC236}">
                <a16:creationId xmlns:a16="http://schemas.microsoft.com/office/drawing/2014/main" id="{E35D86D7-D18F-9E4F-FFBE-CCEDF86B6D9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1E1E6CCB-38B3-916E-7EA2-D0D9DBD0951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7" name="Rectangle 5">
            <a:extLst>
              <a:ext uri="{FF2B5EF4-FFF2-40B4-BE49-F238E27FC236}">
                <a16:creationId xmlns:a16="http://schemas.microsoft.com/office/drawing/2014/main" id="{BF6337EB-86FD-01B2-17BB-BEE94BFF5F6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a:extLst>
              <a:ext uri="{FF2B5EF4-FFF2-40B4-BE49-F238E27FC236}">
                <a16:creationId xmlns:a16="http://schemas.microsoft.com/office/drawing/2014/main" id="{BC918BCE-B0A0-6B81-3828-6EA40B9F53B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4279" name="Rectangle 7">
            <a:extLst>
              <a:ext uri="{FF2B5EF4-FFF2-40B4-BE49-F238E27FC236}">
                <a16:creationId xmlns:a16="http://schemas.microsoft.com/office/drawing/2014/main" id="{43B23451-55EA-E041-2EF7-B1E46D8BA289}"/>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07C34AF-C51E-4A59-AD5E-B49364B770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5E9471D-9630-D4F0-F0CC-A74F24F395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FCAEA9-797D-4FB9-96FB-836C2A3DAFC8}" type="slidenum">
              <a:rPr lang="en-US" altLang="en-US"/>
              <a:pPr/>
              <a:t>1</a:t>
            </a:fld>
            <a:endParaRPr lang="en-US" altLang="en-US"/>
          </a:p>
        </p:txBody>
      </p:sp>
      <p:sp>
        <p:nvSpPr>
          <p:cNvPr id="6147" name="Rectangle 2">
            <a:extLst>
              <a:ext uri="{FF2B5EF4-FFF2-40B4-BE49-F238E27FC236}">
                <a16:creationId xmlns:a16="http://schemas.microsoft.com/office/drawing/2014/main" id="{0B0D7E67-E64A-AB2E-0D79-E9EA997CB9C5}"/>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59D1185E-24E0-02FE-C279-FB554DADCA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2DD856C-B4A7-1F24-8CD5-EF1C38A9A2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6E2F68-09CD-4DCD-A61E-8E2B0AB42A62}" type="slidenum">
              <a:rPr lang="en-US" altLang="en-US"/>
              <a:pPr/>
              <a:t>41</a:t>
            </a:fld>
            <a:endParaRPr lang="en-US" altLang="en-US"/>
          </a:p>
        </p:txBody>
      </p:sp>
      <p:sp>
        <p:nvSpPr>
          <p:cNvPr id="55299" name="Rectangle 2">
            <a:extLst>
              <a:ext uri="{FF2B5EF4-FFF2-40B4-BE49-F238E27FC236}">
                <a16:creationId xmlns:a16="http://schemas.microsoft.com/office/drawing/2014/main" id="{54636A24-17A4-C4CA-15A6-BB6C8ED548FA}"/>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A84D2621-9190-9A0B-1D14-EB3B2B4C53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053CB02-303D-A342-5EF6-902FD58ACD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C56097-D3AE-47C5-BF55-BE75637F9AC1}" type="slidenum">
              <a:rPr lang="en-US" altLang="en-US"/>
              <a:pPr/>
              <a:t>43</a:t>
            </a:fld>
            <a:endParaRPr lang="en-US" altLang="en-US"/>
          </a:p>
        </p:txBody>
      </p:sp>
      <p:sp>
        <p:nvSpPr>
          <p:cNvPr id="58371" name="Rectangle 2">
            <a:extLst>
              <a:ext uri="{FF2B5EF4-FFF2-40B4-BE49-F238E27FC236}">
                <a16:creationId xmlns:a16="http://schemas.microsoft.com/office/drawing/2014/main" id="{8C9543E7-AAF2-44A3-5041-7B31783F57B4}"/>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811FCFDC-5AE5-3883-0886-8923F0ACA3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1B7FD23-7DB5-30A0-9DEA-BB8BC8D84A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20DAEF-9143-464D-9B09-8C1EA1592F1E}" type="slidenum">
              <a:rPr lang="en-US" altLang="en-US"/>
              <a:pPr/>
              <a:t>44</a:t>
            </a:fld>
            <a:endParaRPr lang="en-US" altLang="en-US"/>
          </a:p>
        </p:txBody>
      </p:sp>
      <p:sp>
        <p:nvSpPr>
          <p:cNvPr id="60419" name="Rectangle 2">
            <a:extLst>
              <a:ext uri="{FF2B5EF4-FFF2-40B4-BE49-F238E27FC236}">
                <a16:creationId xmlns:a16="http://schemas.microsoft.com/office/drawing/2014/main" id="{E96D1B6D-0B00-9311-4835-04F8D0607A82}"/>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5B8D1243-FFCB-ACA9-39C3-1A29C389EC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C4E0727-4F01-A6FD-C30B-8FF1C5ACC7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748FFE-A63F-44BA-9366-D9CEBB6E7F88}" type="slidenum">
              <a:rPr lang="en-US" altLang="en-US"/>
              <a:pPr/>
              <a:t>45</a:t>
            </a:fld>
            <a:endParaRPr lang="en-US" altLang="en-US"/>
          </a:p>
        </p:txBody>
      </p:sp>
      <p:sp>
        <p:nvSpPr>
          <p:cNvPr id="62467" name="Rectangle 2">
            <a:extLst>
              <a:ext uri="{FF2B5EF4-FFF2-40B4-BE49-F238E27FC236}">
                <a16:creationId xmlns:a16="http://schemas.microsoft.com/office/drawing/2014/main" id="{03BD5365-6019-E609-D071-0B0350C6668A}"/>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F3DFD7EF-92B2-67AA-EC04-DAA80392A8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b="1">
                <a:latin typeface="Arial" panose="020B0604020202020204" pitchFamily="34" charset="0"/>
              </a:rPr>
              <a:t>Intent</a:t>
            </a:r>
            <a:r>
              <a:rPr lang="en-US" altLang="en-US">
                <a:latin typeface="Arial" panose="020B0604020202020204" pitchFamily="34" charset="0"/>
              </a:rPr>
              <a:t>: Define a relationship between an abstraction (the “subject”) and its (possibly non-homogeneous) dependent objects (the “observers”) so that when the subject changes state, the observers are notified automatically.</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Context</a:t>
            </a:r>
            <a:r>
              <a:rPr lang="en-US" altLang="en-US">
                <a:latin typeface="Arial" panose="020B0604020202020204" pitchFamily="34" charset="0"/>
              </a:rPr>
              <a:t>: When objects are dependent on one or more other objects to do their work, a relationship needs to exist that keeps the subject and its observers synchronized. Since the dependency is one-way (from subject to observers), there needs to be a way for the subject to notify the observers of a change in state. Furthermore, there may be a need to add and remove observers at runtime. As always, a minimum of coupling is desired.</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Solution</a:t>
            </a:r>
            <a:r>
              <a:rPr lang="en-US" altLang="en-US">
                <a:latin typeface="Arial" panose="020B0604020202020204" pitchFamily="34" charset="0"/>
              </a:rPr>
              <a:t>: Provide methods that add, remove, and notify observers in an abstract base class that the subject extends (or if inheritance is not possible, provide the methods in a concrete class that the subjects holds by composition). The observers implement an interface with a callback method. The observers respond to the callback whenever the subject invokes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5347C41-12E0-0FCB-3DCC-8D5ED744E16E}"/>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E33B68CC-97E9-848B-7CF6-C66D848455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34AB0EA8-468B-D094-E596-08581CE79B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CD378D-51E1-4A32-8A5B-71F325F8C0F7}" type="slidenum">
              <a:rPr lang="en-US" altLang="en-US"/>
              <a:pPr/>
              <a:t>16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F12E775-7586-D393-05A6-7D9F8EEDB2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588F0B-6BD0-43B0-9A9B-8CE7B54B65D3}" type="slidenum">
              <a:rPr lang="en-US" altLang="en-US"/>
              <a:pPr/>
              <a:t>17</a:t>
            </a:fld>
            <a:endParaRPr lang="en-US" altLang="en-US"/>
          </a:p>
        </p:txBody>
      </p:sp>
      <p:sp>
        <p:nvSpPr>
          <p:cNvPr id="24579" name="Rectangle 2">
            <a:extLst>
              <a:ext uri="{FF2B5EF4-FFF2-40B4-BE49-F238E27FC236}">
                <a16:creationId xmlns:a16="http://schemas.microsoft.com/office/drawing/2014/main" id="{46C0BE87-F20A-20A9-F4AE-BBDF284EA684}"/>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72E7CD67-2FF8-F5EA-3B7D-189B23376A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90793FD-D840-2785-7D94-DFA8BB2DF7E2}"/>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E5991B86-DA0E-C9E7-8EDC-604E6C2C3AE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Version 2: ask “What changes to Version 1, 2 if you record penalty yards for each team?”</a:t>
            </a:r>
          </a:p>
          <a:p>
            <a:r>
              <a:rPr lang="en-US" altLang="en-US">
                <a:latin typeface="Arial" panose="020B0604020202020204" pitchFamily="34" charset="0"/>
              </a:rPr>
              <a:t>	(version 2: you have to change the update() interface – what principles does that violate?)</a:t>
            </a:r>
          </a:p>
          <a:p>
            <a:endParaRPr lang="en-US" altLang="en-US">
              <a:latin typeface="Arial" panose="020B0604020202020204" pitchFamily="34" charset="0"/>
            </a:endParaRPr>
          </a:p>
          <a:p>
            <a:r>
              <a:rPr lang="en-US" altLang="en-US">
                <a:latin typeface="Arial" panose="020B0604020202020204" pitchFamily="34" charset="0"/>
              </a:rPr>
              <a:t>Also ask it for version 3</a:t>
            </a:r>
          </a:p>
        </p:txBody>
      </p:sp>
      <p:sp>
        <p:nvSpPr>
          <p:cNvPr id="31748" name="Slide Number Placeholder 3">
            <a:extLst>
              <a:ext uri="{FF2B5EF4-FFF2-40B4-BE49-F238E27FC236}">
                <a16:creationId xmlns:a16="http://schemas.microsoft.com/office/drawing/2014/main" id="{82E716FC-170F-C9D7-90C3-052DB8AFFF3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59EC44-7B74-45C0-A406-4F0E851853B7}" type="slidenum">
              <a:rPr lang="en-US" altLang="en-US"/>
              <a:pPr/>
              <a:t>23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A8F22D3-C168-DC90-6736-C1AE2D8CFD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4C1FF9-360E-4CA3-8493-A35FAC2CC762}" type="slidenum">
              <a:rPr lang="en-US" altLang="en-US"/>
              <a:pPr/>
              <a:t>32</a:t>
            </a:fld>
            <a:endParaRPr lang="en-US" altLang="en-US"/>
          </a:p>
        </p:txBody>
      </p:sp>
      <p:sp>
        <p:nvSpPr>
          <p:cNvPr id="41987" name="Rectangle 2">
            <a:extLst>
              <a:ext uri="{FF2B5EF4-FFF2-40B4-BE49-F238E27FC236}">
                <a16:creationId xmlns:a16="http://schemas.microsoft.com/office/drawing/2014/main" id="{FA03159F-75CE-A75C-F0D5-C040FF24C819}"/>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3A6264D4-6BCA-7308-2177-4256AC6C13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Tx/>
              <a:buChar char="-"/>
            </a:pPr>
            <a:r>
              <a:rPr lang="en-US" altLang="en-US">
                <a:latin typeface="Arial" panose="020B0604020202020204" pitchFamily="34" charset="0"/>
              </a:rPr>
              <a:t>Have the subject hold a reference to an object that manages the observers. In other words: use composition.</a:t>
            </a:r>
          </a:p>
          <a:p>
            <a:pPr eaLnBrk="1" hangingPunct="1">
              <a:buFontTx/>
              <a:buChar char="-"/>
            </a:pPr>
            <a:r>
              <a:rPr lang="en-US" altLang="en-US">
                <a:latin typeface="Arial" panose="020B0604020202020204" pitchFamily="34" charset="0"/>
              </a:rPr>
              <a:t>You can also use Proxy or Mediator (will see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C8779C3-6FFC-7ECF-66F7-FF3B576764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F91F37-922A-4079-9C1D-A22B486D7571}" type="slidenum">
              <a:rPr lang="en-US" altLang="en-US"/>
              <a:pPr/>
              <a:t>35</a:t>
            </a:fld>
            <a:endParaRPr lang="en-US" altLang="en-US"/>
          </a:p>
        </p:txBody>
      </p:sp>
      <p:sp>
        <p:nvSpPr>
          <p:cNvPr id="46083" name="Rectangle 2">
            <a:extLst>
              <a:ext uri="{FF2B5EF4-FFF2-40B4-BE49-F238E27FC236}">
                <a16:creationId xmlns:a16="http://schemas.microsoft.com/office/drawing/2014/main" id="{78B55771-D562-5565-8FE1-DF463109927B}"/>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C0B8D779-E0D2-D316-DBF9-75A906EFF8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You wrap it in another class. This requires a little thought. The wrapper will probably need to be able to “stand-in” for the subject transparently. See Proxy and Decorator.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5225ABC-89A6-278A-0501-E41F4055CA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509BD0-87AD-42D7-AB34-EDF4712179C4}" type="slidenum">
              <a:rPr lang="en-US" altLang="en-US"/>
              <a:pPr/>
              <a:t>37</a:t>
            </a:fld>
            <a:endParaRPr lang="en-US" altLang="en-US"/>
          </a:p>
        </p:txBody>
      </p:sp>
      <p:sp>
        <p:nvSpPr>
          <p:cNvPr id="48131" name="Rectangle 2">
            <a:extLst>
              <a:ext uri="{FF2B5EF4-FFF2-40B4-BE49-F238E27FC236}">
                <a16:creationId xmlns:a16="http://schemas.microsoft.com/office/drawing/2014/main" id="{B0732E1D-45E0-EC77-11DB-8733C3E7F3C5}"/>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9A427AB0-6C98-2BA8-8C63-832075DDB0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07950EA-D992-6945-6BC7-2C574C0466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8DADC1-465E-429F-9A67-FAB6B96609A8}" type="slidenum">
              <a:rPr lang="en-US" altLang="en-US"/>
              <a:pPr/>
              <a:t>39</a:t>
            </a:fld>
            <a:endParaRPr lang="en-US" altLang="en-US"/>
          </a:p>
        </p:txBody>
      </p:sp>
      <p:sp>
        <p:nvSpPr>
          <p:cNvPr id="51203" name="Rectangle 2">
            <a:extLst>
              <a:ext uri="{FF2B5EF4-FFF2-40B4-BE49-F238E27FC236}">
                <a16:creationId xmlns:a16="http://schemas.microsoft.com/office/drawing/2014/main" id="{AC612383-B736-2010-9C96-62364B1517A9}"/>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A583F8B8-7EB7-56E0-BF45-43DEB423B4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DD4E6A0-D691-7C29-25B5-FD0B26651E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5CC450-73DF-480F-B689-D24A530D8A84}" type="slidenum">
              <a:rPr lang="en-US" altLang="en-US"/>
              <a:pPr/>
              <a:t>40</a:t>
            </a:fld>
            <a:endParaRPr lang="en-US" altLang="en-US"/>
          </a:p>
        </p:txBody>
      </p:sp>
      <p:sp>
        <p:nvSpPr>
          <p:cNvPr id="53251" name="Rectangle 2">
            <a:extLst>
              <a:ext uri="{FF2B5EF4-FFF2-40B4-BE49-F238E27FC236}">
                <a16:creationId xmlns:a16="http://schemas.microsoft.com/office/drawing/2014/main" id="{911442BA-C88D-0A29-55ED-2D0BBDA321A9}"/>
              </a:ext>
            </a:extLst>
          </p:cNvPr>
          <p:cNvSpPr>
            <a:spLocks noRot="1" noChangeArrowheads="1" noTextEdit="1"/>
          </p:cNvSpPr>
          <p:nvPr>
            <p:ph type="sldImg"/>
          </p:nvPr>
        </p:nvSpPr>
        <p:spPr>
          <a:xfrm>
            <a:off x="414338" y="139700"/>
            <a:ext cx="6029325" cy="4521200"/>
          </a:xfrm>
          <a:ln/>
        </p:spPr>
      </p:sp>
      <p:sp>
        <p:nvSpPr>
          <p:cNvPr id="53252" name="Rectangle 3">
            <a:extLst>
              <a:ext uri="{FF2B5EF4-FFF2-40B4-BE49-F238E27FC236}">
                <a16:creationId xmlns:a16="http://schemas.microsoft.com/office/drawing/2014/main" id="{F86A7F5D-284E-302D-481C-6594EE79EF8A}"/>
              </a:ext>
            </a:extLst>
          </p:cNvPr>
          <p:cNvSpPr>
            <a:spLocks noGrp="1" noChangeArrowheads="1"/>
          </p:cNvSpPr>
          <p:nvPr>
            <p:ph type="body" idx="1"/>
          </p:nvPr>
        </p:nvSpPr>
        <p:spPr>
          <a:xfrm>
            <a:off x="304800" y="4876800"/>
            <a:ext cx="6248400" cy="396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2DA2FEE-D763-37C4-45A3-77B5F86DE23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F0835EC1-CCDC-EF0B-85EE-00AFEC1432A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4" name="Rectangle 4">
              <a:extLst>
                <a:ext uri="{FF2B5EF4-FFF2-40B4-BE49-F238E27FC236}">
                  <a16:creationId xmlns:a16="http://schemas.microsoft.com/office/drawing/2014/main" id="{3F82C9A1-A96F-A24A-9859-7F2ED2ED28F4}"/>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nvGrpSpPr>
            <p:cNvPr id="5" name="Group 5">
              <a:extLst>
                <a:ext uri="{FF2B5EF4-FFF2-40B4-BE49-F238E27FC236}">
                  <a16:creationId xmlns:a16="http://schemas.microsoft.com/office/drawing/2014/main" id="{D0B37108-204D-05BA-F1F1-A26CF30EEEDD}"/>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3E74DE98-C80C-013A-C371-513042613C42}"/>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7" name="Rectangle 7">
                <a:extLst>
                  <a:ext uri="{FF2B5EF4-FFF2-40B4-BE49-F238E27FC236}">
                    <a16:creationId xmlns:a16="http://schemas.microsoft.com/office/drawing/2014/main" id="{D8A224F9-F9EE-E592-3738-8DBBFB0B7F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8" name="Rectangle 8">
                <a:extLst>
                  <a:ext uri="{FF2B5EF4-FFF2-40B4-BE49-F238E27FC236}">
                    <a16:creationId xmlns:a16="http://schemas.microsoft.com/office/drawing/2014/main" id="{446FFAC4-9B9B-4C12-E273-9311F55A0A0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9" name="Rectangle 9">
                <a:extLst>
                  <a:ext uri="{FF2B5EF4-FFF2-40B4-BE49-F238E27FC236}">
                    <a16:creationId xmlns:a16="http://schemas.microsoft.com/office/drawing/2014/main" id="{4B669BCE-5960-B6A5-85D7-C037300063E0}"/>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 name="Rectangle 10">
                <a:extLst>
                  <a:ext uri="{FF2B5EF4-FFF2-40B4-BE49-F238E27FC236}">
                    <a16:creationId xmlns:a16="http://schemas.microsoft.com/office/drawing/2014/main" id="{0EDA5650-2EDA-12C8-48D3-A537ABE53C9E}"/>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1" name="Rectangle 11">
                <a:extLst>
                  <a:ext uri="{FF2B5EF4-FFF2-40B4-BE49-F238E27FC236}">
                    <a16:creationId xmlns:a16="http://schemas.microsoft.com/office/drawing/2014/main" id="{46D65023-352F-C547-522B-CECBECD9DD95}"/>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2" name="Rectangle 12">
                <a:extLst>
                  <a:ext uri="{FF2B5EF4-FFF2-40B4-BE49-F238E27FC236}">
                    <a16:creationId xmlns:a16="http://schemas.microsoft.com/office/drawing/2014/main" id="{68EC9A28-CE8B-26CA-662E-ECC021DBB854}"/>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3" name="Rectangle 13">
                <a:extLst>
                  <a:ext uri="{FF2B5EF4-FFF2-40B4-BE49-F238E27FC236}">
                    <a16:creationId xmlns:a16="http://schemas.microsoft.com/office/drawing/2014/main" id="{0A90D145-B065-3FC8-B206-072169886CF0}"/>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4" name="Rectangle 14">
                <a:extLst>
                  <a:ext uri="{FF2B5EF4-FFF2-40B4-BE49-F238E27FC236}">
                    <a16:creationId xmlns:a16="http://schemas.microsoft.com/office/drawing/2014/main" id="{33183726-B04F-7D11-06C1-247D00475CDB}"/>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5" name="Rectangle 15">
                <a:extLst>
                  <a:ext uri="{FF2B5EF4-FFF2-40B4-BE49-F238E27FC236}">
                    <a16:creationId xmlns:a16="http://schemas.microsoft.com/office/drawing/2014/main" id="{CDDF8497-B776-1324-F99C-67D989E6E1FC}"/>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6" name="Rectangle 16">
            <a:extLst>
              <a:ext uri="{FF2B5EF4-FFF2-40B4-BE49-F238E27FC236}">
                <a16:creationId xmlns:a16="http://schemas.microsoft.com/office/drawing/2014/main" id="{EFE2838A-B212-1495-5BC4-8F781F865C3C}"/>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A56157A7-DC0B-EFB1-AB09-48B6B0EBC56E}"/>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DB1BA989-B921-6ED7-9D68-325B456EE2B1}"/>
              </a:ext>
            </a:extLst>
          </p:cNvPr>
          <p:cNvSpPr>
            <a:spLocks noGrp="1" noChangeArrowheads="1"/>
          </p:cNvSpPr>
          <p:nvPr>
            <p:ph type="sldNum" sz="quarter" idx="12"/>
          </p:nvPr>
        </p:nvSpPr>
        <p:spPr/>
        <p:txBody>
          <a:bodyPr/>
          <a:lstStyle>
            <a:lvl1pPr>
              <a:defRPr smtClean="0"/>
            </a:lvl1pPr>
          </a:lstStyle>
          <a:p>
            <a:pPr>
              <a:defRPr/>
            </a:pPr>
            <a:fld id="{C34A1662-9EF0-4DA7-AA6C-F31CDF906121}" type="slidenum">
              <a:rPr lang="en-US" altLang="en-US"/>
              <a:pPr>
                <a:defRPr/>
              </a:pPr>
              <a:t>‹#›</a:t>
            </a:fld>
            <a:endParaRPr lang="en-US" altLang="en-US"/>
          </a:p>
        </p:txBody>
      </p:sp>
    </p:spTree>
    <p:extLst>
      <p:ext uri="{BB962C8B-B14F-4D97-AF65-F5344CB8AC3E}">
        <p14:creationId xmlns:p14="http://schemas.microsoft.com/office/powerpoint/2010/main" val="426192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E63BED0-52E8-B9B0-886F-D3FE71593E0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7D99953-8F99-D303-99FB-5D79B4F94CE6}"/>
              </a:ext>
            </a:extLst>
          </p:cNvPr>
          <p:cNvSpPr>
            <a:spLocks noGrp="1" noChangeArrowheads="1"/>
          </p:cNvSpPr>
          <p:nvPr>
            <p:ph type="sldNum" sz="quarter" idx="11"/>
          </p:nvPr>
        </p:nvSpPr>
        <p:spPr>
          <a:ln/>
        </p:spPr>
        <p:txBody>
          <a:bodyPr/>
          <a:lstStyle>
            <a:lvl1pPr>
              <a:defRPr/>
            </a:lvl1pPr>
          </a:lstStyle>
          <a:p>
            <a:pPr>
              <a:defRPr/>
            </a:pPr>
            <a:fld id="{B476AF23-AD2F-4C9B-8845-E88B0F28F914}" type="slidenum">
              <a:rPr lang="en-US" altLang="en-US"/>
              <a:pPr>
                <a:defRPr/>
              </a:pPr>
              <a:t>‹#›</a:t>
            </a:fld>
            <a:endParaRPr lang="en-US" altLang="en-US"/>
          </a:p>
        </p:txBody>
      </p:sp>
      <p:sp>
        <p:nvSpPr>
          <p:cNvPr id="6" name="Rectangle 16">
            <a:extLst>
              <a:ext uri="{FF2B5EF4-FFF2-40B4-BE49-F238E27FC236}">
                <a16:creationId xmlns:a16="http://schemas.microsoft.com/office/drawing/2014/main" id="{2F23114B-A0AD-FC3E-306E-C78C26A445E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945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66D9AF2-FD56-7116-E801-D98446C93D5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F8BCABA-5257-B482-84BA-D3AD145BDCF2}"/>
              </a:ext>
            </a:extLst>
          </p:cNvPr>
          <p:cNvSpPr>
            <a:spLocks noGrp="1" noChangeArrowheads="1"/>
          </p:cNvSpPr>
          <p:nvPr>
            <p:ph type="sldNum" sz="quarter" idx="11"/>
          </p:nvPr>
        </p:nvSpPr>
        <p:spPr>
          <a:ln/>
        </p:spPr>
        <p:txBody>
          <a:bodyPr/>
          <a:lstStyle>
            <a:lvl1pPr>
              <a:defRPr/>
            </a:lvl1pPr>
          </a:lstStyle>
          <a:p>
            <a:pPr>
              <a:defRPr/>
            </a:pPr>
            <a:fld id="{148D7CCE-11F9-48C6-8BFF-297F3CA16CC1}" type="slidenum">
              <a:rPr lang="en-US" altLang="en-US"/>
              <a:pPr>
                <a:defRPr/>
              </a:pPr>
              <a:t>‹#›</a:t>
            </a:fld>
            <a:endParaRPr lang="en-US" altLang="en-US"/>
          </a:p>
        </p:txBody>
      </p:sp>
      <p:sp>
        <p:nvSpPr>
          <p:cNvPr id="6" name="Rectangle 16">
            <a:extLst>
              <a:ext uri="{FF2B5EF4-FFF2-40B4-BE49-F238E27FC236}">
                <a16:creationId xmlns:a16="http://schemas.microsoft.com/office/drawing/2014/main" id="{87F530E8-0EC4-A943-6FB3-31FE760E844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022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AA9F2DE-126C-F9F4-2C0B-1DC26655041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56E09E0-5D43-46C6-DEA2-64F3651F669B}"/>
              </a:ext>
            </a:extLst>
          </p:cNvPr>
          <p:cNvSpPr>
            <a:spLocks noGrp="1" noChangeArrowheads="1"/>
          </p:cNvSpPr>
          <p:nvPr>
            <p:ph type="sldNum" sz="quarter" idx="11"/>
          </p:nvPr>
        </p:nvSpPr>
        <p:spPr>
          <a:ln/>
        </p:spPr>
        <p:txBody>
          <a:bodyPr/>
          <a:lstStyle>
            <a:lvl1pPr>
              <a:defRPr/>
            </a:lvl1pPr>
          </a:lstStyle>
          <a:p>
            <a:pPr>
              <a:defRPr/>
            </a:pPr>
            <a:fld id="{29F48C49-659F-4C0A-B8DD-240521C1F1B1}" type="slidenum">
              <a:rPr lang="en-US" altLang="en-US"/>
              <a:pPr>
                <a:defRPr/>
              </a:pPr>
              <a:t>‹#›</a:t>
            </a:fld>
            <a:endParaRPr lang="en-US" altLang="en-US"/>
          </a:p>
        </p:txBody>
      </p:sp>
      <p:sp>
        <p:nvSpPr>
          <p:cNvPr id="6" name="Rectangle 16">
            <a:extLst>
              <a:ext uri="{FF2B5EF4-FFF2-40B4-BE49-F238E27FC236}">
                <a16:creationId xmlns:a16="http://schemas.microsoft.com/office/drawing/2014/main" id="{891E3FCF-20C2-1B75-A0FA-F405B898C36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439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9AC4F42B-2122-C3D1-37C3-B30954F29F5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1907024-D229-751F-C039-328F78AA778C}"/>
              </a:ext>
            </a:extLst>
          </p:cNvPr>
          <p:cNvSpPr>
            <a:spLocks noGrp="1" noChangeArrowheads="1"/>
          </p:cNvSpPr>
          <p:nvPr>
            <p:ph type="sldNum" sz="quarter" idx="11"/>
          </p:nvPr>
        </p:nvSpPr>
        <p:spPr>
          <a:ln/>
        </p:spPr>
        <p:txBody>
          <a:bodyPr/>
          <a:lstStyle>
            <a:lvl1pPr>
              <a:defRPr/>
            </a:lvl1pPr>
          </a:lstStyle>
          <a:p>
            <a:pPr>
              <a:defRPr/>
            </a:pPr>
            <a:fld id="{F85FF45F-ACA7-4DCE-AE0D-6332867B7849}" type="slidenum">
              <a:rPr lang="en-US" altLang="en-US"/>
              <a:pPr>
                <a:defRPr/>
              </a:pPr>
              <a:t>‹#›</a:t>
            </a:fld>
            <a:endParaRPr lang="en-US" altLang="en-US"/>
          </a:p>
        </p:txBody>
      </p:sp>
      <p:sp>
        <p:nvSpPr>
          <p:cNvPr id="6" name="Rectangle 16">
            <a:extLst>
              <a:ext uri="{FF2B5EF4-FFF2-40B4-BE49-F238E27FC236}">
                <a16:creationId xmlns:a16="http://schemas.microsoft.com/office/drawing/2014/main" id="{F51B514B-3074-9B80-80F9-53260627180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09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55206E6E-CCC0-BE73-B436-A663CBC7187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6C2EC8E-F696-FDAA-F92E-62F31585A23C}"/>
              </a:ext>
            </a:extLst>
          </p:cNvPr>
          <p:cNvSpPr>
            <a:spLocks noGrp="1" noChangeArrowheads="1"/>
          </p:cNvSpPr>
          <p:nvPr>
            <p:ph type="sldNum" sz="quarter" idx="11"/>
          </p:nvPr>
        </p:nvSpPr>
        <p:spPr>
          <a:ln/>
        </p:spPr>
        <p:txBody>
          <a:bodyPr/>
          <a:lstStyle>
            <a:lvl1pPr>
              <a:defRPr/>
            </a:lvl1pPr>
          </a:lstStyle>
          <a:p>
            <a:pPr>
              <a:defRPr/>
            </a:pPr>
            <a:fld id="{51696242-A6B8-41A5-AD75-81846786E61A}" type="slidenum">
              <a:rPr lang="en-US" altLang="en-US"/>
              <a:pPr>
                <a:defRPr/>
              </a:pPr>
              <a:t>‹#›</a:t>
            </a:fld>
            <a:endParaRPr lang="en-US" altLang="en-US"/>
          </a:p>
        </p:txBody>
      </p:sp>
      <p:sp>
        <p:nvSpPr>
          <p:cNvPr id="7" name="Rectangle 16">
            <a:extLst>
              <a:ext uri="{FF2B5EF4-FFF2-40B4-BE49-F238E27FC236}">
                <a16:creationId xmlns:a16="http://schemas.microsoft.com/office/drawing/2014/main" id="{EB3A5FD3-55C4-E1B0-7C20-529C2104446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480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1EE3F54F-D840-DF7D-9ED6-AC5BB7EFF12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C3A9BFE7-2FA6-0A06-3CB4-938E7C7D8674}"/>
              </a:ext>
            </a:extLst>
          </p:cNvPr>
          <p:cNvSpPr>
            <a:spLocks noGrp="1" noChangeArrowheads="1"/>
          </p:cNvSpPr>
          <p:nvPr>
            <p:ph type="sldNum" sz="quarter" idx="11"/>
          </p:nvPr>
        </p:nvSpPr>
        <p:spPr>
          <a:ln/>
        </p:spPr>
        <p:txBody>
          <a:bodyPr/>
          <a:lstStyle>
            <a:lvl1pPr>
              <a:defRPr/>
            </a:lvl1pPr>
          </a:lstStyle>
          <a:p>
            <a:pPr>
              <a:defRPr/>
            </a:pPr>
            <a:fld id="{3F3B15B2-235E-4D70-8951-8BBB67FA780F}" type="slidenum">
              <a:rPr lang="en-US" altLang="en-US"/>
              <a:pPr>
                <a:defRPr/>
              </a:pPr>
              <a:t>‹#›</a:t>
            </a:fld>
            <a:endParaRPr lang="en-US" altLang="en-US"/>
          </a:p>
        </p:txBody>
      </p:sp>
      <p:sp>
        <p:nvSpPr>
          <p:cNvPr id="9" name="Rectangle 16">
            <a:extLst>
              <a:ext uri="{FF2B5EF4-FFF2-40B4-BE49-F238E27FC236}">
                <a16:creationId xmlns:a16="http://schemas.microsoft.com/office/drawing/2014/main" id="{35290735-0656-ABB5-8BD4-974D7ACC7B9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110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451221F-F66F-88C5-A617-53150CC8F18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D549D875-9D31-96EF-80A1-82C58EB8EB63}"/>
              </a:ext>
            </a:extLst>
          </p:cNvPr>
          <p:cNvSpPr>
            <a:spLocks noGrp="1" noChangeArrowheads="1"/>
          </p:cNvSpPr>
          <p:nvPr>
            <p:ph type="sldNum" sz="quarter" idx="11"/>
          </p:nvPr>
        </p:nvSpPr>
        <p:spPr>
          <a:ln/>
        </p:spPr>
        <p:txBody>
          <a:bodyPr/>
          <a:lstStyle>
            <a:lvl1pPr>
              <a:defRPr/>
            </a:lvl1pPr>
          </a:lstStyle>
          <a:p>
            <a:pPr>
              <a:defRPr/>
            </a:pPr>
            <a:fld id="{F506D3E6-24B5-40DC-BC19-079B725E7B9D}" type="slidenum">
              <a:rPr lang="en-US" altLang="en-US"/>
              <a:pPr>
                <a:defRPr/>
              </a:pPr>
              <a:t>‹#›</a:t>
            </a:fld>
            <a:endParaRPr lang="en-US" altLang="en-US"/>
          </a:p>
        </p:txBody>
      </p:sp>
      <p:sp>
        <p:nvSpPr>
          <p:cNvPr id="5" name="Rectangle 16">
            <a:extLst>
              <a:ext uri="{FF2B5EF4-FFF2-40B4-BE49-F238E27FC236}">
                <a16:creationId xmlns:a16="http://schemas.microsoft.com/office/drawing/2014/main" id="{C33208A3-3BFE-5F61-47CD-4B8302B4085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378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1AB23D-CE9F-BA7E-95B0-0E739D8725B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FB029EF3-F4F0-B4B1-12B6-C907A1DF4F4D}"/>
              </a:ext>
            </a:extLst>
          </p:cNvPr>
          <p:cNvSpPr>
            <a:spLocks noGrp="1" noChangeArrowheads="1"/>
          </p:cNvSpPr>
          <p:nvPr>
            <p:ph type="sldNum" sz="quarter" idx="11"/>
          </p:nvPr>
        </p:nvSpPr>
        <p:spPr>
          <a:ln/>
        </p:spPr>
        <p:txBody>
          <a:bodyPr/>
          <a:lstStyle>
            <a:lvl1pPr>
              <a:defRPr/>
            </a:lvl1pPr>
          </a:lstStyle>
          <a:p>
            <a:pPr>
              <a:defRPr/>
            </a:pPr>
            <a:fld id="{C154C58C-D096-48D9-AFB0-192E3409BAB8}" type="slidenum">
              <a:rPr lang="en-US" altLang="en-US"/>
              <a:pPr>
                <a:defRPr/>
              </a:pPr>
              <a:t>‹#›</a:t>
            </a:fld>
            <a:endParaRPr lang="en-US" altLang="en-US"/>
          </a:p>
        </p:txBody>
      </p:sp>
      <p:sp>
        <p:nvSpPr>
          <p:cNvPr id="4" name="Rectangle 16">
            <a:extLst>
              <a:ext uri="{FF2B5EF4-FFF2-40B4-BE49-F238E27FC236}">
                <a16:creationId xmlns:a16="http://schemas.microsoft.com/office/drawing/2014/main" id="{24914BFA-4962-3567-CB14-E8820B622F3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332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02A07FF5-5D38-8974-609F-26757A1B86C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10EB9DA-7CF6-CF21-7978-A3B3B8A23D0D}"/>
              </a:ext>
            </a:extLst>
          </p:cNvPr>
          <p:cNvSpPr>
            <a:spLocks noGrp="1" noChangeArrowheads="1"/>
          </p:cNvSpPr>
          <p:nvPr>
            <p:ph type="sldNum" sz="quarter" idx="11"/>
          </p:nvPr>
        </p:nvSpPr>
        <p:spPr>
          <a:ln/>
        </p:spPr>
        <p:txBody>
          <a:bodyPr/>
          <a:lstStyle>
            <a:lvl1pPr>
              <a:defRPr/>
            </a:lvl1pPr>
          </a:lstStyle>
          <a:p>
            <a:pPr>
              <a:defRPr/>
            </a:pPr>
            <a:fld id="{2AEDEC32-846A-4548-8054-CFC0D66289E3}" type="slidenum">
              <a:rPr lang="en-US" altLang="en-US"/>
              <a:pPr>
                <a:defRPr/>
              </a:pPr>
              <a:t>‹#›</a:t>
            </a:fld>
            <a:endParaRPr lang="en-US" altLang="en-US"/>
          </a:p>
        </p:txBody>
      </p:sp>
      <p:sp>
        <p:nvSpPr>
          <p:cNvPr id="7" name="Rectangle 16">
            <a:extLst>
              <a:ext uri="{FF2B5EF4-FFF2-40B4-BE49-F238E27FC236}">
                <a16:creationId xmlns:a16="http://schemas.microsoft.com/office/drawing/2014/main" id="{04D09C16-8876-2977-F65F-6CBCA71165D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01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5A40572-09B4-7CE0-BD47-AB602757979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B30C6D2A-4FD1-A683-D9CA-CE8538465006}"/>
              </a:ext>
            </a:extLst>
          </p:cNvPr>
          <p:cNvSpPr>
            <a:spLocks noGrp="1" noChangeArrowheads="1"/>
          </p:cNvSpPr>
          <p:nvPr>
            <p:ph type="sldNum" sz="quarter" idx="11"/>
          </p:nvPr>
        </p:nvSpPr>
        <p:spPr>
          <a:ln/>
        </p:spPr>
        <p:txBody>
          <a:bodyPr/>
          <a:lstStyle>
            <a:lvl1pPr>
              <a:defRPr/>
            </a:lvl1pPr>
          </a:lstStyle>
          <a:p>
            <a:pPr>
              <a:defRPr/>
            </a:pPr>
            <a:fld id="{C9200E86-82F9-4160-B205-BA0EF6B6B715}" type="slidenum">
              <a:rPr lang="en-US" altLang="en-US"/>
              <a:pPr>
                <a:defRPr/>
              </a:pPr>
              <a:t>‹#›</a:t>
            </a:fld>
            <a:endParaRPr lang="en-US" altLang="en-US"/>
          </a:p>
        </p:txBody>
      </p:sp>
      <p:sp>
        <p:nvSpPr>
          <p:cNvPr id="7" name="Rectangle 16">
            <a:extLst>
              <a:ext uri="{FF2B5EF4-FFF2-40B4-BE49-F238E27FC236}">
                <a16:creationId xmlns:a16="http://schemas.microsoft.com/office/drawing/2014/main" id="{9DF5EB0F-8F1B-C13D-653B-221955D627D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837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50909B-B58E-5C0A-68BD-FD43017A6EF9}"/>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4099" name="Rectangle 3">
            <a:extLst>
              <a:ext uri="{FF2B5EF4-FFF2-40B4-BE49-F238E27FC236}">
                <a16:creationId xmlns:a16="http://schemas.microsoft.com/office/drawing/2014/main" id="{FC687809-1CE2-5D26-9DBC-4C096F730DEC}"/>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B87BDCA0-C80E-4094-AC05-D4D7DA35C8D0}" type="slidenum">
              <a:rPr lang="en-US" altLang="en-US"/>
              <a:pPr>
                <a:defRPr/>
              </a:pPr>
              <a:t>‹#›</a:t>
            </a:fld>
            <a:endParaRPr lang="en-US" altLang="en-US"/>
          </a:p>
        </p:txBody>
      </p:sp>
      <p:grpSp>
        <p:nvGrpSpPr>
          <p:cNvPr id="1028" name="Group 4">
            <a:extLst>
              <a:ext uri="{FF2B5EF4-FFF2-40B4-BE49-F238E27FC236}">
                <a16:creationId xmlns:a16="http://schemas.microsoft.com/office/drawing/2014/main" id="{E7590FDD-1446-3763-9537-C0A448C0D5BE}"/>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F2ADE2EE-6F71-465A-6CFF-4473B5474870}"/>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Rectangle 6">
              <a:extLst>
                <a:ext uri="{FF2B5EF4-FFF2-40B4-BE49-F238E27FC236}">
                  <a16:creationId xmlns:a16="http://schemas.microsoft.com/office/drawing/2014/main" id="{31AA8C41-0C67-E674-06AD-54A5B9B7A574}"/>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4" name="Rectangle 7">
              <a:extLst>
                <a:ext uri="{FF2B5EF4-FFF2-40B4-BE49-F238E27FC236}">
                  <a16:creationId xmlns:a16="http://schemas.microsoft.com/office/drawing/2014/main" id="{F879D89F-A9B3-8F93-1BB7-D766A174D022}"/>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5" name="Rectangle 8">
              <a:extLst>
                <a:ext uri="{FF2B5EF4-FFF2-40B4-BE49-F238E27FC236}">
                  <a16:creationId xmlns:a16="http://schemas.microsoft.com/office/drawing/2014/main" id="{933F0E40-7912-C875-EE26-FC5F8397EC5C}"/>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6" name="Rectangle 9">
              <a:extLst>
                <a:ext uri="{FF2B5EF4-FFF2-40B4-BE49-F238E27FC236}">
                  <a16:creationId xmlns:a16="http://schemas.microsoft.com/office/drawing/2014/main" id="{AF22E47E-4988-13A9-2C60-33B21E5B7CA7}"/>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37" name="Rectangle 10">
              <a:extLst>
                <a:ext uri="{FF2B5EF4-FFF2-40B4-BE49-F238E27FC236}">
                  <a16:creationId xmlns:a16="http://schemas.microsoft.com/office/drawing/2014/main" id="{1ADB058B-CFB8-4A43-D176-614BDC9E2446}"/>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hlink"/>
                </a:solidFill>
              </a:endParaRPr>
            </a:p>
          </p:txBody>
        </p:sp>
        <p:sp>
          <p:nvSpPr>
            <p:cNvPr id="1038" name="Rectangle 11">
              <a:extLst>
                <a:ext uri="{FF2B5EF4-FFF2-40B4-BE49-F238E27FC236}">
                  <a16:creationId xmlns:a16="http://schemas.microsoft.com/office/drawing/2014/main" id="{DFFED0B9-710E-ACBC-7579-7F0EBDFE6FC3}"/>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2400">
                <a:latin typeface="Times New Roman" pitchFamily="18" charset="0"/>
              </a:endParaRPr>
            </a:p>
          </p:txBody>
        </p:sp>
        <p:sp>
          <p:nvSpPr>
            <p:cNvPr id="1039" name="Rectangle 12">
              <a:extLst>
                <a:ext uri="{FF2B5EF4-FFF2-40B4-BE49-F238E27FC236}">
                  <a16:creationId xmlns:a16="http://schemas.microsoft.com/office/drawing/2014/main" id="{70EE8F05-B58F-668D-4F25-76D0A0C80BB8}"/>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sp>
          <p:nvSpPr>
            <p:cNvPr id="1040" name="Rectangle 13">
              <a:extLst>
                <a:ext uri="{FF2B5EF4-FFF2-40B4-BE49-F238E27FC236}">
                  <a16:creationId xmlns:a16="http://schemas.microsoft.com/office/drawing/2014/main" id="{F2AE7B25-DA24-5915-E03E-2B233C889216}"/>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solidFill>
                  <a:schemeClr val="accent2"/>
                </a:solidFill>
              </a:endParaRPr>
            </a:p>
          </p:txBody>
        </p:sp>
      </p:grpSp>
      <p:sp>
        <p:nvSpPr>
          <p:cNvPr id="1029" name="Rectangle 14">
            <a:extLst>
              <a:ext uri="{FF2B5EF4-FFF2-40B4-BE49-F238E27FC236}">
                <a16:creationId xmlns:a16="http://schemas.microsoft.com/office/drawing/2014/main" id="{7A3C5F5A-494B-0EE0-5457-E00582B83A4E}"/>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D7F25630-F70E-6B6F-3F57-8E97346F03F6}"/>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a:extLst>
              <a:ext uri="{FF2B5EF4-FFF2-40B4-BE49-F238E27FC236}">
                <a16:creationId xmlns:a16="http://schemas.microsoft.com/office/drawing/2014/main" id="{E2DE3D6C-CE4E-FD79-EBB3-1AB06322E228}"/>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74D1B70-BDA1-83AB-4B13-2F6FD708CD05}"/>
              </a:ext>
            </a:extLst>
          </p:cNvPr>
          <p:cNvSpPr>
            <a:spLocks noGrp="1" noChangeArrowheads="1"/>
          </p:cNvSpPr>
          <p:nvPr>
            <p:ph type="ctrTitle"/>
          </p:nvPr>
        </p:nvSpPr>
        <p:spPr/>
        <p:txBody>
          <a:bodyPr/>
          <a:lstStyle/>
          <a:p>
            <a:pPr eaLnBrk="1" hangingPunct="1"/>
            <a:r>
              <a:rPr lang="en-US" altLang="en-US"/>
              <a:t>Design Patterns</a:t>
            </a:r>
          </a:p>
        </p:txBody>
      </p:sp>
      <p:sp>
        <p:nvSpPr>
          <p:cNvPr id="5123" name="Rectangle 3">
            <a:extLst>
              <a:ext uri="{FF2B5EF4-FFF2-40B4-BE49-F238E27FC236}">
                <a16:creationId xmlns:a16="http://schemas.microsoft.com/office/drawing/2014/main" id="{042D0195-CA13-FAC3-AC35-DE39088ABA30}"/>
              </a:ext>
            </a:extLst>
          </p:cNvPr>
          <p:cNvSpPr>
            <a:spLocks noGrp="1" noChangeArrowheads="1"/>
          </p:cNvSpPr>
          <p:nvPr>
            <p:ph type="subTitle" idx="1"/>
          </p:nvPr>
        </p:nvSpPr>
        <p:spPr/>
        <p:txBody>
          <a:bodyPr/>
          <a:lstStyle/>
          <a:p>
            <a:pPr eaLnBrk="1" hangingPunct="1"/>
            <a:r>
              <a:rPr lang="en-US" altLang="en-US"/>
              <a:t>Chapter 2</a:t>
            </a:r>
          </a:p>
        </p:txBody>
      </p:sp>
      <p:sp>
        <p:nvSpPr>
          <p:cNvPr id="5124" name="Slide Number Placeholder 1">
            <a:extLst>
              <a:ext uri="{FF2B5EF4-FFF2-40B4-BE49-F238E27FC236}">
                <a16:creationId xmlns:a16="http://schemas.microsoft.com/office/drawing/2014/main" id="{057BC537-0EB6-D99A-65AC-2DD51A18A01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6117AFC-C46F-4177-8296-5F32E28CE3DC}"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922DDF2-A426-591A-5950-8C4D6FD2022C}"/>
              </a:ext>
            </a:extLst>
          </p:cNvPr>
          <p:cNvSpPr>
            <a:spLocks noGrp="1" noChangeArrowheads="1"/>
          </p:cNvSpPr>
          <p:nvPr>
            <p:ph type="title"/>
          </p:nvPr>
        </p:nvSpPr>
        <p:spPr/>
        <p:txBody>
          <a:bodyPr/>
          <a:lstStyle/>
          <a:p>
            <a:r>
              <a:rPr lang="en-US" altLang="en-US"/>
              <a:t>The Observer Pattern</a:t>
            </a:r>
          </a:p>
        </p:txBody>
      </p:sp>
      <p:pic>
        <p:nvPicPr>
          <p:cNvPr id="15363" name="Content Placeholder 4">
            <a:extLst>
              <a:ext uri="{FF2B5EF4-FFF2-40B4-BE49-F238E27FC236}">
                <a16:creationId xmlns:a16="http://schemas.microsoft.com/office/drawing/2014/main" id="{85E9A0D9-B367-612B-1A8A-0734E75FA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82638" y="2000250"/>
            <a:ext cx="7578725" cy="3848100"/>
          </a:xfrm>
        </p:spPr>
      </p:pic>
      <p:sp>
        <p:nvSpPr>
          <p:cNvPr id="15364" name="Slide Number Placeholder 1">
            <a:extLst>
              <a:ext uri="{FF2B5EF4-FFF2-40B4-BE49-F238E27FC236}">
                <a16:creationId xmlns:a16="http://schemas.microsoft.com/office/drawing/2014/main" id="{69BE0CA8-59DB-0D96-4BDB-FB69F982E4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F5AC3CC-E660-45E4-B22A-B166AD65B52D}" type="slidenum">
              <a:rPr lang="en-US" altLang="en-US" sz="1200">
                <a:latin typeface="Arial Black" panose="020B0A04020102020204" pitchFamily="34" charset="0"/>
              </a:rPr>
              <a:pPr>
                <a:spcBef>
                  <a:spcPct val="0"/>
                </a:spcBef>
                <a:buClrTx/>
                <a:buSzTx/>
                <a:buFontTx/>
                <a:buNone/>
              </a:pPr>
              <a:t>10</a:t>
            </a:fld>
            <a:endParaRPr lang="en-US" altLang="en-US" sz="1200">
              <a:latin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F67FB67-43E7-3B0E-3B28-58FA91486EA8}"/>
              </a:ext>
            </a:extLst>
          </p:cNvPr>
          <p:cNvSpPr>
            <a:spLocks noGrp="1" noChangeArrowheads="1"/>
          </p:cNvSpPr>
          <p:nvPr>
            <p:ph type="title"/>
          </p:nvPr>
        </p:nvSpPr>
        <p:spPr/>
        <p:txBody>
          <a:bodyPr/>
          <a:lstStyle/>
          <a:p>
            <a:pPr eaLnBrk="1" hangingPunct="1"/>
            <a:r>
              <a:rPr lang="en-US" altLang="en-US"/>
              <a:t>Observers in GUIs</a:t>
            </a:r>
          </a:p>
        </p:txBody>
      </p:sp>
      <p:sp>
        <p:nvSpPr>
          <p:cNvPr id="7171" name="Rectangle 3">
            <a:extLst>
              <a:ext uri="{FF2B5EF4-FFF2-40B4-BE49-F238E27FC236}">
                <a16:creationId xmlns:a16="http://schemas.microsoft.com/office/drawing/2014/main" id="{BB370E17-1E77-71E1-3E0F-A7B53AAC2339}"/>
              </a:ext>
            </a:extLst>
          </p:cNvPr>
          <p:cNvSpPr>
            <a:spLocks noGrp="1" noChangeArrowheads="1"/>
          </p:cNvSpPr>
          <p:nvPr>
            <p:ph type="body" idx="1"/>
          </p:nvPr>
        </p:nvSpPr>
        <p:spPr>
          <a:xfrm>
            <a:off x="457200" y="1981200"/>
            <a:ext cx="8229600" cy="4267200"/>
          </a:xfrm>
        </p:spPr>
        <p:txBody>
          <a:bodyPr/>
          <a:lstStyle/>
          <a:p>
            <a:pPr eaLnBrk="1" hangingPunct="1">
              <a:lnSpc>
                <a:spcPct val="90000"/>
              </a:lnSpc>
            </a:pPr>
            <a:r>
              <a:rPr lang="en-US" altLang="en-US" sz="2800"/>
              <a:t>A GUI window contains </a:t>
            </a:r>
            <a:r>
              <a:rPr lang="en-US" altLang="en-US" sz="2800" i="1"/>
              <a:t>views</a:t>
            </a:r>
            <a:r>
              <a:rPr lang="en-US" altLang="en-US" sz="2800"/>
              <a:t> of some data</a:t>
            </a:r>
          </a:p>
          <a:p>
            <a:pPr lvl="1" eaLnBrk="1" hangingPunct="1">
              <a:lnSpc>
                <a:spcPct val="90000"/>
              </a:lnSpc>
            </a:pPr>
            <a:r>
              <a:rPr lang="en-US" altLang="en-US" sz="2400"/>
              <a:t>The same data can have multiple </a:t>
            </a:r>
            <a:r>
              <a:rPr lang="en-US" altLang="en-US" sz="2400" i="1"/>
              <a:t>views</a:t>
            </a:r>
            <a:r>
              <a:rPr lang="en-US" altLang="en-US" sz="2400"/>
              <a:t> in use simultaneously</a:t>
            </a:r>
          </a:p>
          <a:p>
            <a:pPr lvl="1" eaLnBrk="1" hangingPunct="1">
              <a:lnSpc>
                <a:spcPct val="90000"/>
              </a:lnSpc>
            </a:pPr>
            <a:r>
              <a:rPr lang="en-US" altLang="en-US" sz="2400"/>
              <a:t>The GUI also has </a:t>
            </a:r>
            <a:r>
              <a:rPr lang="en-US" altLang="en-US" sz="2400" i="1"/>
              <a:t>control</a:t>
            </a:r>
            <a:r>
              <a:rPr lang="en-US" altLang="en-US" sz="2400"/>
              <a:t> mechanisms (buttons, etc.)</a:t>
            </a:r>
          </a:p>
          <a:p>
            <a:pPr eaLnBrk="1" hangingPunct="1">
              <a:lnSpc>
                <a:spcPct val="90000"/>
              </a:lnSpc>
            </a:pPr>
            <a:r>
              <a:rPr lang="en-US" altLang="en-US" sz="2800"/>
              <a:t>The data should have </a:t>
            </a:r>
            <a:r>
              <a:rPr lang="en-US" altLang="en-US" sz="2800" i="1"/>
              <a:t>no knowledge</a:t>
            </a:r>
            <a:r>
              <a:rPr lang="en-US" altLang="en-US" sz="2800"/>
              <a:t> of its viewers (or that it even has any viewers!)</a:t>
            </a:r>
          </a:p>
          <a:p>
            <a:pPr lvl="1" eaLnBrk="1" hangingPunct="1">
              <a:lnSpc>
                <a:spcPct val="90000"/>
              </a:lnSpc>
            </a:pPr>
            <a:r>
              <a:rPr lang="en-US" altLang="en-US" sz="2400"/>
              <a:t>But the views must somehow be updated as the data changes and/or as user events occur</a:t>
            </a:r>
          </a:p>
          <a:p>
            <a:pPr lvl="1" eaLnBrk="1" hangingPunct="1">
              <a:lnSpc>
                <a:spcPct val="90000"/>
              </a:lnSpc>
            </a:pPr>
            <a:r>
              <a:rPr lang="en-US" altLang="en-US" sz="2400"/>
              <a:t>Our data will have minimal knowledge of observers (through an interface only)</a:t>
            </a:r>
          </a:p>
        </p:txBody>
      </p:sp>
      <p:sp>
        <p:nvSpPr>
          <p:cNvPr id="16388" name="Slide Number Placeholder 1">
            <a:extLst>
              <a:ext uri="{FF2B5EF4-FFF2-40B4-BE49-F238E27FC236}">
                <a16:creationId xmlns:a16="http://schemas.microsoft.com/office/drawing/2014/main" id="{65B01347-CAB3-38FF-80AD-A8004B7540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40F0561-1FBC-43CB-90F2-C2FE125C9C31}" type="slidenum">
              <a:rPr lang="en-US" altLang="en-US" sz="1200">
                <a:latin typeface="Arial Black" panose="020B0A04020102020204" pitchFamily="34" charset="0"/>
              </a:rPr>
              <a:pPr>
                <a:spcBef>
                  <a:spcPct val="0"/>
                </a:spcBef>
                <a:buClrTx/>
                <a:buSzTx/>
                <a:buFontTx/>
                <a:buNone/>
              </a:pPr>
              <a:t>11</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4C0B4D5-ADA3-9E71-6C46-03918E5A5DCC}"/>
              </a:ext>
            </a:extLst>
          </p:cNvPr>
          <p:cNvSpPr>
            <a:spLocks noGrp="1" noChangeArrowheads="1"/>
          </p:cNvSpPr>
          <p:nvPr>
            <p:ph type="title"/>
          </p:nvPr>
        </p:nvSpPr>
        <p:spPr/>
        <p:txBody>
          <a:bodyPr/>
          <a:lstStyle/>
          <a:p>
            <a:pPr eaLnBrk="1" hangingPunct="1"/>
            <a:r>
              <a:rPr lang="en-US" altLang="en-US"/>
              <a:t>Java Swing Example</a:t>
            </a:r>
          </a:p>
        </p:txBody>
      </p:sp>
      <p:sp>
        <p:nvSpPr>
          <p:cNvPr id="17411" name="Rectangle 3">
            <a:extLst>
              <a:ext uri="{FF2B5EF4-FFF2-40B4-BE49-F238E27FC236}">
                <a16:creationId xmlns:a16="http://schemas.microsoft.com/office/drawing/2014/main" id="{5C9CD9E6-7ED8-F447-EB10-17B89C7D3378}"/>
              </a:ext>
            </a:extLst>
          </p:cNvPr>
          <p:cNvSpPr>
            <a:spLocks noGrp="1" noChangeArrowheads="1"/>
          </p:cNvSpPr>
          <p:nvPr>
            <p:ph type="body" idx="1"/>
          </p:nvPr>
        </p:nvSpPr>
        <p:spPr/>
        <p:txBody>
          <a:bodyPr/>
          <a:lstStyle/>
          <a:p>
            <a:pPr eaLnBrk="1" hangingPunct="1">
              <a:lnSpc>
                <a:spcPct val="90000"/>
              </a:lnSpc>
            </a:pPr>
            <a:r>
              <a:rPr lang="en-US" altLang="en-US" sz="2800"/>
              <a:t>A single button click will trigger two actions</a:t>
            </a:r>
          </a:p>
          <a:p>
            <a:pPr eaLnBrk="1" hangingPunct="1">
              <a:lnSpc>
                <a:spcPct val="90000"/>
              </a:lnSpc>
            </a:pPr>
            <a:r>
              <a:rPr lang="en-US" altLang="en-US" sz="2800"/>
              <a:t>The two actions “observe” the button</a:t>
            </a:r>
          </a:p>
          <a:p>
            <a:pPr lvl="1" eaLnBrk="1" hangingPunct="1">
              <a:lnSpc>
                <a:spcPct val="90000"/>
              </a:lnSpc>
            </a:pPr>
            <a:r>
              <a:rPr lang="en-US" altLang="en-US" sz="2400"/>
              <a:t>They “listen” for a click</a:t>
            </a:r>
          </a:p>
          <a:p>
            <a:pPr eaLnBrk="1" hangingPunct="1">
              <a:lnSpc>
                <a:spcPct val="90000"/>
              </a:lnSpc>
            </a:pPr>
            <a:r>
              <a:rPr lang="en-US" altLang="en-US" sz="2800"/>
              <a:t>Swing has a Listener interface and a way to register a listener with a GUI widget</a:t>
            </a:r>
          </a:p>
          <a:p>
            <a:pPr lvl="1" eaLnBrk="1" hangingPunct="1">
              <a:lnSpc>
                <a:spcPct val="90000"/>
              </a:lnSpc>
            </a:pPr>
            <a:r>
              <a:rPr lang="en-US" altLang="en-US" sz="2400"/>
              <a:t>The listener could update the view, or perform some other action (write to a file, etc.)</a:t>
            </a:r>
          </a:p>
          <a:p>
            <a:pPr eaLnBrk="1" hangingPunct="1">
              <a:lnSpc>
                <a:spcPct val="90000"/>
              </a:lnSpc>
            </a:pPr>
            <a:r>
              <a:rPr lang="en-US" altLang="en-US" sz="2800"/>
              <a:t>This is an implementation of Observer</a:t>
            </a:r>
          </a:p>
          <a:p>
            <a:pPr lvl="1" eaLnBrk="1" hangingPunct="1">
              <a:lnSpc>
                <a:spcPct val="90000"/>
              </a:lnSpc>
            </a:pPr>
            <a:r>
              <a:rPr lang="en-US" altLang="en-US" sz="2400"/>
              <a:t>See next slide</a:t>
            </a:r>
          </a:p>
        </p:txBody>
      </p:sp>
      <p:sp>
        <p:nvSpPr>
          <p:cNvPr id="17412" name="Slide Number Placeholder 1">
            <a:extLst>
              <a:ext uri="{FF2B5EF4-FFF2-40B4-BE49-F238E27FC236}">
                <a16:creationId xmlns:a16="http://schemas.microsoft.com/office/drawing/2014/main" id="{B84347D3-4E46-82DB-43D8-FBF7B13BC1A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52C49F-EB8D-4901-B459-ED5A6110363B}" type="slidenum">
              <a:rPr lang="en-US" altLang="en-US" sz="1200">
                <a:latin typeface="Arial Black" panose="020B0A04020102020204" pitchFamily="34" charset="0"/>
              </a:rPr>
              <a:pPr>
                <a:spcBef>
                  <a:spcPct val="0"/>
                </a:spcBef>
                <a:buClrTx/>
                <a:buSzTx/>
                <a:buFontTx/>
                <a:buNone/>
              </a:pPr>
              <a:t>12</a:t>
            </a:fld>
            <a:endParaRPr lang="en-US" altLang="en-US" sz="1200">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26A4551D-A8F1-10C0-923D-FDC62DC72462}"/>
              </a:ext>
            </a:extLst>
          </p:cNvPr>
          <p:cNvSpPr>
            <a:spLocks noChangeArrowheads="1"/>
          </p:cNvSpPr>
          <p:nvPr/>
        </p:nvSpPr>
        <p:spPr bwMode="auto">
          <a:xfrm>
            <a:off x="304800" y="10922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i="1">
                <a:latin typeface="Courier New" panose="02070309020205020404" pitchFamily="49" charset="0"/>
              </a:rPr>
              <a:t>// From file SwingObserverExample.java</a:t>
            </a:r>
          </a:p>
          <a:p>
            <a:pPr>
              <a:spcBef>
                <a:spcPct val="0"/>
              </a:spcBef>
              <a:buClrTx/>
              <a:buSzTx/>
              <a:buFontTx/>
              <a:buNone/>
            </a:pPr>
            <a:r>
              <a:rPr lang="en-US" altLang="en-US" sz="1800" b="1">
                <a:latin typeface="Courier New" panose="02070309020205020404" pitchFamily="49" charset="0"/>
              </a:rPr>
              <a:t>JButton button = new JButton("Should I do it?");</a:t>
            </a:r>
          </a:p>
          <a:p>
            <a:pPr>
              <a:spcBef>
                <a:spcPct val="0"/>
              </a:spcBef>
              <a:buClrTx/>
              <a:buSzTx/>
              <a:buFontTx/>
              <a:buNone/>
            </a:pPr>
            <a:endParaRPr lang="en-US" altLang="en-US" sz="1800" b="1">
              <a:latin typeface="Courier New" panose="02070309020205020404" pitchFamily="49" charset="0"/>
            </a:endParaRPr>
          </a:p>
          <a:p>
            <a:pPr>
              <a:spcBef>
                <a:spcPct val="0"/>
              </a:spcBef>
              <a:buClrTx/>
              <a:buSzTx/>
              <a:buFontTx/>
              <a:buNone/>
            </a:pPr>
            <a:r>
              <a:rPr lang="en-US" altLang="en-US" sz="1800" b="1">
                <a:latin typeface="Courier New" panose="02070309020205020404" pitchFamily="49" charset="0"/>
              </a:rPr>
              <a:t>// Here are the listeners (observers)</a:t>
            </a:r>
          </a:p>
          <a:p>
            <a:pPr>
              <a:spcBef>
                <a:spcPct val="0"/>
              </a:spcBef>
              <a:buClrTx/>
              <a:buSzTx/>
              <a:buFontTx/>
              <a:buNone/>
            </a:pPr>
            <a:r>
              <a:rPr lang="en-US" altLang="en-US" sz="1800" b="1">
                <a:latin typeface="Courier New" panose="02070309020205020404" pitchFamily="49" charset="0"/>
              </a:rPr>
              <a:t>button.addActionListener(new ActionListener() {</a:t>
            </a:r>
          </a:p>
          <a:p>
            <a:pPr>
              <a:spcBef>
                <a:spcPct val="0"/>
              </a:spcBef>
              <a:buClrTx/>
              <a:buSzTx/>
              <a:buFontTx/>
              <a:buNone/>
            </a:pPr>
            <a:r>
              <a:rPr lang="en-US" altLang="en-US" sz="1800" b="1">
                <a:latin typeface="Courier New" panose="02070309020205020404" pitchFamily="49" charset="0"/>
              </a:rPr>
              <a:t>   public void actionPerformed(ActionEvent e) {</a:t>
            </a:r>
          </a:p>
          <a:p>
            <a:pPr>
              <a:spcBef>
                <a:spcPct val="0"/>
              </a:spcBef>
              <a:buClrTx/>
              <a:buSzTx/>
              <a:buFontTx/>
              <a:buNone/>
            </a:pPr>
            <a:r>
              <a:rPr lang="en-US" altLang="en-US" sz="1800" b="1">
                <a:latin typeface="Courier New" panose="02070309020205020404" pitchFamily="49" charset="0"/>
              </a:rPr>
              <a:t>      System.out.println("Don't do it, you might regret it!");</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a:p>
            <a:pPr>
              <a:spcBef>
                <a:spcPct val="0"/>
              </a:spcBef>
              <a:buClrTx/>
              <a:buSzTx/>
              <a:buFontTx/>
              <a:buNone/>
            </a:pPr>
            <a:r>
              <a:rPr lang="en-US" altLang="en-US" sz="1800" b="1">
                <a:latin typeface="Courier New" panose="02070309020205020404" pitchFamily="49" charset="0"/>
              </a:rPr>
              <a:t>button.addActionListener(new ActionListener() {</a:t>
            </a:r>
          </a:p>
          <a:p>
            <a:pPr>
              <a:spcBef>
                <a:spcPct val="0"/>
              </a:spcBef>
              <a:buClrTx/>
              <a:buSzTx/>
              <a:buFontTx/>
              <a:buNone/>
            </a:pPr>
            <a:r>
              <a:rPr lang="en-US" altLang="en-US" sz="1800" b="1">
                <a:latin typeface="Courier New" panose="02070309020205020404" pitchFamily="49" charset="0"/>
              </a:rPr>
              <a:t>   public void actionPerformed(ActionEvent e) {</a:t>
            </a:r>
          </a:p>
          <a:p>
            <a:pPr>
              <a:spcBef>
                <a:spcPct val="0"/>
              </a:spcBef>
              <a:buClrTx/>
              <a:buSzTx/>
              <a:buFontTx/>
              <a:buNone/>
            </a:pPr>
            <a:r>
              <a:rPr lang="en-US" altLang="en-US" sz="1800" b="1">
                <a:latin typeface="Courier New" panose="02070309020205020404" pitchFamily="49" charset="0"/>
              </a:rPr>
              <a:t>      System.out.println("Come on, do it!");</a:t>
            </a:r>
          </a:p>
          <a:p>
            <a:pPr>
              <a:spcBef>
                <a:spcPct val="0"/>
              </a:spcBef>
              <a:buClrTx/>
              <a:buSzTx/>
              <a:buFontTx/>
              <a:buNone/>
            </a:pPr>
            <a:r>
              <a:rPr lang="en-US" altLang="en-US" sz="1800" b="1">
                <a:latin typeface="Courier New" panose="02070309020205020404" pitchFamily="49" charset="0"/>
              </a:rPr>
              <a:t>   }</a:t>
            </a:r>
          </a:p>
          <a:p>
            <a:pPr>
              <a:spcBef>
                <a:spcPct val="0"/>
              </a:spcBef>
              <a:buClrTx/>
              <a:buSzTx/>
              <a:buFontTx/>
              <a:buNone/>
            </a:pPr>
            <a:r>
              <a:rPr lang="en-US" altLang="en-US" sz="1800" b="1">
                <a:latin typeface="Courier New" panose="02070309020205020404" pitchFamily="49" charset="0"/>
              </a:rPr>
              <a:t>});</a:t>
            </a:r>
          </a:p>
        </p:txBody>
      </p:sp>
      <p:sp>
        <p:nvSpPr>
          <p:cNvPr id="18435" name="Slide Number Placeholder 1">
            <a:extLst>
              <a:ext uri="{FF2B5EF4-FFF2-40B4-BE49-F238E27FC236}">
                <a16:creationId xmlns:a16="http://schemas.microsoft.com/office/drawing/2014/main" id="{75BF58EB-D555-74BC-F8C5-1128716233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62D4D5E-CAFE-4B19-8918-9BECF8ABC917}" type="slidenum">
              <a:rPr lang="en-US" altLang="en-US" sz="1200">
                <a:latin typeface="Arial Black" panose="020B0A04020102020204" pitchFamily="34" charset="0"/>
              </a:rPr>
              <a:pPr>
                <a:spcBef>
                  <a:spcPct val="0"/>
                </a:spcBef>
                <a:buClrTx/>
                <a:buSzTx/>
                <a:buFontTx/>
                <a:buNone/>
              </a:pPr>
              <a:t>13</a:t>
            </a:fld>
            <a:endParaRPr lang="en-US" altLang="en-US" sz="1200">
              <a:latin typeface="Arial Black" panose="020B0A04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4EFC98F-71F7-0A2E-F59F-960691DEC984}"/>
              </a:ext>
            </a:extLst>
          </p:cNvPr>
          <p:cNvSpPr>
            <a:spLocks noGrp="1" noChangeArrowheads="1"/>
          </p:cNvSpPr>
          <p:nvPr>
            <p:ph type="title"/>
          </p:nvPr>
        </p:nvSpPr>
        <p:spPr/>
        <p:txBody>
          <a:bodyPr/>
          <a:lstStyle/>
          <a:p>
            <a:pPr eaLnBrk="1" hangingPunct="1"/>
            <a:r>
              <a:rPr lang="en-US" altLang="en-US"/>
              <a:t>The Observer Pattern</a:t>
            </a:r>
            <a:br>
              <a:rPr lang="en-US" altLang="en-US"/>
            </a:br>
            <a:r>
              <a:rPr lang="en-US" altLang="en-US" sz="2800" i="1"/>
              <a:t>Advantages</a:t>
            </a:r>
            <a:endParaRPr lang="en-US" altLang="en-US"/>
          </a:p>
        </p:txBody>
      </p:sp>
      <p:sp>
        <p:nvSpPr>
          <p:cNvPr id="19459" name="Rectangle 5">
            <a:extLst>
              <a:ext uri="{FF2B5EF4-FFF2-40B4-BE49-F238E27FC236}">
                <a16:creationId xmlns:a16="http://schemas.microsoft.com/office/drawing/2014/main" id="{BE6BF659-2B6C-F0EB-3D2D-B234FA4EA9B5}"/>
              </a:ext>
            </a:extLst>
          </p:cNvPr>
          <p:cNvSpPr>
            <a:spLocks noGrp="1" noChangeArrowheads="1"/>
          </p:cNvSpPr>
          <p:nvPr>
            <p:ph type="body" idx="1"/>
          </p:nvPr>
        </p:nvSpPr>
        <p:spPr/>
        <p:txBody>
          <a:bodyPr/>
          <a:lstStyle/>
          <a:p>
            <a:pPr eaLnBrk="1" hangingPunct="1"/>
            <a:r>
              <a:rPr lang="en-US" altLang="en-US"/>
              <a:t>Both sides are insulated form implementation details</a:t>
            </a:r>
          </a:p>
          <a:p>
            <a:pPr lvl="1" eaLnBrk="1" hangingPunct="1"/>
            <a:r>
              <a:rPr lang="en-US" altLang="en-US"/>
              <a:t>Details in concrete classes can vary independently</a:t>
            </a:r>
          </a:p>
          <a:p>
            <a:pPr eaLnBrk="1" hangingPunct="1"/>
            <a:r>
              <a:rPr lang="en-US" altLang="en-US"/>
              <a:t>New observers can be added at will</a:t>
            </a:r>
          </a:p>
          <a:p>
            <a:pPr eaLnBrk="1" hangingPunct="1"/>
            <a:r>
              <a:rPr lang="en-US" altLang="en-US"/>
              <a:t>Subject doesn’t change when new types of observers are created</a:t>
            </a:r>
          </a:p>
        </p:txBody>
      </p:sp>
      <p:sp>
        <p:nvSpPr>
          <p:cNvPr id="19460" name="Slide Number Placeholder 1">
            <a:extLst>
              <a:ext uri="{FF2B5EF4-FFF2-40B4-BE49-F238E27FC236}">
                <a16:creationId xmlns:a16="http://schemas.microsoft.com/office/drawing/2014/main" id="{980DF83C-AE1A-877B-68EA-EEA295692E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1179FD4-918D-4627-99D9-240E73E84488}" type="slidenum">
              <a:rPr lang="en-US" altLang="en-US" sz="1200">
                <a:latin typeface="Arial Black" panose="020B0A04020102020204" pitchFamily="34" charset="0"/>
              </a:rPr>
              <a:pPr>
                <a:spcBef>
                  <a:spcPct val="0"/>
                </a:spcBef>
                <a:buClrTx/>
                <a:buSzTx/>
                <a:buFontTx/>
                <a:buNone/>
              </a:pPr>
              <a:t>14</a:t>
            </a:fld>
            <a:endParaRPr lang="en-US" altLang="en-US" sz="1200">
              <a:latin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9B62710-1AFD-D0B0-6A70-7A8BDF7DEDE0}"/>
              </a:ext>
            </a:extLst>
          </p:cNvPr>
          <p:cNvSpPr>
            <a:spLocks noGrp="1" noChangeArrowheads="1"/>
          </p:cNvSpPr>
          <p:nvPr>
            <p:ph type="title"/>
          </p:nvPr>
        </p:nvSpPr>
        <p:spPr/>
        <p:txBody>
          <a:bodyPr/>
          <a:lstStyle/>
          <a:p>
            <a:pPr eaLnBrk="1" hangingPunct="1"/>
            <a:r>
              <a:rPr lang="en-US" altLang="en-US"/>
              <a:t>Weather-O-Rama with Observer</a:t>
            </a:r>
          </a:p>
        </p:txBody>
      </p:sp>
      <p:sp>
        <p:nvSpPr>
          <p:cNvPr id="20483" name="Content Placeholder 1">
            <a:extLst>
              <a:ext uri="{FF2B5EF4-FFF2-40B4-BE49-F238E27FC236}">
                <a16:creationId xmlns:a16="http://schemas.microsoft.com/office/drawing/2014/main" id="{9AC747CA-48CB-F163-66EB-BEDC8F04462D}"/>
              </a:ext>
            </a:extLst>
          </p:cNvPr>
          <p:cNvSpPr>
            <a:spLocks noGrp="1" noChangeArrowheads="1"/>
          </p:cNvSpPr>
          <p:nvPr>
            <p:ph idx="1"/>
          </p:nvPr>
        </p:nvSpPr>
        <p:spPr/>
        <p:txBody>
          <a:bodyPr/>
          <a:lstStyle/>
          <a:p>
            <a:pPr eaLnBrk="1" hangingPunct="1"/>
            <a:r>
              <a:rPr lang="en-US" altLang="en-US"/>
              <a:t>How can we make the Weather Station take advantage of the Observer Pattern?</a:t>
            </a:r>
          </a:p>
          <a:p>
            <a:pPr lvl="1" eaLnBrk="1" hangingPunct="1"/>
            <a:r>
              <a:rPr lang="en-US" altLang="en-US"/>
              <a:t>(fill it in below…)</a:t>
            </a:r>
          </a:p>
        </p:txBody>
      </p:sp>
      <p:pic>
        <p:nvPicPr>
          <p:cNvPr id="20484" name="Picture 4">
            <a:extLst>
              <a:ext uri="{FF2B5EF4-FFF2-40B4-BE49-F238E27FC236}">
                <a16:creationId xmlns:a16="http://schemas.microsoft.com/office/drawing/2014/main" id="{60BAD5A1-23AB-BD6E-E9B1-0F9CBEFBB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3810000"/>
            <a:ext cx="356076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5" name="Slide Number Placeholder 1">
            <a:extLst>
              <a:ext uri="{FF2B5EF4-FFF2-40B4-BE49-F238E27FC236}">
                <a16:creationId xmlns:a16="http://schemas.microsoft.com/office/drawing/2014/main" id="{982FF7CD-62E3-608D-A08B-DBBE420304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B61E60-1062-41EA-B22D-D430A1E8D5F6}" type="slidenum">
              <a:rPr lang="en-US" altLang="en-US" sz="1200">
                <a:latin typeface="Arial Black" panose="020B0A04020102020204" pitchFamily="34" charset="0"/>
              </a:rPr>
              <a:pPr>
                <a:spcBef>
                  <a:spcPct val="0"/>
                </a:spcBef>
                <a:buClrTx/>
                <a:buSzTx/>
                <a:buFontTx/>
                <a:buNone/>
              </a:pPr>
              <a:t>15</a:t>
            </a:fld>
            <a:endParaRPr lang="en-US" altLang="en-US" sz="1200">
              <a:latin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E62B162-A389-55A1-DD56-A162D1B3691F}"/>
              </a:ext>
            </a:extLst>
          </p:cNvPr>
          <p:cNvSpPr>
            <a:spLocks noGrp="1" noChangeArrowheads="1"/>
          </p:cNvSpPr>
          <p:nvPr>
            <p:ph type="title"/>
          </p:nvPr>
        </p:nvSpPr>
        <p:spPr/>
        <p:txBody>
          <a:bodyPr/>
          <a:lstStyle/>
          <a:p>
            <a:r>
              <a:rPr lang="en-US" altLang="en-US"/>
              <a:t>Weather Observer </a:t>
            </a:r>
            <a:r>
              <a:rPr lang="en-US" altLang="en-US" sz="2800"/>
              <a:t>(using Violet)</a:t>
            </a:r>
          </a:p>
        </p:txBody>
      </p:sp>
      <p:sp>
        <p:nvSpPr>
          <p:cNvPr id="21507" name="Content Placeholder 2">
            <a:extLst>
              <a:ext uri="{FF2B5EF4-FFF2-40B4-BE49-F238E27FC236}">
                <a16:creationId xmlns:a16="http://schemas.microsoft.com/office/drawing/2014/main" id="{0A9EA3D4-DA51-C8D8-F8AE-395A6B34471B}"/>
              </a:ext>
            </a:extLst>
          </p:cNvPr>
          <p:cNvSpPr>
            <a:spLocks noGrp="1" noChangeArrowheads="1"/>
          </p:cNvSpPr>
          <p:nvPr>
            <p:ph idx="1"/>
          </p:nvPr>
        </p:nvSpPr>
        <p:spPr/>
        <p:txBody>
          <a:bodyPr/>
          <a:lstStyle/>
          <a:p>
            <a:pPr marL="0" indent="0">
              <a:buFont typeface="Wingdings" panose="05000000000000000000" pitchFamily="2" charset="2"/>
              <a:buNone/>
            </a:pPr>
            <a:endParaRPr lang="en-US" altLang="en-US"/>
          </a:p>
        </p:txBody>
      </p:sp>
      <p:pic>
        <p:nvPicPr>
          <p:cNvPr id="21508" name="Picture 6">
            <a:extLst>
              <a:ext uri="{FF2B5EF4-FFF2-40B4-BE49-F238E27FC236}">
                <a16:creationId xmlns:a16="http://schemas.microsoft.com/office/drawing/2014/main" id="{3444B003-4607-1238-D7FF-E7AF14D4B9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900238"/>
            <a:ext cx="76676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2">
            <a:extLst>
              <a:ext uri="{FF2B5EF4-FFF2-40B4-BE49-F238E27FC236}">
                <a16:creationId xmlns:a16="http://schemas.microsoft.com/office/drawing/2014/main" id="{1BFB908E-04C7-3C9E-0F93-B057CB11F28E}"/>
              </a:ext>
            </a:extLst>
          </p:cNvPr>
          <p:cNvSpPr/>
          <p:nvPr/>
        </p:nvSpPr>
        <p:spPr bwMode="auto">
          <a:xfrm>
            <a:off x="6681788" y="1676400"/>
            <a:ext cx="2286000" cy="1909763"/>
          </a:xfrm>
          <a:prstGeom prst="cloud">
            <a:avLst/>
          </a:prstGeom>
          <a:noFill/>
          <a:ln w="28575" cap="flat" cmpd="sng" algn="ctr">
            <a:solidFill>
              <a:srgbClr val="00B050"/>
            </a:solidFill>
            <a:prstDash val="solid"/>
            <a:round/>
            <a:headEnd type="none" w="med" len="med"/>
            <a:tailEnd type="none" w="med" len="med"/>
          </a:ln>
          <a:effectLst/>
        </p:spPr>
        <p:txBody>
          <a:bodyPr/>
          <a:lstStyle/>
          <a:p>
            <a:pPr>
              <a:defRPr/>
            </a:pPr>
            <a:endParaRPr lang="en-US">
              <a:latin typeface="Arial" charset="0"/>
            </a:endParaRPr>
          </a:p>
        </p:txBody>
      </p:sp>
      <p:sp>
        <p:nvSpPr>
          <p:cNvPr id="21510" name="Slide Number Placeholder 1">
            <a:extLst>
              <a:ext uri="{FF2B5EF4-FFF2-40B4-BE49-F238E27FC236}">
                <a16:creationId xmlns:a16="http://schemas.microsoft.com/office/drawing/2014/main" id="{B2C50CEC-144E-8660-E507-1ECD650CBC0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D82D71-DD71-4CC1-9661-4214D6F0A19F}" type="slidenum">
              <a:rPr lang="en-US" altLang="en-US" sz="1200">
                <a:latin typeface="Arial Black" panose="020B0A04020102020204" pitchFamily="34" charset="0"/>
              </a:rPr>
              <a:pPr>
                <a:spcBef>
                  <a:spcPct val="0"/>
                </a:spcBef>
                <a:buClrTx/>
                <a:buSzTx/>
                <a:buFontTx/>
                <a:buNone/>
              </a:pPr>
              <a:t>16</a:t>
            </a:fld>
            <a:endParaRPr lang="en-US" altLang="en-US" sz="1200">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a:extLst>
              <a:ext uri="{FF2B5EF4-FFF2-40B4-BE49-F238E27FC236}">
                <a16:creationId xmlns:a16="http://schemas.microsoft.com/office/drawing/2014/main" id="{DFEE570D-F8AF-2B3D-1699-4C69843A0B8C}"/>
              </a:ext>
            </a:extLst>
          </p:cNvPr>
          <p:cNvGraphicFramePr>
            <a:graphicFrameLocks noChangeAspect="1"/>
          </p:cNvGraphicFramePr>
          <p:nvPr/>
        </p:nvGraphicFramePr>
        <p:xfrm>
          <a:off x="685800" y="1231900"/>
          <a:ext cx="7467600" cy="4579938"/>
        </p:xfrm>
        <a:graphic>
          <a:graphicData uri="http://schemas.openxmlformats.org/presentationml/2006/ole">
            <mc:AlternateContent xmlns:mc="http://schemas.openxmlformats.org/markup-compatibility/2006">
              <mc:Choice xmlns:v="urn:schemas-microsoft-com:vml" Requires="v">
                <p:oleObj name="Visio" r:id="rId3" imgW="5518142" imgH="3384499" progId="Visio.Drawing.11">
                  <p:embed/>
                </p:oleObj>
              </mc:Choice>
              <mc:Fallback>
                <p:oleObj name="Visio" r:id="rId3" imgW="5518142" imgH="338449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31900"/>
                        <a:ext cx="74676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Slide Number Placeholder 1">
            <a:extLst>
              <a:ext uri="{FF2B5EF4-FFF2-40B4-BE49-F238E27FC236}">
                <a16:creationId xmlns:a16="http://schemas.microsoft.com/office/drawing/2014/main" id="{25696583-175D-6000-E121-FC1B7639E96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C58078-0F82-4AC3-9C00-9D2342ACCA88}" type="slidenum">
              <a:rPr lang="en-US" altLang="en-US" sz="1200">
                <a:latin typeface="Arial Black" panose="020B0A04020102020204" pitchFamily="34" charset="0"/>
              </a:rPr>
              <a:pPr>
                <a:spcBef>
                  <a:spcPct val="0"/>
                </a:spcBef>
                <a:buClrTx/>
                <a:buSzTx/>
                <a:buFontTx/>
                <a:buNone/>
              </a:pPr>
              <a:t>17</a:t>
            </a:fld>
            <a:endParaRPr lang="en-US" altLang="en-US" sz="120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E6AC212-BE9C-5840-E268-91A3D5F56845}"/>
              </a:ext>
            </a:extLst>
          </p:cNvPr>
          <p:cNvSpPr>
            <a:spLocks noGrp="1" noChangeArrowheads="1"/>
          </p:cNvSpPr>
          <p:nvPr>
            <p:ph type="title"/>
          </p:nvPr>
        </p:nvSpPr>
        <p:spPr/>
        <p:txBody>
          <a:bodyPr/>
          <a:lstStyle/>
          <a:p>
            <a:pPr eaLnBrk="1" hangingPunct="1"/>
            <a:r>
              <a:rPr lang="en-US" altLang="en-US"/>
              <a:t>Implementation Notes</a:t>
            </a:r>
          </a:p>
        </p:txBody>
      </p:sp>
      <p:sp>
        <p:nvSpPr>
          <p:cNvPr id="25603" name="Rectangle 3">
            <a:extLst>
              <a:ext uri="{FF2B5EF4-FFF2-40B4-BE49-F238E27FC236}">
                <a16:creationId xmlns:a16="http://schemas.microsoft.com/office/drawing/2014/main" id="{DBD7FBA6-2292-ED13-5F62-C6243ADF767B}"/>
              </a:ext>
            </a:extLst>
          </p:cNvPr>
          <p:cNvSpPr>
            <a:spLocks noGrp="1" noChangeArrowheads="1"/>
          </p:cNvSpPr>
          <p:nvPr>
            <p:ph type="body" idx="1"/>
          </p:nvPr>
        </p:nvSpPr>
        <p:spPr>
          <a:xfrm>
            <a:off x="457200" y="1981200"/>
            <a:ext cx="8229600" cy="4114800"/>
          </a:xfrm>
        </p:spPr>
        <p:txBody>
          <a:bodyPr/>
          <a:lstStyle/>
          <a:p>
            <a:pPr eaLnBrk="1" hangingPunct="1">
              <a:lnSpc>
                <a:spcPct val="90000"/>
              </a:lnSpc>
            </a:pPr>
            <a:r>
              <a:rPr lang="en-US" altLang="en-US" sz="2800"/>
              <a:t>The Subject maintains a list of Observers</a:t>
            </a:r>
          </a:p>
          <a:p>
            <a:pPr lvl="1" eaLnBrk="1" hangingPunct="1">
              <a:lnSpc>
                <a:spcPct val="90000"/>
              </a:lnSpc>
            </a:pPr>
            <a:r>
              <a:rPr lang="en-US" altLang="en-US" sz="2400"/>
              <a:t>Added when observers register</a:t>
            </a:r>
          </a:p>
          <a:p>
            <a:pPr eaLnBrk="1" hangingPunct="1">
              <a:lnSpc>
                <a:spcPct val="90000"/>
              </a:lnSpc>
            </a:pPr>
            <a:r>
              <a:rPr lang="en-US" altLang="en-US" sz="2800"/>
              <a:t>All observers are notified</a:t>
            </a:r>
          </a:p>
          <a:p>
            <a:pPr lvl="1" eaLnBrk="1" hangingPunct="1">
              <a:lnSpc>
                <a:spcPct val="90000"/>
              </a:lnSpc>
            </a:pPr>
            <a:r>
              <a:rPr lang="en-US" altLang="en-US" sz="2400"/>
              <a:t>When?</a:t>
            </a:r>
          </a:p>
          <a:p>
            <a:pPr lvl="1" eaLnBrk="1" hangingPunct="1">
              <a:lnSpc>
                <a:spcPct val="90000"/>
              </a:lnSpc>
            </a:pPr>
            <a:r>
              <a:rPr lang="en-US" altLang="en-US" sz="2400"/>
              <a:t>What about composite updates?</a:t>
            </a:r>
          </a:p>
          <a:p>
            <a:pPr lvl="1" eaLnBrk="1" hangingPunct="1">
              <a:lnSpc>
                <a:spcPct val="90000"/>
              </a:lnSpc>
            </a:pPr>
            <a:r>
              <a:rPr lang="en-US" altLang="en-US" sz="2400"/>
              <a:t>What about threading issues?</a:t>
            </a:r>
          </a:p>
          <a:p>
            <a:pPr eaLnBrk="1" hangingPunct="1">
              <a:lnSpc>
                <a:spcPct val="90000"/>
              </a:lnSpc>
            </a:pPr>
            <a:r>
              <a:rPr lang="en-US" altLang="en-US" sz="2800"/>
              <a:t>Observers keep a reference to the subject</a:t>
            </a:r>
          </a:p>
          <a:p>
            <a:pPr lvl="1" eaLnBrk="1" hangingPunct="1">
              <a:lnSpc>
                <a:spcPct val="90000"/>
              </a:lnSpc>
            </a:pPr>
            <a:r>
              <a:rPr lang="en-US" altLang="en-US" sz="2400"/>
              <a:t>So they can unsubscribe</a:t>
            </a:r>
          </a:p>
          <a:p>
            <a:pPr lvl="2" eaLnBrk="1" hangingPunct="1">
              <a:lnSpc>
                <a:spcPct val="90000"/>
              </a:lnSpc>
            </a:pPr>
            <a:r>
              <a:rPr lang="en-US" altLang="en-US" sz="2000"/>
              <a:t>By calling </a:t>
            </a:r>
            <a:r>
              <a:rPr lang="en-US" altLang="en-US" sz="2000" b="1"/>
              <a:t>subject.removeObserver(this)</a:t>
            </a:r>
          </a:p>
          <a:p>
            <a:pPr lvl="1" eaLnBrk="1" hangingPunct="1">
              <a:lnSpc>
                <a:spcPct val="90000"/>
              </a:lnSpc>
            </a:pPr>
            <a:r>
              <a:rPr lang="en-US" altLang="en-US" sz="2400"/>
              <a:t>So they can query state</a:t>
            </a:r>
          </a:p>
        </p:txBody>
      </p:sp>
      <p:sp>
        <p:nvSpPr>
          <p:cNvPr id="25604" name="Slide Number Placeholder 1">
            <a:extLst>
              <a:ext uri="{FF2B5EF4-FFF2-40B4-BE49-F238E27FC236}">
                <a16:creationId xmlns:a16="http://schemas.microsoft.com/office/drawing/2014/main" id="{300298E6-B081-D5E3-EC3F-CADA1DD6AA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31805C8-09C6-41F2-98B3-C6E11405FE2C}" type="slidenum">
              <a:rPr lang="en-US" altLang="en-US" sz="1200">
                <a:latin typeface="Arial Black" panose="020B0A04020102020204" pitchFamily="34" charset="0"/>
              </a:rPr>
              <a:pPr>
                <a:spcBef>
                  <a:spcPct val="0"/>
                </a:spcBef>
                <a:buClrTx/>
                <a:buSzTx/>
                <a:buFontTx/>
                <a:buNone/>
              </a:pPr>
              <a:t>18</a:t>
            </a:fld>
            <a:endParaRPr lang="en-US" altLang="en-US" sz="120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91C709A-4319-D704-1BAF-335C247473BE}"/>
              </a:ext>
            </a:extLst>
          </p:cNvPr>
          <p:cNvSpPr>
            <a:spLocks noGrp="1" noChangeArrowheads="1"/>
          </p:cNvSpPr>
          <p:nvPr>
            <p:ph type="title"/>
          </p:nvPr>
        </p:nvSpPr>
        <p:spPr/>
        <p:txBody>
          <a:bodyPr/>
          <a:lstStyle/>
          <a:p>
            <a:pPr eaLnBrk="1" hangingPunct="1"/>
            <a:r>
              <a:rPr lang="en-US" altLang="en-US"/>
              <a:t>Notifying Observers</a:t>
            </a:r>
          </a:p>
        </p:txBody>
      </p:sp>
      <p:sp>
        <p:nvSpPr>
          <p:cNvPr id="18435" name="Rectangle 3">
            <a:extLst>
              <a:ext uri="{FF2B5EF4-FFF2-40B4-BE49-F238E27FC236}">
                <a16:creationId xmlns:a16="http://schemas.microsoft.com/office/drawing/2014/main" id="{B8D72FFB-38AD-9065-1CE5-40A87D65C63F}"/>
              </a:ext>
            </a:extLst>
          </p:cNvPr>
          <p:cNvSpPr>
            <a:spLocks noGrp="1" noChangeArrowheads="1"/>
          </p:cNvSpPr>
          <p:nvPr>
            <p:ph type="body" idx="1"/>
          </p:nvPr>
        </p:nvSpPr>
        <p:spPr/>
        <p:txBody>
          <a:bodyPr/>
          <a:lstStyle/>
          <a:p>
            <a:pPr eaLnBrk="1" hangingPunct="1"/>
            <a:r>
              <a:rPr lang="en-US" altLang="en-US"/>
              <a:t>The </a:t>
            </a:r>
            <a:r>
              <a:rPr lang="en-US" altLang="en-US" b="1"/>
              <a:t>notify</a:t>
            </a:r>
            <a:r>
              <a:rPr lang="en-US" altLang="en-US"/>
              <a:t> method calls </a:t>
            </a:r>
            <a:r>
              <a:rPr lang="en-US" altLang="en-US" b="1"/>
              <a:t>update</a:t>
            </a:r>
            <a:r>
              <a:rPr lang="en-US" altLang="en-US"/>
              <a:t> for each observer</a:t>
            </a:r>
          </a:p>
          <a:p>
            <a:pPr eaLnBrk="1" hangingPunct="1"/>
            <a:r>
              <a:rPr lang="en-US" altLang="en-US"/>
              <a:t>How should observers respond?</a:t>
            </a:r>
          </a:p>
          <a:p>
            <a:pPr eaLnBrk="1" hangingPunct="1"/>
            <a:r>
              <a:rPr lang="en-US" altLang="en-US"/>
              <a:t>What about passing data to the observers?</a:t>
            </a:r>
          </a:p>
        </p:txBody>
      </p:sp>
      <p:sp>
        <p:nvSpPr>
          <p:cNvPr id="26628" name="Slide Number Placeholder 1">
            <a:extLst>
              <a:ext uri="{FF2B5EF4-FFF2-40B4-BE49-F238E27FC236}">
                <a16:creationId xmlns:a16="http://schemas.microsoft.com/office/drawing/2014/main" id="{564300AC-6DB8-237B-7913-EAE611019A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CECE31F-94D0-4EE3-A50B-FFB45EB81DB9}" type="slidenum">
              <a:rPr lang="en-US" altLang="en-US" sz="1200">
                <a:latin typeface="Arial Black" panose="020B0A04020102020204" pitchFamily="34" charset="0"/>
              </a:rPr>
              <a:pPr>
                <a:spcBef>
                  <a:spcPct val="0"/>
                </a:spcBef>
                <a:buClrTx/>
                <a:buSzTx/>
                <a:buFontTx/>
                <a:buNone/>
              </a:pPr>
              <a:t>19</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8D96DFE-6488-BE8A-B28D-04AA8954F668}"/>
              </a:ext>
            </a:extLst>
          </p:cNvPr>
          <p:cNvSpPr>
            <a:spLocks noGrp="1" noChangeArrowheads="1"/>
          </p:cNvSpPr>
          <p:nvPr>
            <p:ph type="title"/>
          </p:nvPr>
        </p:nvSpPr>
        <p:spPr/>
        <p:txBody>
          <a:bodyPr/>
          <a:lstStyle/>
          <a:p>
            <a:pPr eaLnBrk="1" hangingPunct="1"/>
            <a:r>
              <a:rPr lang="en-US" altLang="en-US"/>
              <a:t>Question</a:t>
            </a:r>
          </a:p>
        </p:txBody>
      </p:sp>
      <p:sp>
        <p:nvSpPr>
          <p:cNvPr id="49155" name="Rectangle 3">
            <a:extLst>
              <a:ext uri="{FF2B5EF4-FFF2-40B4-BE49-F238E27FC236}">
                <a16:creationId xmlns:a16="http://schemas.microsoft.com/office/drawing/2014/main" id="{EA5205C3-B354-3D9B-64CA-E47AEC0EB764}"/>
              </a:ext>
            </a:extLst>
          </p:cNvPr>
          <p:cNvSpPr>
            <a:spLocks noGrp="1" noChangeArrowheads="1"/>
          </p:cNvSpPr>
          <p:nvPr>
            <p:ph type="body" idx="1"/>
          </p:nvPr>
        </p:nvSpPr>
        <p:spPr/>
        <p:txBody>
          <a:bodyPr/>
          <a:lstStyle/>
          <a:p>
            <a:pPr eaLnBrk="1" hangingPunct="1"/>
            <a:r>
              <a:rPr lang="en-US" altLang="en-US"/>
              <a:t>Clients generally obtain information from objects of interest (the “subject”) by calling the subject’s methods</a:t>
            </a:r>
          </a:p>
          <a:p>
            <a:pPr eaLnBrk="1" hangingPunct="1"/>
            <a:r>
              <a:rPr lang="en-US" altLang="en-US"/>
              <a:t>But how can the client keep current if the subject keeps changing?</a:t>
            </a:r>
          </a:p>
          <a:p>
            <a:pPr lvl="1" eaLnBrk="1" hangingPunct="1"/>
            <a:r>
              <a:rPr lang="en-US" altLang="en-US"/>
              <a:t>How do they know </a:t>
            </a:r>
            <a:r>
              <a:rPr lang="en-US" altLang="en-US" i="1"/>
              <a:t>when</a:t>
            </a:r>
            <a:r>
              <a:rPr lang="en-US" altLang="en-US"/>
              <a:t> to query the subject?</a:t>
            </a:r>
          </a:p>
        </p:txBody>
      </p:sp>
      <p:sp>
        <p:nvSpPr>
          <p:cNvPr id="7172" name="Slide Number Placeholder 1">
            <a:extLst>
              <a:ext uri="{FF2B5EF4-FFF2-40B4-BE49-F238E27FC236}">
                <a16:creationId xmlns:a16="http://schemas.microsoft.com/office/drawing/2014/main" id="{8D766DDA-5655-B4D5-DAA9-F4B1717AC0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D5133C9-EFCA-473A-A394-F624631BF9CD}" type="slidenum">
              <a:rPr lang="en-US" altLang="en-US" sz="1200">
                <a:latin typeface="Arial Black" panose="020B0A04020102020204" pitchFamily="34" charset="0"/>
              </a:rPr>
              <a:pPr>
                <a:spcBef>
                  <a:spcPct val="0"/>
                </a:spcBef>
                <a:buClrTx/>
                <a:buSzTx/>
                <a:buFontTx/>
                <a:buNone/>
              </a:pPr>
              <a:t>2</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B94A42-8803-DD04-CD8B-9721BBBA839C}"/>
              </a:ext>
            </a:extLst>
          </p:cNvPr>
          <p:cNvSpPr>
            <a:spLocks noGrp="1" noChangeArrowheads="1"/>
          </p:cNvSpPr>
          <p:nvPr>
            <p:ph type="title"/>
          </p:nvPr>
        </p:nvSpPr>
        <p:spPr/>
        <p:txBody>
          <a:bodyPr/>
          <a:lstStyle/>
          <a:p>
            <a:pPr eaLnBrk="1" hangingPunct="1"/>
            <a:r>
              <a:rPr lang="en-US" altLang="en-US"/>
              <a:t>The Pull Model</a:t>
            </a:r>
          </a:p>
        </p:txBody>
      </p:sp>
      <p:sp>
        <p:nvSpPr>
          <p:cNvPr id="27651" name="Rectangle 3">
            <a:extLst>
              <a:ext uri="{FF2B5EF4-FFF2-40B4-BE49-F238E27FC236}">
                <a16:creationId xmlns:a16="http://schemas.microsoft.com/office/drawing/2014/main" id="{9A002606-BD08-70EA-D5EE-54723AA16EB8}"/>
              </a:ext>
            </a:extLst>
          </p:cNvPr>
          <p:cNvSpPr>
            <a:spLocks noGrp="1" noChangeArrowheads="1"/>
          </p:cNvSpPr>
          <p:nvPr>
            <p:ph type="body" idx="1"/>
          </p:nvPr>
        </p:nvSpPr>
        <p:spPr/>
        <p:txBody>
          <a:bodyPr/>
          <a:lstStyle/>
          <a:p>
            <a:pPr eaLnBrk="1" hangingPunct="1"/>
            <a:endParaRPr lang="en-US" altLang="en-US"/>
          </a:p>
          <a:p>
            <a:pPr eaLnBrk="1" hangingPunct="1"/>
            <a:r>
              <a:rPr lang="en-US" altLang="en-US"/>
              <a:t>The Subject just notifies the observers without passing any data</a:t>
            </a:r>
          </a:p>
          <a:p>
            <a:pPr eaLnBrk="1" hangingPunct="1"/>
            <a:r>
              <a:rPr lang="en-US" altLang="en-US"/>
              <a:t>The Observers then call </a:t>
            </a:r>
            <a:r>
              <a:rPr lang="en-US" altLang="en-US" i="1"/>
              <a:t>getter methods</a:t>
            </a:r>
            <a:r>
              <a:rPr lang="en-US" altLang="en-US"/>
              <a:t> on the Subject for data</a:t>
            </a:r>
          </a:p>
          <a:p>
            <a:pPr lvl="1" eaLnBrk="1" hangingPunct="1"/>
            <a:r>
              <a:rPr lang="en-US" altLang="en-US"/>
              <a:t>Observers must know the interface for Subject</a:t>
            </a:r>
          </a:p>
          <a:p>
            <a:pPr lvl="1" eaLnBrk="1" hangingPunct="1"/>
            <a:r>
              <a:rPr lang="en-US" altLang="en-US"/>
              <a:t>Have to figure out what changed themselves</a:t>
            </a:r>
          </a:p>
        </p:txBody>
      </p:sp>
      <p:pic>
        <p:nvPicPr>
          <p:cNvPr id="27652" name="Picture 1">
            <a:extLst>
              <a:ext uri="{FF2B5EF4-FFF2-40B4-BE49-F238E27FC236}">
                <a16:creationId xmlns:a16="http://schemas.microsoft.com/office/drawing/2014/main" id="{8802C279-C573-C8AC-45B4-22A7C4CA9B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647700"/>
            <a:ext cx="23145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Slide Number Placeholder 1">
            <a:extLst>
              <a:ext uri="{FF2B5EF4-FFF2-40B4-BE49-F238E27FC236}">
                <a16:creationId xmlns:a16="http://schemas.microsoft.com/office/drawing/2014/main" id="{BB6C4F6D-E4F1-2DC0-55FF-269947853A4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BF5EF2-1299-4092-9A50-D34370816212}" type="slidenum">
              <a:rPr lang="en-US" altLang="en-US" sz="1200">
                <a:latin typeface="Arial Black" panose="020B0A04020102020204" pitchFamily="34" charset="0"/>
              </a:rPr>
              <a:pPr>
                <a:spcBef>
                  <a:spcPct val="0"/>
                </a:spcBef>
                <a:buClrTx/>
                <a:buSzTx/>
                <a:buFontTx/>
                <a:buNone/>
              </a:pPr>
              <a:t>20</a:t>
            </a:fld>
            <a:endParaRPr lang="en-US" altLang="en-US" sz="120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75EFC57-E46B-FF58-A20E-EDE953CBAEDB}"/>
              </a:ext>
            </a:extLst>
          </p:cNvPr>
          <p:cNvSpPr>
            <a:spLocks noGrp="1" noChangeArrowheads="1"/>
          </p:cNvSpPr>
          <p:nvPr>
            <p:ph type="title"/>
          </p:nvPr>
        </p:nvSpPr>
        <p:spPr/>
        <p:txBody>
          <a:bodyPr/>
          <a:lstStyle/>
          <a:p>
            <a:pPr eaLnBrk="1" hangingPunct="1"/>
            <a:r>
              <a:rPr lang="en-US" altLang="en-US"/>
              <a:t>The Push Model</a:t>
            </a:r>
          </a:p>
        </p:txBody>
      </p:sp>
      <p:sp>
        <p:nvSpPr>
          <p:cNvPr id="28675" name="Rectangle 3">
            <a:extLst>
              <a:ext uri="{FF2B5EF4-FFF2-40B4-BE49-F238E27FC236}">
                <a16:creationId xmlns:a16="http://schemas.microsoft.com/office/drawing/2014/main" id="{2CCF48A4-0F87-FDF5-77CD-78109CF35786}"/>
              </a:ext>
            </a:extLst>
          </p:cNvPr>
          <p:cNvSpPr>
            <a:spLocks noGrp="1" noChangeArrowheads="1"/>
          </p:cNvSpPr>
          <p:nvPr>
            <p:ph type="body" idx="1"/>
          </p:nvPr>
        </p:nvSpPr>
        <p:spPr/>
        <p:txBody>
          <a:bodyPr/>
          <a:lstStyle/>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r>
              <a:rPr lang="en-US" altLang="en-US" sz="2400"/>
              <a:t>The Subject passes data in a parameter in </a:t>
            </a:r>
            <a:r>
              <a:rPr lang="en-US" altLang="en-US" sz="2400" b="1"/>
              <a:t>update</a:t>
            </a:r>
          </a:p>
          <a:p>
            <a:pPr lvl="1" eaLnBrk="1" hangingPunct="1">
              <a:lnSpc>
                <a:spcPct val="90000"/>
              </a:lnSpc>
            </a:pPr>
            <a:r>
              <a:rPr lang="en-US" altLang="en-US" sz="2000"/>
              <a:t>As a single instance of Object in Java</a:t>
            </a:r>
          </a:p>
          <a:p>
            <a:pPr lvl="2" eaLnBrk="1" hangingPunct="1">
              <a:lnSpc>
                <a:spcPct val="90000"/>
              </a:lnSpc>
            </a:pPr>
            <a:r>
              <a:rPr lang="en-US" altLang="en-US" sz="1800"/>
              <a:t>For genericity</a:t>
            </a:r>
          </a:p>
          <a:p>
            <a:pPr lvl="2" eaLnBrk="1" hangingPunct="1">
              <a:lnSpc>
                <a:spcPct val="90000"/>
              </a:lnSpc>
            </a:pPr>
            <a:r>
              <a:rPr lang="en-US" altLang="en-US" sz="1800"/>
              <a:t>Must use an explicit class or a template parameter in C++</a:t>
            </a:r>
          </a:p>
          <a:p>
            <a:pPr eaLnBrk="1" hangingPunct="1">
              <a:lnSpc>
                <a:spcPct val="90000"/>
              </a:lnSpc>
            </a:pPr>
            <a:r>
              <a:rPr lang="en-US" altLang="en-US" sz="2400"/>
              <a:t>Observers must know how to cast and/or interpret this data</a:t>
            </a:r>
          </a:p>
        </p:txBody>
      </p:sp>
      <p:pic>
        <p:nvPicPr>
          <p:cNvPr id="28676" name="Picture 1">
            <a:extLst>
              <a:ext uri="{FF2B5EF4-FFF2-40B4-BE49-F238E27FC236}">
                <a16:creationId xmlns:a16="http://schemas.microsoft.com/office/drawing/2014/main" id="{73B2BCD4-FF05-C3EF-8D73-74047FE3F4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5775"/>
            <a:ext cx="31908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Slide Number Placeholder 1">
            <a:extLst>
              <a:ext uri="{FF2B5EF4-FFF2-40B4-BE49-F238E27FC236}">
                <a16:creationId xmlns:a16="http://schemas.microsoft.com/office/drawing/2014/main" id="{3CD5C452-EE05-2A98-A544-EFADE9BB4F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D54A8F-0E6C-4039-A5A4-D80560F3259F}" type="slidenum">
              <a:rPr lang="en-US" altLang="en-US" sz="1200">
                <a:latin typeface="Arial Black" panose="020B0A04020102020204" pitchFamily="34" charset="0"/>
              </a:rPr>
              <a:pPr>
                <a:spcBef>
                  <a:spcPct val="0"/>
                </a:spcBef>
                <a:buClrTx/>
                <a:buSzTx/>
                <a:buFontTx/>
                <a:buNone/>
              </a:pPr>
              <a:t>21</a:t>
            </a:fld>
            <a:endParaRPr lang="en-US" altLang="en-US" sz="1200">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3DC9B51-AA07-71CA-C3DA-E6207784D6D2}"/>
              </a:ext>
            </a:extLst>
          </p:cNvPr>
          <p:cNvSpPr>
            <a:spLocks noGrp="1" noChangeArrowheads="1"/>
          </p:cNvSpPr>
          <p:nvPr>
            <p:ph type="title"/>
          </p:nvPr>
        </p:nvSpPr>
        <p:spPr/>
        <p:txBody>
          <a:bodyPr/>
          <a:lstStyle/>
          <a:p>
            <a:r>
              <a:rPr lang="en-US" altLang="en-US"/>
              <a:t>Push vs. Pull</a:t>
            </a:r>
          </a:p>
        </p:txBody>
      </p:sp>
      <p:sp>
        <p:nvSpPr>
          <p:cNvPr id="29699" name="Content Placeholder 2">
            <a:extLst>
              <a:ext uri="{FF2B5EF4-FFF2-40B4-BE49-F238E27FC236}">
                <a16:creationId xmlns:a16="http://schemas.microsoft.com/office/drawing/2014/main" id="{21E172D7-64BE-EA0E-1680-1733FB125BBD}"/>
              </a:ext>
            </a:extLst>
          </p:cNvPr>
          <p:cNvSpPr>
            <a:spLocks noGrp="1" noChangeArrowheads="1"/>
          </p:cNvSpPr>
          <p:nvPr>
            <p:ph idx="1"/>
          </p:nvPr>
        </p:nvSpPr>
        <p:spPr>
          <a:xfrm>
            <a:off x="457200" y="1981200"/>
            <a:ext cx="4419600" cy="3886200"/>
          </a:xfrm>
        </p:spPr>
        <p:txBody>
          <a:bodyPr/>
          <a:lstStyle/>
          <a:p>
            <a:r>
              <a:rPr lang="en-US" altLang="en-US"/>
              <a:t>Advantages of each?</a:t>
            </a:r>
          </a:p>
          <a:p>
            <a:endParaRPr lang="en-US" altLang="en-US"/>
          </a:p>
          <a:p>
            <a:endParaRPr lang="en-US" altLang="en-US"/>
          </a:p>
          <a:p>
            <a:r>
              <a:rPr lang="en-US" altLang="en-US"/>
              <a:t>Disadvantages of each?</a:t>
            </a:r>
          </a:p>
        </p:txBody>
      </p:sp>
      <p:pic>
        <p:nvPicPr>
          <p:cNvPr id="29700" name="Picture 4">
            <a:extLst>
              <a:ext uri="{FF2B5EF4-FFF2-40B4-BE49-F238E27FC236}">
                <a16:creationId xmlns:a16="http://schemas.microsoft.com/office/drawing/2014/main" id="{CD00E53E-101C-1B94-54CC-12C90DE1D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89138"/>
            <a:ext cx="330517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1">
            <a:extLst>
              <a:ext uri="{FF2B5EF4-FFF2-40B4-BE49-F238E27FC236}">
                <a16:creationId xmlns:a16="http://schemas.microsoft.com/office/drawing/2014/main" id="{A0978ECE-30CC-B5C9-7457-33A9593EFCC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F9707E-0655-4C79-967A-05E3B0B46445}" type="slidenum">
              <a:rPr lang="en-US" altLang="en-US" sz="1200">
                <a:latin typeface="Arial Black" panose="020B0A04020102020204" pitchFamily="34" charset="0"/>
              </a:rPr>
              <a:pPr>
                <a:spcBef>
                  <a:spcPct val="0"/>
                </a:spcBef>
                <a:buClrTx/>
                <a:buSzTx/>
                <a:buFontTx/>
                <a:buNone/>
              </a:pPr>
              <a:t>22</a:t>
            </a:fld>
            <a:endParaRPr lang="en-US" altLang="en-US" sz="1200">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9F0E466-BD59-BEB4-6D67-447E80A99233}"/>
              </a:ext>
            </a:extLst>
          </p:cNvPr>
          <p:cNvSpPr>
            <a:spLocks noGrp="1" noChangeArrowheads="1"/>
          </p:cNvSpPr>
          <p:nvPr>
            <p:ph type="title"/>
          </p:nvPr>
        </p:nvSpPr>
        <p:spPr/>
        <p:txBody>
          <a:bodyPr/>
          <a:lstStyle/>
          <a:p>
            <a:r>
              <a:rPr lang="en-US" altLang="en-US"/>
              <a:t>Let’s code a Football Game</a:t>
            </a:r>
          </a:p>
        </p:txBody>
      </p:sp>
      <p:sp>
        <p:nvSpPr>
          <p:cNvPr id="30723" name="Content Placeholder 2">
            <a:extLst>
              <a:ext uri="{FF2B5EF4-FFF2-40B4-BE49-F238E27FC236}">
                <a16:creationId xmlns:a16="http://schemas.microsoft.com/office/drawing/2014/main" id="{98DEBAE8-D832-B2B9-5545-83CBD68DD2E5}"/>
              </a:ext>
            </a:extLst>
          </p:cNvPr>
          <p:cNvSpPr>
            <a:spLocks noGrp="1" noChangeArrowheads="1"/>
          </p:cNvSpPr>
          <p:nvPr>
            <p:ph idx="1"/>
          </p:nvPr>
        </p:nvSpPr>
        <p:spPr/>
        <p:txBody>
          <a:bodyPr/>
          <a:lstStyle/>
          <a:p>
            <a:r>
              <a:rPr lang="en-US" altLang="en-US"/>
              <a:t>Version 1: pull model</a:t>
            </a:r>
          </a:p>
          <a:p>
            <a:r>
              <a:rPr lang="en-US" altLang="en-US"/>
              <a:t>Version 2: push model – push data</a:t>
            </a:r>
          </a:p>
          <a:p>
            <a:pPr lvl="2"/>
            <a:r>
              <a:rPr lang="en-US" altLang="en-US"/>
              <a:t>Simple but unsafe and hard to maintain</a:t>
            </a:r>
          </a:p>
          <a:p>
            <a:r>
              <a:rPr lang="en-US" altLang="en-US"/>
              <a:t>Version 3: push model – a data object</a:t>
            </a:r>
          </a:p>
          <a:p>
            <a:pPr lvl="2"/>
            <a:r>
              <a:rPr lang="en-US" altLang="en-US"/>
              <a:t>Safer and easier to extend</a:t>
            </a:r>
          </a:p>
        </p:txBody>
      </p:sp>
      <p:pic>
        <p:nvPicPr>
          <p:cNvPr id="30724" name="Picture 4">
            <a:extLst>
              <a:ext uri="{FF2B5EF4-FFF2-40B4-BE49-F238E27FC236}">
                <a16:creationId xmlns:a16="http://schemas.microsoft.com/office/drawing/2014/main" id="{90CDCACD-0C9C-BCEF-39DF-A5D0090F7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19600"/>
            <a:ext cx="2686050"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5" name="Slide Number Placeholder 1">
            <a:extLst>
              <a:ext uri="{FF2B5EF4-FFF2-40B4-BE49-F238E27FC236}">
                <a16:creationId xmlns:a16="http://schemas.microsoft.com/office/drawing/2014/main" id="{C4F1D540-913D-7349-6EAB-A3A0A29421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B84F060-FB32-42BD-9E0D-8A6AEA62FC75}" type="slidenum">
              <a:rPr lang="en-US" altLang="en-US" sz="1200">
                <a:latin typeface="Arial Black" panose="020B0A04020102020204" pitchFamily="34" charset="0"/>
              </a:rPr>
              <a:pPr>
                <a:spcBef>
                  <a:spcPct val="0"/>
                </a:spcBef>
                <a:buClrTx/>
                <a:buSzTx/>
                <a:buFontTx/>
                <a:buNone/>
              </a:pPr>
              <a:t>23</a:t>
            </a:fld>
            <a:endParaRPr lang="en-US" altLang="en-US" sz="1200">
              <a:latin typeface="Arial Black" panose="020B0A04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0AA5F38-7F0A-A4CA-D010-AF57EA1647F0}"/>
              </a:ext>
            </a:extLst>
          </p:cNvPr>
          <p:cNvSpPr>
            <a:spLocks noGrp="1" noChangeArrowheads="1"/>
          </p:cNvSpPr>
          <p:nvPr>
            <p:ph type="title"/>
          </p:nvPr>
        </p:nvSpPr>
        <p:spPr/>
        <p:txBody>
          <a:bodyPr/>
          <a:lstStyle/>
          <a:p>
            <a:r>
              <a:rPr lang="en-US" altLang="en-US"/>
              <a:t>Hybrid Push-Pull???</a:t>
            </a:r>
          </a:p>
        </p:txBody>
      </p:sp>
      <p:sp>
        <p:nvSpPr>
          <p:cNvPr id="32771" name="Content Placeholder 2">
            <a:extLst>
              <a:ext uri="{FF2B5EF4-FFF2-40B4-BE49-F238E27FC236}">
                <a16:creationId xmlns:a16="http://schemas.microsoft.com/office/drawing/2014/main" id="{24C2EE25-765D-8A89-DC71-0C13A50CD006}"/>
              </a:ext>
            </a:extLst>
          </p:cNvPr>
          <p:cNvSpPr>
            <a:spLocks noGrp="1" noChangeArrowheads="1"/>
          </p:cNvSpPr>
          <p:nvPr>
            <p:ph idx="1"/>
          </p:nvPr>
        </p:nvSpPr>
        <p:spPr>
          <a:xfrm>
            <a:off x="457200" y="1981200"/>
            <a:ext cx="3810000" cy="3886200"/>
          </a:xfrm>
        </p:spPr>
        <p:txBody>
          <a:bodyPr/>
          <a:lstStyle/>
          <a:p>
            <a:r>
              <a:rPr lang="en-US" altLang="en-US" sz="2400"/>
              <a:t>Maybe the subject pushes a small amount of data</a:t>
            </a:r>
          </a:p>
          <a:p>
            <a:pPr lvl="1"/>
            <a:r>
              <a:rPr lang="en-US" altLang="en-US" sz="2000"/>
              <a:t>Maybe something that says what changed</a:t>
            </a:r>
          </a:p>
          <a:p>
            <a:r>
              <a:rPr lang="en-US" altLang="en-US" sz="2400"/>
              <a:t>And observers can pull the data they want (or not)</a:t>
            </a:r>
          </a:p>
          <a:p>
            <a:r>
              <a:rPr lang="en-US" altLang="en-US" sz="2400"/>
              <a:t>Adapt it to your needs</a:t>
            </a:r>
          </a:p>
        </p:txBody>
      </p:sp>
      <p:pic>
        <p:nvPicPr>
          <p:cNvPr id="32772" name="Picture 2">
            <a:extLst>
              <a:ext uri="{FF2B5EF4-FFF2-40B4-BE49-F238E27FC236}">
                <a16:creationId xmlns:a16="http://schemas.microsoft.com/office/drawing/2014/main" id="{1A1ECCD0-F57D-40DA-8A0F-DFAF481FF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550" y="1905000"/>
            <a:ext cx="42322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3" name="Slide Number Placeholder 1">
            <a:extLst>
              <a:ext uri="{FF2B5EF4-FFF2-40B4-BE49-F238E27FC236}">
                <a16:creationId xmlns:a16="http://schemas.microsoft.com/office/drawing/2014/main" id="{46A7A7FB-3FA8-D46C-24D4-9CC2B49E9E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A650BB3-EE2D-473D-A26F-921B25853A38}" type="slidenum">
              <a:rPr lang="en-US" altLang="en-US" sz="1200">
                <a:latin typeface="Arial Black" panose="020B0A04020102020204" pitchFamily="34" charset="0"/>
              </a:rPr>
              <a:pPr>
                <a:spcBef>
                  <a:spcPct val="0"/>
                </a:spcBef>
                <a:buClrTx/>
                <a:buSzTx/>
                <a:buFontTx/>
                <a:buNone/>
              </a:pPr>
              <a:t>24</a:t>
            </a:fld>
            <a:endParaRPr lang="en-US" altLang="en-US" sz="1200">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B60DC9B-905A-7557-3D80-8CA7B5A9371B}"/>
              </a:ext>
            </a:extLst>
          </p:cNvPr>
          <p:cNvSpPr>
            <a:spLocks noGrp="1" noChangeArrowheads="1"/>
          </p:cNvSpPr>
          <p:nvPr>
            <p:ph type="title"/>
          </p:nvPr>
        </p:nvSpPr>
        <p:spPr/>
        <p:txBody>
          <a:bodyPr/>
          <a:lstStyle/>
          <a:p>
            <a:r>
              <a:rPr lang="en-US" altLang="en-US"/>
              <a:t>Observers in the Wild</a:t>
            </a:r>
          </a:p>
        </p:txBody>
      </p:sp>
      <p:sp>
        <p:nvSpPr>
          <p:cNvPr id="33795" name="Content Placeholder 2">
            <a:extLst>
              <a:ext uri="{FF2B5EF4-FFF2-40B4-BE49-F238E27FC236}">
                <a16:creationId xmlns:a16="http://schemas.microsoft.com/office/drawing/2014/main" id="{C642876C-E3DB-00D6-D258-32EDD4EF885E}"/>
              </a:ext>
            </a:extLst>
          </p:cNvPr>
          <p:cNvSpPr>
            <a:spLocks noGrp="1" noChangeArrowheads="1"/>
          </p:cNvSpPr>
          <p:nvPr>
            <p:ph idx="1"/>
          </p:nvPr>
        </p:nvSpPr>
        <p:spPr/>
        <p:txBody>
          <a:bodyPr/>
          <a:lstStyle/>
          <a:p>
            <a:r>
              <a:rPr lang="en-US" altLang="en-US" sz="2800"/>
              <a:t>Seen in the wild:</a:t>
            </a:r>
          </a:p>
          <a:p>
            <a:pPr lvl="1"/>
            <a:r>
              <a:rPr lang="en-US" altLang="en-US" sz="2400"/>
              <a:t>Model-View Controller software (very common!)</a:t>
            </a:r>
          </a:p>
          <a:p>
            <a:pPr lvl="2"/>
            <a:r>
              <a:rPr lang="en-US" altLang="en-US" sz="2000"/>
              <a:t>(usually has just one observer)</a:t>
            </a:r>
          </a:p>
          <a:p>
            <a:pPr lvl="1"/>
            <a:r>
              <a:rPr lang="en-US" altLang="en-US" sz="2400"/>
              <a:t>Distributed systems: observers and subject are all on different computers</a:t>
            </a:r>
          </a:p>
          <a:p>
            <a:pPr lvl="1"/>
            <a:r>
              <a:rPr lang="en-US" altLang="en-US" sz="2400"/>
              <a:t>Maybe between GPU and CPU in a computer</a:t>
            </a:r>
          </a:p>
          <a:p>
            <a:pPr lvl="1"/>
            <a:endParaRPr lang="en-US" altLang="en-US" sz="2400"/>
          </a:p>
        </p:txBody>
      </p:sp>
      <p:sp>
        <p:nvSpPr>
          <p:cNvPr id="33796" name="Slide Number Placeholder 1">
            <a:extLst>
              <a:ext uri="{FF2B5EF4-FFF2-40B4-BE49-F238E27FC236}">
                <a16:creationId xmlns:a16="http://schemas.microsoft.com/office/drawing/2014/main" id="{7F98A431-6E15-0C46-E5C0-B3E32D075A3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09076EE-3085-4AD6-9BB2-822CAADC95E9}" type="slidenum">
              <a:rPr lang="en-US" altLang="en-US" sz="1200">
                <a:latin typeface="Arial Black" panose="020B0A04020102020204" pitchFamily="34" charset="0"/>
              </a:rPr>
              <a:pPr>
                <a:spcBef>
                  <a:spcPct val="0"/>
                </a:spcBef>
                <a:buClrTx/>
                <a:buSzTx/>
                <a:buFontTx/>
                <a:buNone/>
              </a:pPr>
              <a:t>25</a:t>
            </a:fld>
            <a:endParaRPr lang="en-US" altLang="en-US" sz="1200">
              <a:latin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2D49628-4FF7-58E5-B075-774895F5550F}"/>
              </a:ext>
            </a:extLst>
          </p:cNvPr>
          <p:cNvSpPr>
            <a:spLocks noGrp="1" noChangeArrowheads="1"/>
          </p:cNvSpPr>
          <p:nvPr>
            <p:ph type="title"/>
          </p:nvPr>
        </p:nvSpPr>
        <p:spPr/>
        <p:txBody>
          <a:bodyPr/>
          <a:lstStyle/>
          <a:p>
            <a:r>
              <a:rPr lang="en-US" altLang="en-US"/>
              <a:t>Synchronous Observation</a:t>
            </a:r>
          </a:p>
        </p:txBody>
      </p:sp>
      <p:sp>
        <p:nvSpPr>
          <p:cNvPr id="34819" name="Content Placeholder 2">
            <a:extLst>
              <a:ext uri="{FF2B5EF4-FFF2-40B4-BE49-F238E27FC236}">
                <a16:creationId xmlns:a16="http://schemas.microsoft.com/office/drawing/2014/main" id="{8F6FB9B3-DBA2-86F2-7143-0DD892E159B6}"/>
              </a:ext>
            </a:extLst>
          </p:cNvPr>
          <p:cNvSpPr>
            <a:spLocks noGrp="1" noChangeArrowheads="1"/>
          </p:cNvSpPr>
          <p:nvPr>
            <p:ph idx="1"/>
          </p:nvPr>
        </p:nvSpPr>
        <p:spPr/>
        <p:txBody>
          <a:bodyPr/>
          <a:lstStyle/>
          <a:p>
            <a:r>
              <a:rPr lang="en-US" altLang="en-US"/>
              <a:t>Subject and Observers are same process (same thread):</a:t>
            </a:r>
          </a:p>
          <a:p>
            <a:pPr lvl="1"/>
            <a:r>
              <a:rPr lang="en-US" altLang="en-US"/>
              <a:t>When Subject does notify(), it waits until all observers have finished their update() processes.</a:t>
            </a:r>
          </a:p>
          <a:p>
            <a:pPr lvl="1"/>
            <a:r>
              <a:rPr lang="en-US" altLang="en-US"/>
              <a:t>No synchronization issues</a:t>
            </a:r>
          </a:p>
          <a:p>
            <a:r>
              <a:rPr lang="en-US" altLang="en-US"/>
              <a:t>(Program 2 is like this)</a:t>
            </a:r>
          </a:p>
          <a:p>
            <a:pPr lvl="1"/>
            <a:endParaRPr lang="en-US" altLang="en-US"/>
          </a:p>
        </p:txBody>
      </p:sp>
      <p:sp>
        <p:nvSpPr>
          <p:cNvPr id="34820" name="Slide Number Placeholder 1">
            <a:extLst>
              <a:ext uri="{FF2B5EF4-FFF2-40B4-BE49-F238E27FC236}">
                <a16:creationId xmlns:a16="http://schemas.microsoft.com/office/drawing/2014/main" id="{7F6BC782-3BE0-C93B-6257-C54F56D6C5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3324C2B-10D7-43B0-9400-E8DA9DEA543A}" type="slidenum">
              <a:rPr lang="en-US" altLang="en-US" sz="1200">
                <a:latin typeface="Arial Black" panose="020B0A04020102020204" pitchFamily="34" charset="0"/>
              </a:rPr>
              <a:pPr>
                <a:spcBef>
                  <a:spcPct val="0"/>
                </a:spcBef>
                <a:buClrTx/>
                <a:buSzTx/>
                <a:buFontTx/>
                <a:buNone/>
              </a:pPr>
              <a:t>26</a:t>
            </a:fld>
            <a:endParaRPr lang="en-US" altLang="en-US" sz="1200">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0F42458-978C-E4C5-FB44-203144F79E5C}"/>
              </a:ext>
            </a:extLst>
          </p:cNvPr>
          <p:cNvSpPr>
            <a:spLocks noGrp="1" noChangeArrowheads="1"/>
          </p:cNvSpPr>
          <p:nvPr>
            <p:ph type="title"/>
          </p:nvPr>
        </p:nvSpPr>
        <p:spPr/>
        <p:txBody>
          <a:bodyPr/>
          <a:lstStyle/>
          <a:p>
            <a:r>
              <a:rPr lang="en-US" altLang="en-US"/>
              <a:t>Asynchronous Observation</a:t>
            </a:r>
          </a:p>
        </p:txBody>
      </p:sp>
      <p:sp>
        <p:nvSpPr>
          <p:cNvPr id="35843" name="Content Placeholder 2">
            <a:extLst>
              <a:ext uri="{FF2B5EF4-FFF2-40B4-BE49-F238E27FC236}">
                <a16:creationId xmlns:a16="http://schemas.microsoft.com/office/drawing/2014/main" id="{DEE81D1C-6E6C-A18B-26BF-D47F16973813}"/>
              </a:ext>
            </a:extLst>
          </p:cNvPr>
          <p:cNvSpPr>
            <a:spLocks noGrp="1" noChangeArrowheads="1"/>
          </p:cNvSpPr>
          <p:nvPr>
            <p:ph idx="1"/>
          </p:nvPr>
        </p:nvSpPr>
        <p:spPr/>
        <p:txBody>
          <a:bodyPr/>
          <a:lstStyle/>
          <a:p>
            <a:r>
              <a:rPr lang="en-US" altLang="en-US"/>
              <a:t>Observers and Subject are on different threads, processes, and/or computers</a:t>
            </a:r>
          </a:p>
          <a:p>
            <a:r>
              <a:rPr lang="en-US" altLang="en-US"/>
              <a:t>This is common in the SAAS world</a:t>
            </a:r>
          </a:p>
          <a:p>
            <a:r>
              <a:rPr lang="en-US" altLang="en-US"/>
              <a:t>What are possible synchronization issues?</a:t>
            </a:r>
          </a:p>
        </p:txBody>
      </p:sp>
      <p:sp>
        <p:nvSpPr>
          <p:cNvPr id="35844" name="Slide Number Placeholder 1">
            <a:extLst>
              <a:ext uri="{FF2B5EF4-FFF2-40B4-BE49-F238E27FC236}">
                <a16:creationId xmlns:a16="http://schemas.microsoft.com/office/drawing/2014/main" id="{1CCEFA0F-E31E-D942-4B91-91D2F591D9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718D5FC-6597-42F8-B379-064F0D100977}" type="slidenum">
              <a:rPr lang="en-US" altLang="en-US" sz="1200">
                <a:latin typeface="Arial Black" panose="020B0A04020102020204" pitchFamily="34" charset="0"/>
              </a:rPr>
              <a:pPr>
                <a:spcBef>
                  <a:spcPct val="0"/>
                </a:spcBef>
                <a:buClrTx/>
                <a:buSzTx/>
                <a:buFontTx/>
                <a:buNone/>
              </a:pPr>
              <a:t>27</a:t>
            </a:fld>
            <a:endParaRPr lang="en-US" altLang="en-US" sz="1200">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53F8E2D-2569-983E-92EF-89F1B1E14D4E}"/>
              </a:ext>
            </a:extLst>
          </p:cNvPr>
          <p:cNvSpPr>
            <a:spLocks noGrp="1" noChangeArrowheads="1"/>
          </p:cNvSpPr>
          <p:nvPr>
            <p:ph type="title"/>
          </p:nvPr>
        </p:nvSpPr>
        <p:spPr/>
        <p:txBody>
          <a:bodyPr/>
          <a:lstStyle/>
          <a:p>
            <a:endParaRPr lang="en-US" altLang="en-US"/>
          </a:p>
        </p:txBody>
      </p:sp>
      <p:sp>
        <p:nvSpPr>
          <p:cNvPr id="36867" name="Content Placeholder 2">
            <a:extLst>
              <a:ext uri="{FF2B5EF4-FFF2-40B4-BE49-F238E27FC236}">
                <a16:creationId xmlns:a16="http://schemas.microsoft.com/office/drawing/2014/main" id="{E5B6AAF7-5A11-3571-779A-F98B301DA08D}"/>
              </a:ext>
            </a:extLst>
          </p:cNvPr>
          <p:cNvSpPr>
            <a:spLocks noGrp="1" noChangeArrowheads="1"/>
          </p:cNvSpPr>
          <p:nvPr>
            <p:ph idx="1"/>
          </p:nvPr>
        </p:nvSpPr>
        <p:spPr/>
        <p:txBody>
          <a:bodyPr/>
          <a:lstStyle/>
          <a:p>
            <a:r>
              <a:rPr lang="en-US" altLang="en-US"/>
              <a:t>Out of sync update():</a:t>
            </a:r>
          </a:p>
          <a:p>
            <a:pPr lvl="1"/>
            <a:r>
              <a:rPr lang="en-US" altLang="en-US"/>
              <a:t>Subject notify(), before Observer responds, the subject’s data has changed again (maybe another notify())</a:t>
            </a:r>
          </a:p>
          <a:p>
            <a:pPr lvl="1"/>
            <a:endParaRPr lang="en-US" altLang="en-US"/>
          </a:p>
          <a:p>
            <a:pPr lvl="1"/>
            <a:r>
              <a:rPr lang="en-US" altLang="en-US"/>
              <a:t>May or may not matter</a:t>
            </a:r>
          </a:p>
          <a:p>
            <a:pPr lvl="1"/>
            <a:endParaRPr lang="en-US" altLang="en-US"/>
          </a:p>
        </p:txBody>
      </p:sp>
      <p:sp>
        <p:nvSpPr>
          <p:cNvPr id="36868" name="Slide Number Placeholder 1">
            <a:extLst>
              <a:ext uri="{FF2B5EF4-FFF2-40B4-BE49-F238E27FC236}">
                <a16:creationId xmlns:a16="http://schemas.microsoft.com/office/drawing/2014/main" id="{B3263A54-A0FC-A5DF-B08D-56C285B0AA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68FF723-0A21-4A11-95E4-DE836CE379DC}" type="slidenum">
              <a:rPr lang="en-US" altLang="en-US" sz="1200">
                <a:latin typeface="Arial Black" panose="020B0A04020102020204" pitchFamily="34" charset="0"/>
              </a:rPr>
              <a:pPr>
                <a:spcBef>
                  <a:spcPct val="0"/>
                </a:spcBef>
                <a:buClrTx/>
                <a:buSzTx/>
                <a:buFontTx/>
                <a:buNone/>
              </a:pPr>
              <a:t>28</a:t>
            </a:fld>
            <a:endParaRPr lang="en-US" altLang="en-US" sz="120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81456A6-5DE6-A6EB-7DDF-80BF3ED43E1B}"/>
              </a:ext>
            </a:extLst>
          </p:cNvPr>
          <p:cNvSpPr>
            <a:spLocks noGrp="1" noChangeArrowheads="1"/>
          </p:cNvSpPr>
          <p:nvPr>
            <p:ph type="title"/>
          </p:nvPr>
        </p:nvSpPr>
        <p:spPr/>
        <p:txBody>
          <a:bodyPr/>
          <a:lstStyle/>
          <a:p>
            <a:endParaRPr lang="en-US" altLang="en-US"/>
          </a:p>
        </p:txBody>
      </p:sp>
      <p:sp>
        <p:nvSpPr>
          <p:cNvPr id="37891" name="Content Placeholder 2">
            <a:extLst>
              <a:ext uri="{FF2B5EF4-FFF2-40B4-BE49-F238E27FC236}">
                <a16:creationId xmlns:a16="http://schemas.microsoft.com/office/drawing/2014/main" id="{35A915FD-621E-44EC-10A3-2AE8FDC10EFC}"/>
              </a:ext>
            </a:extLst>
          </p:cNvPr>
          <p:cNvSpPr>
            <a:spLocks noGrp="1" noChangeArrowheads="1"/>
          </p:cNvSpPr>
          <p:nvPr>
            <p:ph idx="1"/>
          </p:nvPr>
        </p:nvSpPr>
        <p:spPr/>
        <p:txBody>
          <a:bodyPr/>
          <a:lstStyle/>
          <a:p>
            <a:r>
              <a:rPr lang="en-US" altLang="en-US"/>
              <a:t>Out of sync register() or unregister():</a:t>
            </a:r>
          </a:p>
          <a:p>
            <a:pPr lvl="1"/>
            <a:r>
              <a:rPr lang="en-US" altLang="en-US"/>
              <a:t>Either miss the first notify, or get an extra one after the Observer unregisters.</a:t>
            </a:r>
          </a:p>
          <a:p>
            <a:pPr lvl="1"/>
            <a:endParaRPr lang="en-US" altLang="en-US"/>
          </a:p>
          <a:p>
            <a:pPr lvl="1"/>
            <a:r>
              <a:rPr lang="en-US" altLang="en-US"/>
              <a:t>Shouldn’t be a big deal, but you need to be able to handle it.</a:t>
            </a:r>
          </a:p>
        </p:txBody>
      </p:sp>
      <p:sp>
        <p:nvSpPr>
          <p:cNvPr id="37892" name="Slide Number Placeholder 1">
            <a:extLst>
              <a:ext uri="{FF2B5EF4-FFF2-40B4-BE49-F238E27FC236}">
                <a16:creationId xmlns:a16="http://schemas.microsoft.com/office/drawing/2014/main" id="{D0ED9A7B-D93B-11A5-A56D-F753EBCE98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69EE49C-BB37-4C9E-A69F-52A8D9FDAC2D}" type="slidenum">
              <a:rPr lang="en-US" altLang="en-US" sz="1200">
                <a:latin typeface="Arial Black" panose="020B0A04020102020204" pitchFamily="34" charset="0"/>
              </a:rPr>
              <a:pPr>
                <a:spcBef>
                  <a:spcPct val="0"/>
                </a:spcBef>
                <a:buClrTx/>
                <a:buSzTx/>
                <a:buFontTx/>
                <a:buNone/>
              </a:pPr>
              <a:t>29</a:t>
            </a:fld>
            <a:endParaRPr lang="en-US" altLang="en-US" sz="120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88F45EA-BADE-267C-FCA5-4992B3038122}"/>
              </a:ext>
            </a:extLst>
          </p:cNvPr>
          <p:cNvSpPr>
            <a:spLocks noGrp="1" noChangeArrowheads="1"/>
          </p:cNvSpPr>
          <p:nvPr>
            <p:ph type="title"/>
          </p:nvPr>
        </p:nvSpPr>
        <p:spPr/>
        <p:txBody>
          <a:bodyPr/>
          <a:lstStyle/>
          <a:p>
            <a:pPr eaLnBrk="1" hangingPunct="1"/>
            <a:r>
              <a:rPr lang="en-US" altLang="en-US"/>
              <a:t>Weather-O-Rama</a:t>
            </a:r>
          </a:p>
        </p:txBody>
      </p:sp>
      <p:sp>
        <p:nvSpPr>
          <p:cNvPr id="8195" name="Rectangle 3">
            <a:extLst>
              <a:ext uri="{FF2B5EF4-FFF2-40B4-BE49-F238E27FC236}">
                <a16:creationId xmlns:a16="http://schemas.microsoft.com/office/drawing/2014/main" id="{CF079661-AA74-661C-50A8-9EF4D287C3D7}"/>
              </a:ext>
            </a:extLst>
          </p:cNvPr>
          <p:cNvSpPr>
            <a:spLocks noGrp="1" noChangeArrowheads="1"/>
          </p:cNvSpPr>
          <p:nvPr>
            <p:ph type="body" idx="1"/>
          </p:nvPr>
        </p:nvSpPr>
        <p:spPr>
          <a:xfrm>
            <a:off x="457200" y="1981200"/>
            <a:ext cx="8229600" cy="4267200"/>
          </a:xfrm>
        </p:spPr>
        <p:txBody>
          <a:bodyPr/>
          <a:lstStyle/>
          <a:p>
            <a:pPr eaLnBrk="1" hangingPunct="1"/>
            <a:r>
              <a:rPr lang="en-US" altLang="en-US" sz="2800"/>
              <a:t>A </a:t>
            </a:r>
            <a:r>
              <a:rPr lang="en-US" altLang="en-US" sz="2800" i="1"/>
              <a:t>weather station</a:t>
            </a:r>
            <a:r>
              <a:rPr lang="en-US" altLang="en-US" sz="2800"/>
              <a:t> periodically measures </a:t>
            </a:r>
            <a:r>
              <a:rPr lang="en-US" altLang="en-US" sz="2800" i="1"/>
              <a:t>temperature</a:t>
            </a:r>
            <a:r>
              <a:rPr lang="en-US" altLang="en-US" sz="2800"/>
              <a:t>, </a:t>
            </a:r>
            <a:r>
              <a:rPr lang="en-US" altLang="en-US" sz="2800" i="1"/>
              <a:t>humidity</a:t>
            </a:r>
            <a:r>
              <a:rPr lang="en-US" altLang="en-US" sz="2800"/>
              <a:t>, and </a:t>
            </a:r>
            <a:r>
              <a:rPr lang="en-US" altLang="en-US" sz="2800" i="1"/>
              <a:t>barometric</a:t>
            </a:r>
            <a:r>
              <a:rPr lang="en-US" altLang="en-US" sz="2800"/>
              <a:t> </a:t>
            </a:r>
            <a:r>
              <a:rPr lang="en-US" altLang="en-US" sz="2800" i="1"/>
              <a:t>pressure</a:t>
            </a:r>
          </a:p>
          <a:p>
            <a:pPr eaLnBrk="1" hangingPunct="1"/>
            <a:r>
              <a:rPr lang="en-US" altLang="en-US" sz="2800"/>
              <a:t>A </a:t>
            </a:r>
            <a:r>
              <a:rPr lang="en-US" altLang="en-US" sz="2800" i="1"/>
              <a:t>driver object</a:t>
            </a:r>
            <a:r>
              <a:rPr lang="en-US" altLang="en-US" sz="2800"/>
              <a:t> is provided that monitors the station and calls a certain method at regular intervals with new data:</a:t>
            </a:r>
          </a:p>
          <a:p>
            <a:pPr lvl="1" eaLnBrk="1" hangingPunct="1"/>
            <a:r>
              <a:rPr lang="en-US" altLang="en-US" sz="2400" b="1"/>
              <a:t>void measurementsChanged( );</a:t>
            </a:r>
            <a:endParaRPr lang="en-US" altLang="en-US" sz="2400"/>
          </a:p>
          <a:p>
            <a:pPr eaLnBrk="1" hangingPunct="1"/>
            <a:r>
              <a:rPr lang="en-US" altLang="en-US" sz="2800"/>
              <a:t>We need to write code that notifies observers</a:t>
            </a:r>
          </a:p>
          <a:p>
            <a:pPr lvl="1" eaLnBrk="1" hangingPunct="1"/>
            <a:r>
              <a:rPr lang="en-US" altLang="en-US" sz="2400"/>
              <a:t>And the type and number of observers can change!</a:t>
            </a:r>
          </a:p>
        </p:txBody>
      </p:sp>
      <p:pic>
        <p:nvPicPr>
          <p:cNvPr id="8196" name="Picture 4">
            <a:extLst>
              <a:ext uri="{FF2B5EF4-FFF2-40B4-BE49-F238E27FC236}">
                <a16:creationId xmlns:a16="http://schemas.microsoft.com/office/drawing/2014/main" id="{27CC9D1C-1F80-1F13-129D-89106FF6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609600"/>
            <a:ext cx="14636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7" name="Slide Number Placeholder 1">
            <a:extLst>
              <a:ext uri="{FF2B5EF4-FFF2-40B4-BE49-F238E27FC236}">
                <a16:creationId xmlns:a16="http://schemas.microsoft.com/office/drawing/2014/main" id="{9A8B595C-6587-9028-EAA2-FD7435E0F1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8A8A71-A965-4C32-9668-131752B50298}" type="slidenum">
              <a:rPr lang="en-US" altLang="en-US" sz="1200">
                <a:latin typeface="Arial Black" panose="020B0A04020102020204" pitchFamily="34" charset="0"/>
              </a:rPr>
              <a:pPr>
                <a:spcBef>
                  <a:spcPct val="0"/>
                </a:spcBef>
                <a:buClrTx/>
                <a:buSzTx/>
                <a:buFontTx/>
                <a:buNone/>
              </a:pPr>
              <a:t>3</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3C5FABE-D565-B738-F733-CEDDF79FF671}"/>
              </a:ext>
            </a:extLst>
          </p:cNvPr>
          <p:cNvSpPr>
            <a:spLocks noGrp="1" noChangeArrowheads="1"/>
          </p:cNvSpPr>
          <p:nvPr>
            <p:ph type="title"/>
          </p:nvPr>
        </p:nvSpPr>
        <p:spPr/>
        <p:txBody>
          <a:bodyPr/>
          <a:lstStyle/>
          <a:p>
            <a:pPr eaLnBrk="1" hangingPunct="1"/>
            <a:r>
              <a:rPr lang="en-US" altLang="en-US"/>
              <a:t>Observers in Threading</a:t>
            </a:r>
          </a:p>
        </p:txBody>
      </p:sp>
      <p:sp>
        <p:nvSpPr>
          <p:cNvPr id="38915" name="Rectangle 3">
            <a:extLst>
              <a:ext uri="{FF2B5EF4-FFF2-40B4-BE49-F238E27FC236}">
                <a16:creationId xmlns:a16="http://schemas.microsoft.com/office/drawing/2014/main" id="{D841E38E-2E79-DD48-8044-9DB8C12A405F}"/>
              </a:ext>
            </a:extLst>
          </p:cNvPr>
          <p:cNvSpPr>
            <a:spLocks noGrp="1" noChangeArrowheads="1"/>
          </p:cNvSpPr>
          <p:nvPr>
            <p:ph type="body" idx="1"/>
          </p:nvPr>
        </p:nvSpPr>
        <p:spPr/>
        <p:txBody>
          <a:bodyPr/>
          <a:lstStyle/>
          <a:p>
            <a:pPr eaLnBrk="1" hangingPunct="1">
              <a:lnSpc>
                <a:spcPct val="90000"/>
              </a:lnSpc>
            </a:pPr>
            <a:r>
              <a:rPr lang="en-US" altLang="en-US"/>
              <a:t>Multiple threads can compete for the same resource</a:t>
            </a:r>
          </a:p>
          <a:p>
            <a:pPr lvl="1" eaLnBrk="1" hangingPunct="1">
              <a:lnSpc>
                <a:spcPct val="90000"/>
              </a:lnSpc>
            </a:pPr>
            <a:r>
              <a:rPr lang="en-US" altLang="en-US"/>
              <a:t>Sometimes all waiting threads need to be notified</a:t>
            </a:r>
          </a:p>
          <a:p>
            <a:pPr lvl="1" eaLnBrk="1" hangingPunct="1">
              <a:lnSpc>
                <a:spcPct val="90000"/>
              </a:lnSpc>
            </a:pPr>
            <a:r>
              <a:rPr lang="en-US" altLang="en-US"/>
              <a:t>Sometimes only one thread needs notifying</a:t>
            </a:r>
          </a:p>
          <a:p>
            <a:pPr lvl="1" eaLnBrk="1" hangingPunct="1">
              <a:lnSpc>
                <a:spcPct val="90000"/>
              </a:lnSpc>
            </a:pPr>
            <a:r>
              <a:rPr lang="en-US" altLang="en-US"/>
              <a:t>Java and C++ provide </a:t>
            </a:r>
            <a:r>
              <a:rPr lang="en-US" altLang="en-US" b="1"/>
              <a:t>notify</a:t>
            </a:r>
            <a:r>
              <a:rPr lang="en-US" altLang="en-US"/>
              <a:t> and </a:t>
            </a:r>
            <a:r>
              <a:rPr lang="en-US" altLang="en-US" b="1"/>
              <a:t>notifyAll</a:t>
            </a:r>
          </a:p>
          <a:p>
            <a:pPr eaLnBrk="1" hangingPunct="1">
              <a:lnSpc>
                <a:spcPct val="90000"/>
              </a:lnSpc>
            </a:pPr>
            <a:r>
              <a:rPr lang="en-US" altLang="en-US"/>
              <a:t>Using </a:t>
            </a:r>
            <a:r>
              <a:rPr lang="en-US" altLang="en-US" b="1"/>
              <a:t>notifyAll</a:t>
            </a:r>
            <a:r>
              <a:rPr lang="en-US" altLang="en-US"/>
              <a:t> is an application of the Observer pattern</a:t>
            </a:r>
          </a:p>
          <a:p>
            <a:pPr eaLnBrk="1" hangingPunct="1">
              <a:lnSpc>
                <a:spcPct val="90000"/>
              </a:lnSpc>
            </a:pPr>
            <a:endParaRPr lang="en-US" altLang="en-US"/>
          </a:p>
        </p:txBody>
      </p:sp>
      <p:sp>
        <p:nvSpPr>
          <p:cNvPr id="38916" name="Slide Number Placeholder 1">
            <a:extLst>
              <a:ext uri="{FF2B5EF4-FFF2-40B4-BE49-F238E27FC236}">
                <a16:creationId xmlns:a16="http://schemas.microsoft.com/office/drawing/2014/main" id="{E21B1630-860D-FC4C-4A0C-1158E687956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B28FE69-31D3-44E4-99AA-E13C41C83993}" type="slidenum">
              <a:rPr lang="en-US" altLang="en-US" sz="1200">
                <a:latin typeface="Arial Black" panose="020B0A04020102020204" pitchFamily="34" charset="0"/>
              </a:rPr>
              <a:pPr>
                <a:spcBef>
                  <a:spcPct val="0"/>
                </a:spcBef>
                <a:buClrTx/>
                <a:buSzTx/>
                <a:buFontTx/>
                <a:buNone/>
              </a:pPr>
              <a:t>30</a:t>
            </a:fld>
            <a:endParaRPr lang="en-US" altLang="en-US" sz="1200">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E3C42BF-98D9-F12A-AE8E-C78A1B32642B}"/>
              </a:ext>
            </a:extLst>
          </p:cNvPr>
          <p:cNvSpPr>
            <a:spLocks noGrp="1" noChangeArrowheads="1"/>
          </p:cNvSpPr>
          <p:nvPr>
            <p:ph type="title"/>
          </p:nvPr>
        </p:nvSpPr>
        <p:spPr/>
        <p:txBody>
          <a:bodyPr/>
          <a:lstStyle/>
          <a:p>
            <a:pPr eaLnBrk="1" hangingPunct="1"/>
            <a:r>
              <a:rPr lang="en-US" altLang="en-US"/>
              <a:t>Java Implementation Notes</a:t>
            </a:r>
          </a:p>
        </p:txBody>
      </p:sp>
      <p:sp>
        <p:nvSpPr>
          <p:cNvPr id="39939" name="Rectangle 3">
            <a:extLst>
              <a:ext uri="{FF2B5EF4-FFF2-40B4-BE49-F238E27FC236}">
                <a16:creationId xmlns:a16="http://schemas.microsoft.com/office/drawing/2014/main" id="{E50274C1-C162-B932-DAF4-8134CD4A203E}"/>
              </a:ext>
            </a:extLst>
          </p:cNvPr>
          <p:cNvSpPr>
            <a:spLocks noGrp="1" noChangeArrowheads="1"/>
          </p:cNvSpPr>
          <p:nvPr>
            <p:ph type="body" idx="1"/>
          </p:nvPr>
        </p:nvSpPr>
        <p:spPr/>
        <p:txBody>
          <a:bodyPr/>
          <a:lstStyle/>
          <a:p>
            <a:pPr eaLnBrk="1" hangingPunct="1">
              <a:lnSpc>
                <a:spcPct val="90000"/>
              </a:lnSpc>
            </a:pPr>
            <a:r>
              <a:rPr lang="en-US" altLang="en-US"/>
              <a:t>Java has a </a:t>
            </a:r>
            <a:r>
              <a:rPr lang="en-US" altLang="en-US" b="1"/>
              <a:t>Observable</a:t>
            </a:r>
            <a:r>
              <a:rPr lang="en-US" altLang="en-US"/>
              <a:t> </a:t>
            </a:r>
            <a:r>
              <a:rPr lang="en-US" altLang="en-US" i="1"/>
              <a:t>class</a:t>
            </a:r>
            <a:r>
              <a:rPr lang="en-US" altLang="en-US"/>
              <a:t> for subjects</a:t>
            </a:r>
          </a:p>
          <a:p>
            <a:pPr lvl="1" eaLnBrk="1" hangingPunct="1">
              <a:lnSpc>
                <a:spcPct val="90000"/>
              </a:lnSpc>
            </a:pPr>
            <a:r>
              <a:rPr lang="en-US" altLang="en-US"/>
              <a:t>Provides add/remove/notify functionality</a:t>
            </a:r>
          </a:p>
          <a:p>
            <a:pPr lvl="1" eaLnBrk="1" hangingPunct="1">
              <a:lnSpc>
                <a:spcPct val="90000"/>
              </a:lnSpc>
            </a:pPr>
            <a:r>
              <a:rPr lang="en-US" altLang="en-US"/>
              <a:t>But requires inheritance, so isn’t always usable</a:t>
            </a:r>
          </a:p>
          <a:p>
            <a:pPr eaLnBrk="1" hangingPunct="1">
              <a:lnSpc>
                <a:spcPct val="90000"/>
              </a:lnSpc>
            </a:pPr>
            <a:r>
              <a:rPr lang="en-US" altLang="en-US"/>
              <a:t>Java has an </a:t>
            </a:r>
            <a:r>
              <a:rPr lang="en-US" altLang="en-US" b="1"/>
              <a:t>Observer</a:t>
            </a:r>
            <a:r>
              <a:rPr lang="en-US" altLang="en-US"/>
              <a:t> </a:t>
            </a:r>
            <a:r>
              <a:rPr lang="en-US" altLang="en-US" i="1"/>
              <a:t>interface</a:t>
            </a:r>
            <a:r>
              <a:rPr lang="en-US" altLang="en-US"/>
              <a:t> for observers</a:t>
            </a:r>
          </a:p>
          <a:p>
            <a:pPr eaLnBrk="1" hangingPunct="1">
              <a:lnSpc>
                <a:spcPct val="90000"/>
              </a:lnSpc>
            </a:pPr>
            <a:r>
              <a:rPr lang="en-US" altLang="en-US"/>
              <a:t>Supports both Push and Pull</a:t>
            </a:r>
          </a:p>
        </p:txBody>
      </p:sp>
      <p:sp>
        <p:nvSpPr>
          <p:cNvPr id="39940" name="Slide Number Placeholder 1">
            <a:extLst>
              <a:ext uri="{FF2B5EF4-FFF2-40B4-BE49-F238E27FC236}">
                <a16:creationId xmlns:a16="http://schemas.microsoft.com/office/drawing/2014/main" id="{23758B7C-9DE6-193B-D357-285C9115AD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10449B-E7D9-4679-BE68-2C51ED379862}" type="slidenum">
              <a:rPr lang="en-US" altLang="en-US" sz="1200">
                <a:latin typeface="Arial Black" panose="020B0A04020102020204" pitchFamily="34" charset="0"/>
              </a:rPr>
              <a:pPr>
                <a:spcBef>
                  <a:spcPct val="0"/>
                </a:spcBef>
                <a:buClrTx/>
                <a:buSzTx/>
                <a:buFontTx/>
                <a:buNone/>
              </a:pPr>
              <a:t>31</a:t>
            </a:fld>
            <a:endParaRPr lang="en-US" altLang="en-US" sz="1200">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E73EA88-32BF-30A0-D64B-60B8354D839E}"/>
              </a:ext>
            </a:extLst>
          </p:cNvPr>
          <p:cNvSpPr>
            <a:spLocks noGrp="1" noChangeArrowheads="1"/>
          </p:cNvSpPr>
          <p:nvPr>
            <p:ph type="title"/>
          </p:nvPr>
        </p:nvSpPr>
        <p:spPr/>
        <p:txBody>
          <a:bodyPr/>
          <a:lstStyle/>
          <a:p>
            <a:pPr eaLnBrk="1" hangingPunct="1"/>
            <a:r>
              <a:rPr lang="en-US" altLang="en-US"/>
              <a:t>Design Issue</a:t>
            </a:r>
          </a:p>
        </p:txBody>
      </p:sp>
      <p:sp>
        <p:nvSpPr>
          <p:cNvPr id="40963" name="Rectangle 3">
            <a:extLst>
              <a:ext uri="{FF2B5EF4-FFF2-40B4-BE49-F238E27FC236}">
                <a16:creationId xmlns:a16="http://schemas.microsoft.com/office/drawing/2014/main" id="{2F8022F2-F784-83E0-4369-4A55F44B296D}"/>
              </a:ext>
            </a:extLst>
          </p:cNvPr>
          <p:cNvSpPr>
            <a:spLocks noGrp="1" noChangeArrowheads="1"/>
          </p:cNvSpPr>
          <p:nvPr>
            <p:ph type="body" idx="1"/>
          </p:nvPr>
        </p:nvSpPr>
        <p:spPr/>
        <p:txBody>
          <a:bodyPr/>
          <a:lstStyle/>
          <a:p>
            <a:pPr eaLnBrk="1" hangingPunct="1"/>
            <a:r>
              <a:rPr lang="en-US" altLang="en-US"/>
              <a:t>java.util.Observable is an abstract </a:t>
            </a:r>
            <a:r>
              <a:rPr lang="en-US" altLang="en-US" i="1"/>
              <a:t>class</a:t>
            </a:r>
          </a:p>
          <a:p>
            <a:pPr lvl="1" eaLnBrk="1" hangingPunct="1"/>
            <a:r>
              <a:rPr lang="en-US" altLang="en-US"/>
              <a:t>Not an interface</a:t>
            </a:r>
          </a:p>
          <a:p>
            <a:pPr lvl="1" eaLnBrk="1" hangingPunct="1"/>
            <a:r>
              <a:rPr lang="en-US" altLang="en-US"/>
              <a:t>This is Good (why?)</a:t>
            </a:r>
          </a:p>
          <a:p>
            <a:pPr eaLnBrk="1" hangingPunct="1"/>
            <a:r>
              <a:rPr lang="en-US" altLang="en-US"/>
              <a:t>How can I make a class that already extends another an Observable subject and still take advantage of Java’s Observable-Observer support?</a:t>
            </a:r>
          </a:p>
        </p:txBody>
      </p:sp>
      <p:sp>
        <p:nvSpPr>
          <p:cNvPr id="40964" name="Slide Number Placeholder 1">
            <a:extLst>
              <a:ext uri="{FF2B5EF4-FFF2-40B4-BE49-F238E27FC236}">
                <a16:creationId xmlns:a16="http://schemas.microsoft.com/office/drawing/2014/main" id="{53F683E6-7966-30AE-2B8B-83CEB74131A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EC03892-B484-4CA6-8BCB-15B32CA6BD08}" type="slidenum">
              <a:rPr lang="en-US" altLang="en-US" sz="1200">
                <a:latin typeface="Arial Black" panose="020B0A04020102020204" pitchFamily="34" charset="0"/>
              </a:rPr>
              <a:pPr>
                <a:spcBef>
                  <a:spcPct val="0"/>
                </a:spcBef>
                <a:buClrTx/>
                <a:buSzTx/>
                <a:buFontTx/>
                <a:buNone/>
              </a:pPr>
              <a:t>32</a:t>
            </a:fld>
            <a:endParaRPr lang="en-US" altLang="en-US" sz="1200">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D4349B-7EAA-3A65-C9E9-8EF80263A397}"/>
              </a:ext>
            </a:extLst>
          </p:cNvPr>
          <p:cNvSpPr>
            <a:spLocks noGrp="1" noChangeArrowheads="1"/>
          </p:cNvSpPr>
          <p:nvPr>
            <p:ph type="title"/>
          </p:nvPr>
        </p:nvSpPr>
        <p:spPr/>
        <p:txBody>
          <a:bodyPr/>
          <a:lstStyle/>
          <a:p>
            <a:pPr eaLnBrk="1" hangingPunct="1"/>
            <a:r>
              <a:rPr lang="en-US" altLang="en-US"/>
              <a:t>Design Principle</a:t>
            </a:r>
          </a:p>
        </p:txBody>
      </p:sp>
      <p:sp>
        <p:nvSpPr>
          <p:cNvPr id="43011" name="Rectangle 3">
            <a:extLst>
              <a:ext uri="{FF2B5EF4-FFF2-40B4-BE49-F238E27FC236}">
                <a16:creationId xmlns:a16="http://schemas.microsoft.com/office/drawing/2014/main" id="{E4C16796-EBFD-D4C8-4C58-82CE98824BB2}"/>
              </a:ext>
            </a:extLst>
          </p:cNvPr>
          <p:cNvSpPr>
            <a:spLocks noGrp="1" noChangeArrowheads="1"/>
          </p:cNvSpPr>
          <p:nvPr>
            <p:ph type="body" idx="1"/>
          </p:nvPr>
        </p:nvSpPr>
        <p:spPr/>
        <p:txBody>
          <a:bodyPr/>
          <a:lstStyle/>
          <a:p>
            <a:pPr eaLnBrk="1" hangingPunct="1"/>
            <a:r>
              <a:rPr lang="en-US" altLang="en-US"/>
              <a:t>“Strive for loosely-coupled designs between objects that interact.”</a:t>
            </a:r>
          </a:p>
        </p:txBody>
      </p:sp>
      <p:sp>
        <p:nvSpPr>
          <p:cNvPr id="43012" name="Slide Number Placeholder 1">
            <a:extLst>
              <a:ext uri="{FF2B5EF4-FFF2-40B4-BE49-F238E27FC236}">
                <a16:creationId xmlns:a16="http://schemas.microsoft.com/office/drawing/2014/main" id="{22FF0FA4-ED69-E51C-B7BA-CC3B7C9C23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EEC82EB-03A4-49A8-8C5A-4870C0FE6DB4}" type="slidenum">
              <a:rPr lang="en-US" altLang="en-US" sz="1200">
                <a:latin typeface="Arial Black" panose="020B0A04020102020204" pitchFamily="34" charset="0"/>
              </a:rPr>
              <a:pPr>
                <a:spcBef>
                  <a:spcPct val="0"/>
                </a:spcBef>
                <a:buClrTx/>
                <a:buSzTx/>
                <a:buFontTx/>
                <a:buNone/>
              </a:pPr>
              <a:t>33</a:t>
            </a:fld>
            <a:endParaRPr lang="en-US" altLang="en-US" sz="1200">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2A4109-3ABD-9CFF-C750-ADA6B8C9C07A}"/>
              </a:ext>
            </a:extLst>
          </p:cNvPr>
          <p:cNvSpPr>
            <a:spLocks noGrp="1" noChangeArrowheads="1"/>
          </p:cNvSpPr>
          <p:nvPr>
            <p:ph type="title"/>
          </p:nvPr>
        </p:nvSpPr>
        <p:spPr/>
        <p:txBody>
          <a:bodyPr/>
          <a:lstStyle/>
          <a:p>
            <a:pPr eaLnBrk="1" hangingPunct="1"/>
            <a:r>
              <a:rPr lang="en-US" altLang="en-US"/>
              <a:t>Variations</a:t>
            </a:r>
          </a:p>
        </p:txBody>
      </p:sp>
      <p:sp>
        <p:nvSpPr>
          <p:cNvPr id="44035" name="Rectangle 3">
            <a:extLst>
              <a:ext uri="{FF2B5EF4-FFF2-40B4-BE49-F238E27FC236}">
                <a16:creationId xmlns:a16="http://schemas.microsoft.com/office/drawing/2014/main" id="{B1E5DDD7-9192-7F63-5143-87700B1F288A}"/>
              </a:ext>
            </a:extLst>
          </p:cNvPr>
          <p:cNvSpPr>
            <a:spLocks noGrp="1" noChangeArrowheads="1"/>
          </p:cNvSpPr>
          <p:nvPr>
            <p:ph type="body" idx="1"/>
          </p:nvPr>
        </p:nvSpPr>
        <p:spPr/>
        <p:txBody>
          <a:bodyPr/>
          <a:lstStyle/>
          <a:p>
            <a:pPr eaLnBrk="1" hangingPunct="1">
              <a:lnSpc>
                <a:spcPct val="80000"/>
              </a:lnSpc>
            </a:pPr>
            <a:r>
              <a:rPr lang="en-US" altLang="en-US" sz="2800"/>
              <a:t>Observers can observe multiple subjects</a:t>
            </a:r>
          </a:p>
          <a:p>
            <a:pPr eaLnBrk="1" hangingPunct="1">
              <a:lnSpc>
                <a:spcPct val="80000"/>
              </a:lnSpc>
            </a:pPr>
            <a:r>
              <a:rPr lang="en-US" altLang="en-US" sz="2800"/>
              <a:t>A subject can itself be an observer of another subject</a:t>
            </a:r>
          </a:p>
          <a:p>
            <a:pPr eaLnBrk="1" hangingPunct="1">
              <a:lnSpc>
                <a:spcPct val="80000"/>
              </a:lnSpc>
            </a:pPr>
            <a:r>
              <a:rPr lang="en-US" altLang="en-US" sz="2800"/>
              <a:t>If communication between subject and observers is complex, encapsulate in a ChangeManager object</a:t>
            </a:r>
          </a:p>
          <a:p>
            <a:pPr lvl="1" eaLnBrk="1" hangingPunct="1">
              <a:lnSpc>
                <a:spcPct val="80000"/>
              </a:lnSpc>
            </a:pPr>
            <a:r>
              <a:rPr lang="en-US" altLang="en-US" sz="2400"/>
              <a:t>A type of Mediator</a:t>
            </a:r>
          </a:p>
        </p:txBody>
      </p:sp>
      <p:sp>
        <p:nvSpPr>
          <p:cNvPr id="44036" name="Slide Number Placeholder 1">
            <a:extLst>
              <a:ext uri="{FF2B5EF4-FFF2-40B4-BE49-F238E27FC236}">
                <a16:creationId xmlns:a16="http://schemas.microsoft.com/office/drawing/2014/main" id="{35E79311-4A36-A31C-78C9-71AAB7E94A4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00E2ADE-4CEF-43C8-9705-A489F089E087}" type="slidenum">
              <a:rPr lang="en-US" altLang="en-US" sz="1200">
                <a:latin typeface="Arial Black" panose="020B0A04020102020204" pitchFamily="34" charset="0"/>
              </a:rPr>
              <a:pPr>
                <a:spcBef>
                  <a:spcPct val="0"/>
                </a:spcBef>
                <a:buClrTx/>
                <a:buSzTx/>
                <a:buFontTx/>
                <a:buNone/>
              </a:pPr>
              <a:t>34</a:t>
            </a:fld>
            <a:endParaRPr lang="en-US" altLang="en-US" sz="1200">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2399A56-B9F8-0A57-A6E2-5A540D5BE4BD}"/>
              </a:ext>
            </a:extLst>
          </p:cNvPr>
          <p:cNvSpPr>
            <a:spLocks noGrp="1" noChangeArrowheads="1"/>
          </p:cNvSpPr>
          <p:nvPr>
            <p:ph type="title"/>
          </p:nvPr>
        </p:nvSpPr>
        <p:spPr/>
        <p:txBody>
          <a:bodyPr/>
          <a:lstStyle/>
          <a:p>
            <a:pPr eaLnBrk="1" hangingPunct="1"/>
            <a:r>
              <a:rPr lang="en-US" altLang="en-US"/>
              <a:t>Another Variation</a:t>
            </a:r>
          </a:p>
        </p:txBody>
      </p:sp>
      <p:sp>
        <p:nvSpPr>
          <p:cNvPr id="45059" name="Rectangle 3">
            <a:extLst>
              <a:ext uri="{FF2B5EF4-FFF2-40B4-BE49-F238E27FC236}">
                <a16:creationId xmlns:a16="http://schemas.microsoft.com/office/drawing/2014/main" id="{0059D72C-A6CB-5335-EE0C-5CCC62BF4EBB}"/>
              </a:ext>
            </a:extLst>
          </p:cNvPr>
          <p:cNvSpPr>
            <a:spLocks noGrp="1" noChangeArrowheads="1"/>
          </p:cNvSpPr>
          <p:nvPr>
            <p:ph type="body" idx="1"/>
          </p:nvPr>
        </p:nvSpPr>
        <p:spPr/>
        <p:txBody>
          <a:bodyPr/>
          <a:lstStyle/>
          <a:p>
            <a:pPr eaLnBrk="1" hangingPunct="1"/>
            <a:r>
              <a:rPr lang="en-US" altLang="en-US"/>
              <a:t>What if you want to observe an existing class without changing its code?</a:t>
            </a:r>
          </a:p>
        </p:txBody>
      </p:sp>
      <p:sp>
        <p:nvSpPr>
          <p:cNvPr id="45060" name="Slide Number Placeholder 1">
            <a:extLst>
              <a:ext uri="{FF2B5EF4-FFF2-40B4-BE49-F238E27FC236}">
                <a16:creationId xmlns:a16="http://schemas.microsoft.com/office/drawing/2014/main" id="{22FA5983-E0C0-41F3-F683-EAC72C543C6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B9D4E39-E0C0-44ED-BAD1-56447C082783}" type="slidenum">
              <a:rPr lang="en-US" altLang="en-US" sz="1200">
                <a:latin typeface="Arial Black" panose="020B0A04020102020204" pitchFamily="34" charset="0"/>
              </a:rPr>
              <a:pPr>
                <a:spcBef>
                  <a:spcPct val="0"/>
                </a:spcBef>
                <a:buClrTx/>
                <a:buSzTx/>
                <a:buFontTx/>
                <a:buNone/>
              </a:pPr>
              <a:t>35</a:t>
            </a:fld>
            <a:endParaRPr lang="en-US" altLang="en-US" sz="1200">
              <a:latin typeface="Arial Black" panose="020B0A040201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A6DC-E3E4-F39E-E6F3-041102FA1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D7725-13C9-E4BC-BE9A-9D27B48D125C}"/>
              </a:ext>
            </a:extLst>
          </p:cNvPr>
          <p:cNvSpPr>
            <a:spLocks noGrp="1"/>
          </p:cNvSpPr>
          <p:nvPr>
            <p:ph idx="1"/>
          </p:nvPr>
        </p:nvSpPr>
        <p:spPr/>
        <p:txBody>
          <a:bodyPr/>
          <a:lstStyle/>
          <a:p>
            <a:r>
              <a:rPr lang="en-US" dirty="0"/>
              <a:t>(At this point, skip to the table of </a:t>
            </a:r>
            <a:r>
              <a:rPr lang="en-US" dirty="0" err="1"/>
              <a:t>GoF</a:t>
            </a:r>
            <a:r>
              <a:rPr lang="en-US" dirty="0"/>
              <a:t> patterns, discuss structure and behavior, and move to the CRC exercise.)</a:t>
            </a:r>
          </a:p>
        </p:txBody>
      </p:sp>
      <p:sp>
        <p:nvSpPr>
          <p:cNvPr id="4" name="Slide Number Placeholder 3">
            <a:extLst>
              <a:ext uri="{FF2B5EF4-FFF2-40B4-BE49-F238E27FC236}">
                <a16:creationId xmlns:a16="http://schemas.microsoft.com/office/drawing/2014/main" id="{F2459216-0604-20C0-413F-9133E2025E14}"/>
              </a:ext>
            </a:extLst>
          </p:cNvPr>
          <p:cNvSpPr>
            <a:spLocks noGrp="1"/>
          </p:cNvSpPr>
          <p:nvPr>
            <p:ph type="sldNum" sz="quarter" idx="11"/>
          </p:nvPr>
        </p:nvSpPr>
        <p:spPr/>
        <p:txBody>
          <a:bodyPr/>
          <a:lstStyle/>
          <a:p>
            <a:pPr>
              <a:defRPr/>
            </a:pPr>
            <a:fld id="{29F48C49-659F-4C0A-B8DD-240521C1F1B1}" type="slidenum">
              <a:rPr lang="en-US" altLang="en-US" smtClean="0"/>
              <a:pPr>
                <a:defRPr/>
              </a:pPr>
              <a:t>36</a:t>
            </a:fld>
            <a:endParaRPr lang="en-US" altLang="en-US"/>
          </a:p>
        </p:txBody>
      </p:sp>
    </p:spTree>
    <p:extLst>
      <p:ext uri="{BB962C8B-B14F-4D97-AF65-F5344CB8AC3E}">
        <p14:creationId xmlns:p14="http://schemas.microsoft.com/office/powerpoint/2010/main" val="133341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BA5B4FE-0B7C-57EC-85F5-4E0DC9684E20}"/>
              </a:ext>
            </a:extLst>
          </p:cNvPr>
          <p:cNvSpPr>
            <a:spLocks noGrp="1" noChangeArrowheads="1"/>
          </p:cNvSpPr>
          <p:nvPr>
            <p:ph type="title"/>
          </p:nvPr>
        </p:nvSpPr>
        <p:spPr/>
        <p:txBody>
          <a:bodyPr/>
          <a:lstStyle/>
          <a:p>
            <a:pPr eaLnBrk="1" hangingPunct="1"/>
            <a:r>
              <a:rPr lang="en-US" altLang="en-US"/>
              <a:t>Polling</a:t>
            </a:r>
          </a:p>
        </p:txBody>
      </p:sp>
      <p:sp>
        <p:nvSpPr>
          <p:cNvPr id="47107" name="Rectangle 3">
            <a:extLst>
              <a:ext uri="{FF2B5EF4-FFF2-40B4-BE49-F238E27FC236}">
                <a16:creationId xmlns:a16="http://schemas.microsoft.com/office/drawing/2014/main" id="{C8B2606D-F22F-3841-2640-5B11E75B545E}"/>
              </a:ext>
            </a:extLst>
          </p:cNvPr>
          <p:cNvSpPr>
            <a:spLocks noGrp="1" noChangeArrowheads="1"/>
          </p:cNvSpPr>
          <p:nvPr>
            <p:ph type="body" idx="1"/>
          </p:nvPr>
        </p:nvSpPr>
        <p:spPr/>
        <p:txBody>
          <a:bodyPr/>
          <a:lstStyle/>
          <a:p>
            <a:pPr eaLnBrk="1" hangingPunct="1"/>
            <a:r>
              <a:rPr lang="en-US" altLang="en-US"/>
              <a:t>An observer can constantly poll a subject for changes in state</a:t>
            </a:r>
          </a:p>
          <a:p>
            <a:pPr lvl="1" eaLnBrk="1" hangingPunct="1"/>
            <a:r>
              <a:rPr lang="en-US" altLang="en-US"/>
              <a:t>But it misses the point of Observer!</a:t>
            </a:r>
          </a:p>
          <a:p>
            <a:pPr eaLnBrk="1" hangingPunct="1"/>
            <a:r>
              <a:rPr lang="en-US" altLang="en-US"/>
              <a:t>Or, a mediator object can do the polling and update any number of observers</a:t>
            </a:r>
          </a:p>
          <a:p>
            <a:pPr lvl="1" eaLnBrk="1" hangingPunct="1"/>
            <a:r>
              <a:rPr lang="en-US" altLang="en-US"/>
              <a:t>By calling their </a:t>
            </a:r>
            <a:r>
              <a:rPr lang="en-US" altLang="en-US" b="1"/>
              <a:t>update</a:t>
            </a:r>
            <a:r>
              <a:rPr lang="en-US" altLang="en-US"/>
              <a:t> method</a:t>
            </a:r>
            <a:endParaRPr lang="en-US" altLang="en-US" b="1"/>
          </a:p>
        </p:txBody>
      </p:sp>
      <p:sp>
        <p:nvSpPr>
          <p:cNvPr id="47108" name="Slide Number Placeholder 1">
            <a:extLst>
              <a:ext uri="{FF2B5EF4-FFF2-40B4-BE49-F238E27FC236}">
                <a16:creationId xmlns:a16="http://schemas.microsoft.com/office/drawing/2014/main" id="{36FF1ADE-358A-DA1F-3A08-992897E2856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2952B9-305F-4AD8-A967-491F1C9686DE}" type="slidenum">
              <a:rPr lang="en-US" altLang="en-US" sz="1200">
                <a:latin typeface="Arial Black" panose="020B0A04020102020204" pitchFamily="34" charset="0"/>
              </a:rPr>
              <a:pPr>
                <a:spcBef>
                  <a:spcPct val="0"/>
                </a:spcBef>
                <a:buClrTx/>
                <a:buSzTx/>
                <a:buFontTx/>
                <a:buNone/>
              </a:pPr>
              <a:t>37</a:t>
            </a:fld>
            <a:endParaRPr lang="en-US" altLang="en-US" sz="1200">
              <a:latin typeface="Arial Black" panose="020B0A040201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1C5353C-DBEA-F834-C049-91B60D53AB02}"/>
              </a:ext>
            </a:extLst>
          </p:cNvPr>
          <p:cNvSpPr>
            <a:spLocks noGrp="1" noChangeArrowheads="1"/>
          </p:cNvSpPr>
          <p:nvPr>
            <p:ph type="title"/>
          </p:nvPr>
        </p:nvSpPr>
        <p:spPr/>
        <p:txBody>
          <a:bodyPr/>
          <a:lstStyle/>
          <a:p>
            <a:pPr eaLnBrk="1" hangingPunct="1"/>
            <a:r>
              <a:rPr lang="en-US" altLang="en-US"/>
              <a:t>Proxy</a:t>
            </a:r>
          </a:p>
        </p:txBody>
      </p:sp>
      <p:sp>
        <p:nvSpPr>
          <p:cNvPr id="49155" name="Rectangle 3">
            <a:extLst>
              <a:ext uri="{FF2B5EF4-FFF2-40B4-BE49-F238E27FC236}">
                <a16:creationId xmlns:a16="http://schemas.microsoft.com/office/drawing/2014/main" id="{11DF47DD-2B43-752F-48D6-0ED27A80A3B4}"/>
              </a:ext>
            </a:extLst>
          </p:cNvPr>
          <p:cNvSpPr>
            <a:spLocks noGrp="1" noChangeArrowheads="1"/>
          </p:cNvSpPr>
          <p:nvPr>
            <p:ph type="body" idx="1"/>
          </p:nvPr>
        </p:nvSpPr>
        <p:spPr/>
        <p:txBody>
          <a:bodyPr/>
          <a:lstStyle/>
          <a:p>
            <a:pPr eaLnBrk="1" hangingPunct="1"/>
            <a:r>
              <a:rPr lang="en-US" altLang="en-US"/>
              <a:t>You could also have a Proxy class “stand-in” for the Subject.</a:t>
            </a:r>
          </a:p>
          <a:p>
            <a:pPr lvl="1" eaLnBrk="1" hangingPunct="1"/>
            <a:r>
              <a:rPr lang="en-US" altLang="en-US"/>
              <a:t>The Proxy implements the same interface as the Subject</a:t>
            </a:r>
          </a:p>
          <a:p>
            <a:pPr lvl="1" eaLnBrk="1" hangingPunct="1"/>
            <a:r>
              <a:rPr lang="en-US" altLang="en-US"/>
              <a:t>It also notifies Observers when the Subject changes</a:t>
            </a:r>
          </a:p>
        </p:txBody>
      </p:sp>
      <p:sp>
        <p:nvSpPr>
          <p:cNvPr id="49156" name="Slide Number Placeholder 1">
            <a:extLst>
              <a:ext uri="{FF2B5EF4-FFF2-40B4-BE49-F238E27FC236}">
                <a16:creationId xmlns:a16="http://schemas.microsoft.com/office/drawing/2014/main" id="{565D01E6-0078-19B4-A901-049161A9B1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9FB5E48-5AEF-4CC1-B509-7B67CFB9BA99}" type="slidenum">
              <a:rPr lang="en-US" altLang="en-US" sz="1200">
                <a:latin typeface="Arial Black" panose="020B0A04020102020204" pitchFamily="34" charset="0"/>
              </a:rPr>
              <a:pPr>
                <a:spcBef>
                  <a:spcPct val="0"/>
                </a:spcBef>
                <a:buClrTx/>
                <a:buSzTx/>
                <a:buFontTx/>
                <a:buNone/>
              </a:pPr>
              <a:t>38</a:t>
            </a:fld>
            <a:endParaRPr lang="en-US" altLang="en-US" sz="1200">
              <a:latin typeface="Arial Black" panose="020B0A040201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E54DABD-52AA-78D4-B53E-357210CE8614}"/>
              </a:ext>
            </a:extLst>
          </p:cNvPr>
          <p:cNvSpPr>
            <a:spLocks noGrp="1" noChangeArrowheads="1"/>
          </p:cNvSpPr>
          <p:nvPr>
            <p:ph type="title"/>
          </p:nvPr>
        </p:nvSpPr>
        <p:spPr/>
        <p:txBody>
          <a:bodyPr/>
          <a:lstStyle/>
          <a:p>
            <a:pPr eaLnBrk="1" hangingPunct="1"/>
            <a:r>
              <a:rPr lang="en-US" altLang="en-US"/>
              <a:t>What is a Design Pattern?</a:t>
            </a:r>
          </a:p>
        </p:txBody>
      </p:sp>
      <p:sp>
        <p:nvSpPr>
          <p:cNvPr id="50179" name="Rectangle 3">
            <a:extLst>
              <a:ext uri="{FF2B5EF4-FFF2-40B4-BE49-F238E27FC236}">
                <a16:creationId xmlns:a16="http://schemas.microsoft.com/office/drawing/2014/main" id="{8C4D7739-93FB-BF1E-47CA-707F99912472}"/>
              </a:ext>
            </a:extLst>
          </p:cNvPr>
          <p:cNvSpPr>
            <a:spLocks noGrp="1" noChangeArrowheads="1"/>
          </p:cNvSpPr>
          <p:nvPr>
            <p:ph type="body" idx="1"/>
          </p:nvPr>
        </p:nvSpPr>
        <p:spPr/>
        <p:txBody>
          <a:bodyPr/>
          <a:lstStyle/>
          <a:p>
            <a:pPr eaLnBrk="1" hangingPunct="1">
              <a:lnSpc>
                <a:spcPct val="90000"/>
              </a:lnSpc>
            </a:pPr>
            <a:r>
              <a:rPr lang="en-US" altLang="en-US" sz="2400">
                <a:latin typeface="Times New Roman" panose="02020603050405020304" pitchFamily="18" charset="0"/>
              </a:rPr>
              <a:t>“A design pattern systematically names, motivates, and explains a general design that addresses a recurring design problem in object-oriented systems. It describes the problem, the solution, when to apply the solution, and its consequences. It also gives implementation hints and examples. The solution is a general arrangement of objects and classes that solve the problem. The solution is customized and implemented to solve the problem in a particular context.”</a:t>
            </a:r>
            <a:br>
              <a:rPr lang="en-US" altLang="en-US" sz="2400">
                <a:latin typeface="Times New Roman" panose="02020603050405020304" pitchFamily="18" charset="0"/>
              </a:rPr>
            </a:br>
            <a:br>
              <a:rPr lang="en-US" altLang="en-US" sz="2000" i="1"/>
            </a:br>
            <a:r>
              <a:rPr lang="en-US" altLang="en-US" sz="2000" i="1"/>
              <a:t>					(Gang of Four)</a:t>
            </a:r>
            <a:endParaRPr lang="en-US" altLang="en-US" sz="2000"/>
          </a:p>
        </p:txBody>
      </p:sp>
      <p:sp>
        <p:nvSpPr>
          <p:cNvPr id="50180" name="Slide Number Placeholder 1">
            <a:extLst>
              <a:ext uri="{FF2B5EF4-FFF2-40B4-BE49-F238E27FC236}">
                <a16:creationId xmlns:a16="http://schemas.microsoft.com/office/drawing/2014/main" id="{B3E33B96-E57C-6F9D-9EFA-ECF4A0E7DCB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140104-1D63-424D-9E59-FDC51DC9810E}" type="slidenum">
              <a:rPr lang="en-US" altLang="en-US" sz="1200">
                <a:latin typeface="Arial Black" panose="020B0A04020102020204" pitchFamily="34" charset="0"/>
              </a:rPr>
              <a:pPr>
                <a:spcBef>
                  <a:spcPct val="0"/>
                </a:spcBef>
                <a:buClrTx/>
                <a:buSzTx/>
                <a:buFontTx/>
                <a:buNone/>
              </a:pPr>
              <a:t>39</a:t>
            </a:fld>
            <a:endParaRPr lang="en-US" altLang="en-US" sz="120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A50FE93-5BA5-B212-9D9A-D44B44017591}"/>
              </a:ext>
            </a:extLst>
          </p:cNvPr>
          <p:cNvSpPr>
            <a:spLocks noGrp="1" noChangeArrowheads="1"/>
          </p:cNvSpPr>
          <p:nvPr>
            <p:ph type="title"/>
          </p:nvPr>
        </p:nvSpPr>
        <p:spPr/>
        <p:txBody>
          <a:bodyPr/>
          <a:lstStyle/>
          <a:p>
            <a:pPr eaLnBrk="1" hangingPunct="1"/>
            <a:r>
              <a:rPr lang="en-US" altLang="en-US"/>
              <a:t>Naïve Solution</a:t>
            </a:r>
          </a:p>
        </p:txBody>
      </p:sp>
      <p:sp>
        <p:nvSpPr>
          <p:cNvPr id="9219" name="Rectangle 3">
            <a:extLst>
              <a:ext uri="{FF2B5EF4-FFF2-40B4-BE49-F238E27FC236}">
                <a16:creationId xmlns:a16="http://schemas.microsoft.com/office/drawing/2014/main" id="{01DC5324-0AED-A6BB-208B-997C49B61782}"/>
              </a:ext>
            </a:extLst>
          </p:cNvPr>
          <p:cNvSpPr>
            <a:spLocks noGrp="1" noChangeArrowheads="1"/>
          </p:cNvSpPr>
          <p:nvPr>
            <p:ph type="body" idx="1"/>
          </p:nvPr>
        </p:nvSpPr>
        <p:spPr/>
        <p:txBody>
          <a:bodyPr/>
          <a:lstStyle/>
          <a:p>
            <a:pPr eaLnBrk="1" hangingPunct="1"/>
            <a:r>
              <a:rPr lang="en-US" altLang="en-US"/>
              <a:t>Add code to </a:t>
            </a:r>
            <a:r>
              <a:rPr lang="en-US" altLang="en-US" b="1"/>
              <a:t>measurementsChanged</a:t>
            </a:r>
            <a:r>
              <a:rPr lang="en-US" altLang="en-US"/>
              <a:t> that notifies the observers</a:t>
            </a:r>
          </a:p>
          <a:p>
            <a:pPr lvl="1" eaLnBrk="1" hangingPunct="1"/>
            <a:r>
              <a:rPr lang="en-US" altLang="en-US"/>
              <a:t>There are three initially:</a:t>
            </a:r>
          </a:p>
          <a:p>
            <a:pPr lvl="2" eaLnBrk="1" hangingPunct="1"/>
            <a:r>
              <a:rPr lang="en-US" altLang="en-US"/>
              <a:t>Current conditions</a:t>
            </a:r>
          </a:p>
          <a:p>
            <a:pPr lvl="2" eaLnBrk="1" hangingPunct="1"/>
            <a:r>
              <a:rPr lang="en-US" altLang="en-US"/>
              <a:t>Statistics</a:t>
            </a:r>
          </a:p>
          <a:p>
            <a:pPr lvl="2" eaLnBrk="1" hangingPunct="1"/>
            <a:r>
              <a:rPr lang="en-US" altLang="en-US"/>
              <a:t>Forecast</a:t>
            </a:r>
          </a:p>
          <a:p>
            <a:pPr eaLnBrk="1" hangingPunct="1"/>
            <a:r>
              <a:rPr lang="en-US" altLang="en-US"/>
              <a:t>See next slide</a:t>
            </a:r>
          </a:p>
        </p:txBody>
      </p:sp>
      <p:pic>
        <p:nvPicPr>
          <p:cNvPr id="9220" name="Picture 4">
            <a:extLst>
              <a:ext uri="{FF2B5EF4-FFF2-40B4-BE49-F238E27FC236}">
                <a16:creationId xmlns:a16="http://schemas.microsoft.com/office/drawing/2014/main" id="{E63CF215-B88F-5808-50E7-318B24039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609975"/>
            <a:ext cx="40005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21" name="Slide Number Placeholder 1">
            <a:extLst>
              <a:ext uri="{FF2B5EF4-FFF2-40B4-BE49-F238E27FC236}">
                <a16:creationId xmlns:a16="http://schemas.microsoft.com/office/drawing/2014/main" id="{9FC41DD8-4E19-D2FD-7D14-B271F65E138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0F6C7A-6571-4B6C-A8CA-7027553AA5B3}" type="slidenum">
              <a:rPr lang="en-US" altLang="en-US" sz="1200">
                <a:latin typeface="Arial Black" panose="020B0A04020102020204" pitchFamily="34" charset="0"/>
              </a:rPr>
              <a:pPr>
                <a:spcBef>
                  <a:spcPct val="0"/>
                </a:spcBef>
                <a:buClrTx/>
                <a:buSzTx/>
                <a:buFontTx/>
                <a:buNone/>
              </a:pPr>
              <a:t>4</a:t>
            </a:fld>
            <a:endParaRPr lang="en-US" altLang="en-US" sz="1200">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E580EA7-003D-96A4-877D-4E44AC9BEC6D}"/>
              </a:ext>
            </a:extLst>
          </p:cNvPr>
          <p:cNvSpPr>
            <a:spLocks noGrp="1" noChangeArrowheads="1"/>
          </p:cNvSpPr>
          <p:nvPr>
            <p:ph type="title"/>
          </p:nvPr>
        </p:nvSpPr>
        <p:spPr>
          <a:xfrm>
            <a:off x="457200" y="152400"/>
            <a:ext cx="8229600" cy="1066800"/>
          </a:xfrm>
        </p:spPr>
        <p:txBody>
          <a:bodyPr/>
          <a:lstStyle/>
          <a:p>
            <a:pPr eaLnBrk="1" hangingPunct="1"/>
            <a:r>
              <a:rPr lang="en-US" altLang="en-US" sz="3200"/>
              <a:t>The GoF Pattern Catalog</a:t>
            </a:r>
          </a:p>
        </p:txBody>
      </p:sp>
      <p:graphicFrame>
        <p:nvGraphicFramePr>
          <p:cNvPr id="52227" name="Object 3">
            <a:extLst>
              <a:ext uri="{FF2B5EF4-FFF2-40B4-BE49-F238E27FC236}">
                <a16:creationId xmlns:a16="http://schemas.microsoft.com/office/drawing/2014/main" id="{951CB8F5-445A-F089-3959-C44B5D372CCF}"/>
              </a:ext>
            </a:extLst>
          </p:cNvPr>
          <p:cNvGraphicFramePr>
            <a:graphicFrameLocks noChangeAspect="1"/>
          </p:cNvGraphicFramePr>
          <p:nvPr/>
        </p:nvGraphicFramePr>
        <p:xfrm>
          <a:off x="1155700" y="977900"/>
          <a:ext cx="13506450" cy="9561513"/>
        </p:xfrm>
        <a:graphic>
          <a:graphicData uri="http://schemas.openxmlformats.org/presentationml/2006/ole">
            <mc:AlternateContent xmlns:mc="http://schemas.openxmlformats.org/markup-compatibility/2006">
              <mc:Choice xmlns:v="urn:schemas-microsoft-com:vml" Requires="v">
                <p:oleObj name="Document" r:id="rId3" imgW="14197098" imgH="8351385" progId="Word.Document.8">
                  <p:embed/>
                </p:oleObj>
              </mc:Choice>
              <mc:Fallback>
                <p:oleObj name="Document" r:id="rId3" imgW="14197098" imgH="835138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977900"/>
                        <a:ext cx="13506450" cy="956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Rectangle 4">
            <a:extLst>
              <a:ext uri="{FF2B5EF4-FFF2-40B4-BE49-F238E27FC236}">
                <a16:creationId xmlns:a16="http://schemas.microsoft.com/office/drawing/2014/main" id="{BEDD988E-DB09-0197-EF00-0B28CB987DA5}"/>
              </a:ext>
            </a:extLst>
          </p:cNvPr>
          <p:cNvSpPr>
            <a:spLocks noGrp="1" noChangeArrowheads="1"/>
          </p:cNvSpPr>
          <p:nvPr>
            <p:ph type="body" idx="4294967295"/>
          </p:nvPr>
        </p:nvSpPr>
        <p:spPr>
          <a:xfrm>
            <a:off x="1065213" y="4343400"/>
            <a:ext cx="8078787" cy="17494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r>
              <a:rPr lang="en-US" altLang="en-US" sz="2000" b="1"/>
              <a:t>Purpose</a:t>
            </a:r>
          </a:p>
          <a:p>
            <a:pPr lvl="1" eaLnBrk="1" hangingPunct="1">
              <a:lnSpc>
                <a:spcPct val="90000"/>
              </a:lnSpc>
            </a:pPr>
            <a:r>
              <a:rPr lang="en-US" altLang="en-US" sz="1800"/>
              <a:t>Creational:  concerned with object creation</a:t>
            </a:r>
          </a:p>
          <a:p>
            <a:pPr lvl="1" eaLnBrk="1" hangingPunct="1">
              <a:lnSpc>
                <a:spcPct val="90000"/>
              </a:lnSpc>
            </a:pPr>
            <a:r>
              <a:rPr lang="en-US" altLang="en-US" sz="1800"/>
              <a:t>Structural:  concerned with composition of classes or objects</a:t>
            </a:r>
          </a:p>
          <a:p>
            <a:pPr lvl="1" eaLnBrk="1" hangingPunct="1">
              <a:lnSpc>
                <a:spcPct val="90000"/>
              </a:lnSpc>
            </a:pPr>
            <a:r>
              <a:rPr lang="en-US" altLang="en-US" sz="1800"/>
              <a:t>Behavioral:  concerned with ways classes or objects interact</a:t>
            </a:r>
          </a:p>
          <a:p>
            <a:pPr eaLnBrk="1" hangingPunct="1">
              <a:lnSpc>
                <a:spcPct val="90000"/>
              </a:lnSpc>
            </a:pPr>
            <a:r>
              <a:rPr lang="en-US" altLang="en-US" sz="2000" b="1"/>
              <a:t>Scope</a:t>
            </a:r>
          </a:p>
          <a:p>
            <a:pPr lvl="1" eaLnBrk="1" hangingPunct="1">
              <a:lnSpc>
                <a:spcPct val="90000"/>
              </a:lnSpc>
            </a:pPr>
            <a:r>
              <a:rPr lang="en-US" altLang="en-US" sz="1800"/>
              <a:t>Class:  relationships between classes and derived classes; static</a:t>
            </a:r>
          </a:p>
          <a:p>
            <a:pPr lvl="1" eaLnBrk="1" hangingPunct="1">
              <a:lnSpc>
                <a:spcPct val="90000"/>
              </a:lnSpc>
            </a:pPr>
            <a:r>
              <a:rPr lang="en-US" altLang="en-US" sz="1800"/>
              <a:t>Object:  relationships between objects; dynamic</a:t>
            </a:r>
          </a:p>
        </p:txBody>
      </p:sp>
      <p:sp>
        <p:nvSpPr>
          <p:cNvPr id="52229" name="Slide Number Placeholder 1">
            <a:extLst>
              <a:ext uri="{FF2B5EF4-FFF2-40B4-BE49-F238E27FC236}">
                <a16:creationId xmlns:a16="http://schemas.microsoft.com/office/drawing/2014/main" id="{12D8A612-ED5C-5792-50A8-074FC67662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AC4386-A1A3-4B86-A648-B9FCD518C480}" type="slidenum">
              <a:rPr lang="en-US" altLang="en-US" sz="1200">
                <a:latin typeface="Arial Black" panose="020B0A04020102020204" pitchFamily="34" charset="0"/>
              </a:rPr>
              <a:pPr>
                <a:spcBef>
                  <a:spcPct val="0"/>
                </a:spcBef>
                <a:buClrTx/>
                <a:buSzTx/>
                <a:buFontTx/>
                <a:buNone/>
              </a:pPr>
              <a:t>40</a:t>
            </a:fld>
            <a:endParaRPr lang="en-US" altLang="en-US" sz="1200">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5744154-F2E2-FF89-BDB3-784C5C4347AC}"/>
              </a:ext>
            </a:extLst>
          </p:cNvPr>
          <p:cNvSpPr>
            <a:spLocks noGrp="1" noChangeArrowheads="1"/>
          </p:cNvSpPr>
          <p:nvPr>
            <p:ph type="title"/>
          </p:nvPr>
        </p:nvSpPr>
        <p:spPr/>
        <p:txBody>
          <a:bodyPr/>
          <a:lstStyle/>
          <a:p>
            <a:pPr eaLnBrk="1" hangingPunct="1"/>
            <a:r>
              <a:rPr lang="en-US" altLang="en-US"/>
              <a:t>Pattern Forms</a:t>
            </a:r>
          </a:p>
        </p:txBody>
      </p:sp>
      <p:sp>
        <p:nvSpPr>
          <p:cNvPr id="54275" name="Rectangle 3">
            <a:extLst>
              <a:ext uri="{FF2B5EF4-FFF2-40B4-BE49-F238E27FC236}">
                <a16:creationId xmlns:a16="http://schemas.microsoft.com/office/drawing/2014/main" id="{5C06A39A-259A-6916-DEBC-ADBBB547A60E}"/>
              </a:ext>
            </a:extLst>
          </p:cNvPr>
          <p:cNvSpPr>
            <a:spLocks noGrp="1" noChangeArrowheads="1"/>
          </p:cNvSpPr>
          <p:nvPr>
            <p:ph type="body" idx="1"/>
          </p:nvPr>
        </p:nvSpPr>
        <p:spPr/>
        <p:txBody>
          <a:bodyPr/>
          <a:lstStyle/>
          <a:p>
            <a:pPr eaLnBrk="1" hangingPunct="1"/>
            <a:r>
              <a:rPr lang="en-US" altLang="en-US"/>
              <a:t>A way of documenting patterns</a:t>
            </a:r>
          </a:p>
          <a:p>
            <a:pPr lvl="1" eaLnBrk="1" hangingPunct="1"/>
            <a:r>
              <a:rPr lang="en-US" altLang="en-US"/>
              <a:t>They are, among other things, a </a:t>
            </a:r>
            <a:r>
              <a:rPr lang="en-US" altLang="en-US" i="1"/>
              <a:t>literary</a:t>
            </a:r>
            <a:r>
              <a:rPr lang="en-US" altLang="en-US"/>
              <a:t> form</a:t>
            </a:r>
          </a:p>
          <a:p>
            <a:pPr lvl="1" eaLnBrk="1" hangingPunct="1"/>
            <a:r>
              <a:rPr lang="en-US" altLang="en-US"/>
              <a:t>You don’t reuse </a:t>
            </a:r>
            <a:r>
              <a:rPr lang="en-US" altLang="en-US" i="1"/>
              <a:t>code</a:t>
            </a:r>
          </a:p>
          <a:p>
            <a:pPr eaLnBrk="1" hangingPunct="1"/>
            <a:r>
              <a:rPr lang="en-US" altLang="en-US"/>
              <a:t>There are a number of them</a:t>
            </a:r>
          </a:p>
          <a:p>
            <a:pPr lvl="1" eaLnBrk="1" hangingPunct="1"/>
            <a:r>
              <a:rPr lang="en-US" altLang="en-US"/>
              <a:t>Alexanderian, Coplien, Gang of Four</a:t>
            </a:r>
          </a:p>
          <a:p>
            <a:pPr eaLnBrk="1" hangingPunct="1"/>
            <a:r>
              <a:rPr lang="en-US" altLang="en-US"/>
              <a:t>We’ll use:</a:t>
            </a:r>
          </a:p>
          <a:p>
            <a:pPr lvl="1" eaLnBrk="1" hangingPunct="1"/>
            <a:r>
              <a:rPr lang="en-US" altLang="en-US"/>
              <a:t>Name, Problem, Intent, Context, Solution</a:t>
            </a:r>
          </a:p>
        </p:txBody>
      </p:sp>
      <p:sp>
        <p:nvSpPr>
          <p:cNvPr id="54276" name="Slide Number Placeholder 1">
            <a:extLst>
              <a:ext uri="{FF2B5EF4-FFF2-40B4-BE49-F238E27FC236}">
                <a16:creationId xmlns:a16="http://schemas.microsoft.com/office/drawing/2014/main" id="{D542E621-F1DA-D0AE-FEF9-1DCB85962F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84AD68D-B84E-4EC3-BA17-04624C5577D8}" type="slidenum">
              <a:rPr lang="en-US" altLang="en-US" sz="1200">
                <a:latin typeface="Arial Black" panose="020B0A04020102020204" pitchFamily="34" charset="0"/>
              </a:rPr>
              <a:pPr>
                <a:spcBef>
                  <a:spcPct val="0"/>
                </a:spcBef>
                <a:buClrTx/>
                <a:buSzTx/>
                <a:buFontTx/>
                <a:buNone/>
              </a:pPr>
              <a:t>41</a:t>
            </a:fld>
            <a:endParaRPr lang="en-US" altLang="en-US" sz="1200">
              <a:latin typeface="Arial Black" panose="020B0A040201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81A2BBF-ED4E-FCB1-D4E0-E6351A12AA3C}"/>
              </a:ext>
            </a:extLst>
          </p:cNvPr>
          <p:cNvSpPr>
            <a:spLocks noGrp="1" noChangeArrowheads="1"/>
          </p:cNvSpPr>
          <p:nvPr>
            <p:ph type="title"/>
          </p:nvPr>
        </p:nvSpPr>
        <p:spPr/>
        <p:txBody>
          <a:bodyPr/>
          <a:lstStyle/>
          <a:p>
            <a:pPr eaLnBrk="1" hangingPunct="1"/>
            <a:r>
              <a:rPr lang="en-US" altLang="en-US"/>
              <a:t>A Few Words about Problems</a:t>
            </a:r>
          </a:p>
        </p:txBody>
      </p:sp>
      <p:sp>
        <p:nvSpPr>
          <p:cNvPr id="56323" name="Rectangle 3">
            <a:extLst>
              <a:ext uri="{FF2B5EF4-FFF2-40B4-BE49-F238E27FC236}">
                <a16:creationId xmlns:a16="http://schemas.microsoft.com/office/drawing/2014/main" id="{C1084C94-6FDC-F77A-35C2-9A1BCEAFA36F}"/>
              </a:ext>
            </a:extLst>
          </p:cNvPr>
          <p:cNvSpPr>
            <a:spLocks noGrp="1" noChangeArrowheads="1"/>
          </p:cNvSpPr>
          <p:nvPr>
            <p:ph type="body" idx="1"/>
          </p:nvPr>
        </p:nvSpPr>
        <p:spPr/>
        <p:txBody>
          <a:bodyPr/>
          <a:lstStyle/>
          <a:p>
            <a:pPr eaLnBrk="1" hangingPunct="1">
              <a:lnSpc>
                <a:spcPct val="90000"/>
              </a:lnSpc>
            </a:pPr>
            <a:r>
              <a:rPr lang="en-US" altLang="en-US" sz="2800"/>
              <a:t>Not a section in the GoF Patterns</a:t>
            </a:r>
          </a:p>
          <a:p>
            <a:pPr lvl="1" eaLnBrk="1" hangingPunct="1">
              <a:lnSpc>
                <a:spcPct val="90000"/>
              </a:lnSpc>
            </a:pPr>
            <a:r>
              <a:rPr lang="en-US" altLang="en-US" sz="2400"/>
              <a:t>Because the GoF Patterns are the best-known, it means that many people don’t know about “Problem” as a section in patterns</a:t>
            </a:r>
          </a:p>
          <a:p>
            <a:pPr eaLnBrk="1" hangingPunct="1">
              <a:lnSpc>
                <a:spcPct val="90000"/>
              </a:lnSpc>
            </a:pPr>
            <a:r>
              <a:rPr lang="en-US" altLang="en-US" sz="2800"/>
              <a:t>Found in other forms</a:t>
            </a:r>
          </a:p>
          <a:p>
            <a:pPr eaLnBrk="1" hangingPunct="1">
              <a:lnSpc>
                <a:spcPct val="90000"/>
              </a:lnSpc>
            </a:pPr>
            <a:r>
              <a:rPr lang="en-US" altLang="en-US" sz="2800"/>
              <a:t>Why is it important?</a:t>
            </a:r>
          </a:p>
          <a:p>
            <a:pPr eaLnBrk="1" hangingPunct="1">
              <a:lnSpc>
                <a:spcPct val="90000"/>
              </a:lnSpc>
            </a:pPr>
            <a:endParaRPr lang="en-US" altLang="en-US" sz="2800"/>
          </a:p>
          <a:p>
            <a:pPr eaLnBrk="1" hangingPunct="1">
              <a:lnSpc>
                <a:spcPct val="90000"/>
              </a:lnSpc>
            </a:pPr>
            <a:r>
              <a:rPr lang="en-US" altLang="en-US" sz="2800"/>
              <a:t>We will add Problem statements to the GoF patterns during this course.</a:t>
            </a:r>
          </a:p>
        </p:txBody>
      </p:sp>
      <p:sp>
        <p:nvSpPr>
          <p:cNvPr id="56324" name="Slide Number Placeholder 1">
            <a:extLst>
              <a:ext uri="{FF2B5EF4-FFF2-40B4-BE49-F238E27FC236}">
                <a16:creationId xmlns:a16="http://schemas.microsoft.com/office/drawing/2014/main" id="{CDC9D9EB-025E-5C3E-2DD2-F0DCA3654CC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8B94384-7FF6-44CF-885B-65E777524195}" type="slidenum">
              <a:rPr lang="en-US" altLang="en-US" sz="1200">
                <a:latin typeface="Arial Black" panose="020B0A04020102020204" pitchFamily="34" charset="0"/>
              </a:rPr>
              <a:pPr>
                <a:spcBef>
                  <a:spcPct val="0"/>
                </a:spcBef>
                <a:buClrTx/>
                <a:buSzTx/>
                <a:buFontTx/>
                <a:buNone/>
              </a:pPr>
              <a:t>42</a:t>
            </a:fld>
            <a:endParaRPr lang="en-US" altLang="en-US" sz="1200">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5B8D565-3F0F-0DA1-3964-025FAAF86573}"/>
              </a:ext>
            </a:extLst>
          </p:cNvPr>
          <p:cNvSpPr>
            <a:spLocks noGrp="1" noChangeArrowheads="1"/>
          </p:cNvSpPr>
          <p:nvPr>
            <p:ph type="title"/>
          </p:nvPr>
        </p:nvSpPr>
        <p:spPr/>
        <p:txBody>
          <a:bodyPr/>
          <a:lstStyle/>
          <a:p>
            <a:pPr eaLnBrk="1" hangingPunct="1"/>
            <a:r>
              <a:rPr lang="en-US" altLang="en-US"/>
              <a:t>Documenting a Pattern</a:t>
            </a:r>
          </a:p>
        </p:txBody>
      </p:sp>
      <p:sp>
        <p:nvSpPr>
          <p:cNvPr id="57347" name="Rectangle 3">
            <a:extLst>
              <a:ext uri="{FF2B5EF4-FFF2-40B4-BE49-F238E27FC236}">
                <a16:creationId xmlns:a16="http://schemas.microsoft.com/office/drawing/2014/main" id="{BD976B3F-8260-F286-8A01-9C6E8BFF07C5}"/>
              </a:ext>
            </a:extLst>
          </p:cNvPr>
          <p:cNvSpPr>
            <a:spLocks noGrp="1" noChangeArrowheads="1"/>
          </p:cNvSpPr>
          <p:nvPr>
            <p:ph type="body" idx="1"/>
          </p:nvPr>
        </p:nvSpPr>
        <p:spPr/>
        <p:txBody>
          <a:bodyPr/>
          <a:lstStyle/>
          <a:p>
            <a:pPr eaLnBrk="1" hangingPunct="1">
              <a:lnSpc>
                <a:spcPct val="90000"/>
              </a:lnSpc>
            </a:pPr>
            <a:r>
              <a:rPr lang="en-US" altLang="en-US" sz="2800"/>
              <a:t>Intent:</a:t>
            </a:r>
          </a:p>
          <a:p>
            <a:pPr lvl="1" eaLnBrk="1" hangingPunct="1">
              <a:lnSpc>
                <a:spcPct val="90000"/>
              </a:lnSpc>
            </a:pPr>
            <a:r>
              <a:rPr lang="en-US" altLang="en-US" sz="2400"/>
              <a:t>Describes the goal in succinct, high-level terms.</a:t>
            </a:r>
          </a:p>
          <a:p>
            <a:pPr eaLnBrk="1" hangingPunct="1">
              <a:lnSpc>
                <a:spcPct val="90000"/>
              </a:lnSpc>
            </a:pPr>
            <a:r>
              <a:rPr lang="en-US" altLang="en-US" sz="2800"/>
              <a:t>Context:</a:t>
            </a:r>
          </a:p>
          <a:p>
            <a:pPr lvl="1" eaLnBrk="1" hangingPunct="1">
              <a:lnSpc>
                <a:spcPct val="90000"/>
              </a:lnSpc>
            </a:pPr>
            <a:r>
              <a:rPr lang="en-US" altLang="en-US" sz="2400"/>
              <a:t>Describes the problem, including the forces that cause the “dilemma”, and the negative consequences of not changing the design.</a:t>
            </a:r>
          </a:p>
          <a:p>
            <a:pPr eaLnBrk="1" hangingPunct="1">
              <a:lnSpc>
                <a:spcPct val="90000"/>
              </a:lnSpc>
            </a:pPr>
            <a:r>
              <a:rPr lang="en-US" altLang="en-US" sz="2800"/>
              <a:t>Solution:</a:t>
            </a:r>
          </a:p>
          <a:p>
            <a:pPr lvl="1" eaLnBrk="1" hangingPunct="1">
              <a:lnSpc>
                <a:spcPct val="90000"/>
              </a:lnSpc>
            </a:pPr>
            <a:r>
              <a:rPr lang="en-US" altLang="en-US" sz="2400"/>
              <a:t>Describes the redesign that resolves the forces in a positive way. Include a sketch.</a:t>
            </a:r>
          </a:p>
        </p:txBody>
      </p:sp>
      <p:sp>
        <p:nvSpPr>
          <p:cNvPr id="57348" name="Slide Number Placeholder 1">
            <a:extLst>
              <a:ext uri="{FF2B5EF4-FFF2-40B4-BE49-F238E27FC236}">
                <a16:creationId xmlns:a16="http://schemas.microsoft.com/office/drawing/2014/main" id="{79930CB1-8667-225C-BC2C-A9755462BB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8B0F46C-EDBD-49AB-82E7-F7398CE4ADCF}" type="slidenum">
              <a:rPr lang="en-US" altLang="en-US" sz="1200">
                <a:latin typeface="Arial Black" panose="020B0A04020102020204" pitchFamily="34" charset="0"/>
              </a:rPr>
              <a:pPr>
                <a:spcBef>
                  <a:spcPct val="0"/>
                </a:spcBef>
                <a:buClrTx/>
                <a:buSzTx/>
                <a:buFontTx/>
                <a:buNone/>
              </a:pPr>
              <a:t>43</a:t>
            </a:fld>
            <a:endParaRPr lang="en-US" altLang="en-US" sz="1200">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F5B6740-662C-B6F2-5626-DE9055212EF1}"/>
              </a:ext>
            </a:extLst>
          </p:cNvPr>
          <p:cNvSpPr>
            <a:spLocks noGrp="1" noChangeArrowheads="1"/>
          </p:cNvSpPr>
          <p:nvPr>
            <p:ph type="title"/>
          </p:nvPr>
        </p:nvSpPr>
        <p:spPr/>
        <p:txBody>
          <a:bodyPr/>
          <a:lstStyle/>
          <a:p>
            <a:pPr eaLnBrk="1" hangingPunct="1"/>
            <a:r>
              <a:rPr lang="en-US" altLang="en-US"/>
              <a:t>Strategy</a:t>
            </a:r>
            <a:br>
              <a:rPr lang="en-US" altLang="en-US"/>
            </a:br>
            <a:r>
              <a:rPr lang="en-US" altLang="en-US" sz="2800" i="1"/>
              <a:t>Behavioral</a:t>
            </a:r>
            <a:endParaRPr lang="en-US" altLang="en-US"/>
          </a:p>
        </p:txBody>
      </p:sp>
      <p:sp>
        <p:nvSpPr>
          <p:cNvPr id="59395" name="Rectangle 3">
            <a:extLst>
              <a:ext uri="{FF2B5EF4-FFF2-40B4-BE49-F238E27FC236}">
                <a16:creationId xmlns:a16="http://schemas.microsoft.com/office/drawing/2014/main" id="{C106B7EF-BBD1-8670-BA49-A6EEC2960077}"/>
              </a:ext>
            </a:extLst>
          </p:cNvPr>
          <p:cNvSpPr>
            <a:spLocks noGrp="1" noChangeArrowheads="1"/>
          </p:cNvSpPr>
          <p:nvPr>
            <p:ph type="body" idx="1"/>
          </p:nvPr>
        </p:nvSpPr>
        <p:spPr>
          <a:xfrm>
            <a:off x="457200" y="1905000"/>
            <a:ext cx="8229600" cy="4114800"/>
          </a:xfrm>
        </p:spPr>
        <p:txBody>
          <a:bodyPr/>
          <a:lstStyle/>
          <a:p>
            <a:pPr eaLnBrk="1" hangingPunct="1"/>
            <a:r>
              <a:rPr lang="en-US" altLang="en-US" sz="2000"/>
              <a:t>Intent:</a:t>
            </a:r>
          </a:p>
          <a:p>
            <a:pPr lvl="1" eaLnBrk="1" hangingPunct="1"/>
            <a:r>
              <a:rPr lang="en-US" altLang="en-US" sz="1800"/>
              <a:t>Define a family of algorithms, encapsulate them, and make them interchangeable. Strategy lets algorithms vary independently from clients that use them.</a:t>
            </a:r>
          </a:p>
          <a:p>
            <a:pPr eaLnBrk="1" hangingPunct="1"/>
            <a:r>
              <a:rPr lang="en-US" altLang="en-US" sz="2000"/>
              <a:t>Context:</a:t>
            </a:r>
          </a:p>
          <a:p>
            <a:pPr lvl="1" eaLnBrk="1" hangingPunct="1"/>
            <a:r>
              <a:rPr lang="en-US" altLang="en-US" sz="1800"/>
              <a:t>A class may need variants of an algorithm or implementation, configurable either at compile time or runtime. Or, you may have many related classes that differ only in their behavior. You want to minimize the amount of code that depends on changes in algorithm or implementation.</a:t>
            </a:r>
          </a:p>
          <a:p>
            <a:pPr eaLnBrk="1" hangingPunct="1"/>
            <a:r>
              <a:rPr lang="en-US" altLang="en-US" sz="2000"/>
              <a:t>Solution:</a:t>
            </a:r>
          </a:p>
          <a:p>
            <a:pPr lvl="1" eaLnBrk="1" hangingPunct="1"/>
            <a:r>
              <a:rPr lang="en-US" altLang="en-US" sz="1800"/>
              <a:t>Define an interface for each algorithm family. Encapsulate each algorithm as an implementation of its interface. The abstraction that uses the algorithms keeps polymorphic references to their implementations.</a:t>
            </a:r>
          </a:p>
        </p:txBody>
      </p:sp>
      <p:sp>
        <p:nvSpPr>
          <p:cNvPr id="59396" name="Slide Number Placeholder 1">
            <a:extLst>
              <a:ext uri="{FF2B5EF4-FFF2-40B4-BE49-F238E27FC236}">
                <a16:creationId xmlns:a16="http://schemas.microsoft.com/office/drawing/2014/main" id="{09F5786C-C79B-30F8-61AD-12D5E9EA8A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9DF6B0-629B-4153-BEA5-7D80F896C342}" type="slidenum">
              <a:rPr lang="en-US" altLang="en-US" sz="1200">
                <a:latin typeface="Arial Black" panose="020B0A04020102020204" pitchFamily="34" charset="0"/>
              </a:rPr>
              <a:pPr>
                <a:spcBef>
                  <a:spcPct val="0"/>
                </a:spcBef>
                <a:buClrTx/>
                <a:buSzTx/>
                <a:buFontTx/>
                <a:buNone/>
              </a:pPr>
              <a:t>44</a:t>
            </a:fld>
            <a:endParaRPr lang="en-US" altLang="en-US" sz="1200">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0DD7-A1DA-04D0-BCC9-99E11936F155}"/>
              </a:ext>
            </a:extLst>
          </p:cNvPr>
          <p:cNvSpPr>
            <a:spLocks noGrp="1" noChangeArrowheads="1"/>
          </p:cNvSpPr>
          <p:nvPr>
            <p:ph type="title"/>
          </p:nvPr>
        </p:nvSpPr>
        <p:spPr/>
        <p:txBody>
          <a:bodyPr/>
          <a:lstStyle/>
          <a:p>
            <a:pPr eaLnBrk="1" hangingPunct="1"/>
            <a:r>
              <a:rPr lang="en-US" altLang="en-US"/>
              <a:t>Observer</a:t>
            </a:r>
            <a:br>
              <a:rPr lang="en-US" altLang="en-US"/>
            </a:br>
            <a:r>
              <a:rPr lang="en-US" altLang="en-US" sz="2800" i="1"/>
              <a:t>Behavioral</a:t>
            </a:r>
            <a:endParaRPr lang="en-US" altLang="en-US"/>
          </a:p>
        </p:txBody>
      </p:sp>
      <p:sp>
        <p:nvSpPr>
          <p:cNvPr id="61443" name="Rectangle 3">
            <a:extLst>
              <a:ext uri="{FF2B5EF4-FFF2-40B4-BE49-F238E27FC236}">
                <a16:creationId xmlns:a16="http://schemas.microsoft.com/office/drawing/2014/main" id="{3A86AC2C-E19C-F710-DF4D-3F1C4C67CF30}"/>
              </a:ext>
            </a:extLst>
          </p:cNvPr>
          <p:cNvSpPr>
            <a:spLocks noGrp="1" noChangeArrowheads="1"/>
          </p:cNvSpPr>
          <p:nvPr>
            <p:ph type="body" idx="1"/>
          </p:nvPr>
        </p:nvSpPr>
        <p:spPr/>
        <p:txBody>
          <a:bodyPr/>
          <a:lstStyle/>
          <a:p>
            <a:pPr eaLnBrk="1" hangingPunct="1">
              <a:lnSpc>
                <a:spcPct val="90000"/>
              </a:lnSpc>
            </a:pPr>
            <a:r>
              <a:rPr lang="en-US" altLang="en-US"/>
              <a:t>Problem:</a:t>
            </a:r>
          </a:p>
          <a:p>
            <a:pPr eaLnBrk="1" hangingPunct="1">
              <a:lnSpc>
                <a:spcPct val="90000"/>
              </a:lnSpc>
            </a:pPr>
            <a:endParaRPr lang="en-US" altLang="en-US"/>
          </a:p>
          <a:p>
            <a:pPr eaLnBrk="1" hangingPunct="1">
              <a:lnSpc>
                <a:spcPct val="90000"/>
              </a:lnSpc>
            </a:pPr>
            <a:r>
              <a:rPr lang="en-US" altLang="en-US"/>
              <a:t>Intent:</a:t>
            </a:r>
          </a:p>
          <a:p>
            <a:pPr lvl="1" eaLnBrk="1" hangingPunct="1">
              <a:lnSpc>
                <a:spcPct val="90000"/>
              </a:lnSpc>
            </a:pPr>
            <a:endParaRPr lang="en-US" altLang="en-US"/>
          </a:p>
          <a:p>
            <a:pPr eaLnBrk="1" hangingPunct="1">
              <a:lnSpc>
                <a:spcPct val="90000"/>
              </a:lnSpc>
            </a:pPr>
            <a:r>
              <a:rPr lang="en-US" altLang="en-US"/>
              <a:t>Context:</a:t>
            </a:r>
          </a:p>
          <a:p>
            <a:pPr lvl="1" eaLnBrk="1" hangingPunct="1">
              <a:lnSpc>
                <a:spcPct val="90000"/>
              </a:lnSpc>
            </a:pPr>
            <a:endParaRPr lang="en-US" altLang="en-US"/>
          </a:p>
          <a:p>
            <a:pPr eaLnBrk="1" hangingPunct="1">
              <a:lnSpc>
                <a:spcPct val="90000"/>
              </a:lnSpc>
            </a:pPr>
            <a:r>
              <a:rPr lang="en-US" altLang="en-US"/>
              <a:t>Solution:</a:t>
            </a:r>
          </a:p>
        </p:txBody>
      </p:sp>
      <p:sp>
        <p:nvSpPr>
          <p:cNvPr id="61444" name="Slide Number Placeholder 1">
            <a:extLst>
              <a:ext uri="{FF2B5EF4-FFF2-40B4-BE49-F238E27FC236}">
                <a16:creationId xmlns:a16="http://schemas.microsoft.com/office/drawing/2014/main" id="{B4087D56-828A-C223-028A-C0658B154CE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DF1686F-8595-4CDF-830A-0ECA206BC21B}" type="slidenum">
              <a:rPr lang="en-US" altLang="en-US" sz="1200">
                <a:latin typeface="Arial Black" panose="020B0A04020102020204" pitchFamily="34" charset="0"/>
              </a:rPr>
              <a:pPr>
                <a:spcBef>
                  <a:spcPct val="0"/>
                </a:spcBef>
                <a:buClrTx/>
                <a:buSzTx/>
                <a:buFontTx/>
                <a:buNone/>
              </a:pPr>
              <a:t>45</a:t>
            </a:fld>
            <a:endParaRPr lang="en-US" altLang="en-US" sz="1200">
              <a:latin typeface="Arial Black" panose="020B0A040201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85B2ECE-201A-B305-031B-B041000252E0}"/>
              </a:ext>
            </a:extLst>
          </p:cNvPr>
          <p:cNvSpPr>
            <a:spLocks noGrp="1" noChangeArrowheads="1"/>
          </p:cNvSpPr>
          <p:nvPr>
            <p:ph type="title"/>
          </p:nvPr>
        </p:nvSpPr>
        <p:spPr/>
        <p:txBody>
          <a:bodyPr/>
          <a:lstStyle/>
          <a:p>
            <a:pPr eaLnBrk="1" hangingPunct="1"/>
            <a:r>
              <a:rPr lang="en-US" altLang="en-US"/>
              <a:t>Prime Directive</a:t>
            </a:r>
          </a:p>
        </p:txBody>
      </p:sp>
      <p:sp>
        <p:nvSpPr>
          <p:cNvPr id="63491" name="Rectangle 3">
            <a:extLst>
              <a:ext uri="{FF2B5EF4-FFF2-40B4-BE49-F238E27FC236}">
                <a16:creationId xmlns:a16="http://schemas.microsoft.com/office/drawing/2014/main" id="{532FBF9B-E3A5-A396-6A3C-608A4F49FB40}"/>
              </a:ext>
            </a:extLst>
          </p:cNvPr>
          <p:cNvSpPr>
            <a:spLocks noGrp="1" noChangeArrowheads="1"/>
          </p:cNvSpPr>
          <p:nvPr>
            <p:ph type="body" idx="1"/>
          </p:nvPr>
        </p:nvSpPr>
        <p:spPr/>
        <p:txBody>
          <a:bodyPr/>
          <a:lstStyle/>
          <a:p>
            <a:pPr eaLnBrk="1" hangingPunct="1"/>
            <a:r>
              <a:rPr lang="en-US" altLang="en-US"/>
              <a:t>Choose patterns by </a:t>
            </a:r>
            <a:r>
              <a:rPr lang="en-US" altLang="en-US" i="1"/>
              <a:t>intent</a:t>
            </a:r>
            <a:r>
              <a:rPr lang="en-US" altLang="en-US"/>
              <a:t>, not structure.</a:t>
            </a:r>
          </a:p>
          <a:p>
            <a:pPr lvl="1" eaLnBrk="1" hangingPunct="1"/>
            <a:r>
              <a:rPr lang="en-US" altLang="en-US"/>
              <a:t>The intent captures the solution to the problem; that’s what we are looking for</a:t>
            </a:r>
          </a:p>
          <a:p>
            <a:pPr lvl="1" eaLnBrk="1" hangingPunct="1"/>
            <a:r>
              <a:rPr lang="en-US" altLang="en-US"/>
              <a:t>The structure is </a:t>
            </a:r>
            <a:r>
              <a:rPr lang="en-US" altLang="en-US" i="1"/>
              <a:t>how</a:t>
            </a:r>
            <a:r>
              <a:rPr lang="en-US" altLang="en-US"/>
              <a:t> we do it</a:t>
            </a:r>
          </a:p>
          <a:p>
            <a:pPr lvl="1" eaLnBrk="1" hangingPunct="1"/>
            <a:r>
              <a:rPr lang="en-US" altLang="en-US"/>
              <a:t>Several patterns have similar structures, but the intents are different. That’s OK.</a:t>
            </a:r>
          </a:p>
        </p:txBody>
      </p:sp>
      <p:sp>
        <p:nvSpPr>
          <p:cNvPr id="63492" name="Slide Number Placeholder 1">
            <a:extLst>
              <a:ext uri="{FF2B5EF4-FFF2-40B4-BE49-F238E27FC236}">
                <a16:creationId xmlns:a16="http://schemas.microsoft.com/office/drawing/2014/main" id="{B0AF6E98-8487-9B4B-82BB-44356B24329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B5C1D36-038B-46CF-AF44-5B81448B9165}" type="slidenum">
              <a:rPr lang="en-US" altLang="en-US" sz="1200">
                <a:latin typeface="Arial Black" panose="020B0A04020102020204" pitchFamily="34" charset="0"/>
              </a:rPr>
              <a:pPr>
                <a:spcBef>
                  <a:spcPct val="0"/>
                </a:spcBef>
                <a:buClrTx/>
                <a:buSzTx/>
                <a:buFontTx/>
                <a:buNone/>
              </a:pPr>
              <a:t>46</a:t>
            </a:fld>
            <a:endParaRPr lang="en-US" altLang="en-US" sz="1200">
              <a:latin typeface="Arial Black" panose="020B0A040201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847D16B6-F482-AE30-7C9F-DF390CCF8DC6}"/>
              </a:ext>
            </a:extLst>
          </p:cNvPr>
          <p:cNvSpPr>
            <a:spLocks noGrp="1" noChangeArrowheads="1"/>
          </p:cNvSpPr>
          <p:nvPr>
            <p:ph type="title"/>
          </p:nvPr>
        </p:nvSpPr>
        <p:spPr/>
        <p:txBody>
          <a:bodyPr/>
          <a:lstStyle/>
          <a:p>
            <a:r>
              <a:rPr lang="en-US" altLang="en-US"/>
              <a:t>Principles Summary</a:t>
            </a:r>
          </a:p>
        </p:txBody>
      </p:sp>
      <p:sp>
        <p:nvSpPr>
          <p:cNvPr id="64515" name="Content Placeholder 2">
            <a:extLst>
              <a:ext uri="{FF2B5EF4-FFF2-40B4-BE49-F238E27FC236}">
                <a16:creationId xmlns:a16="http://schemas.microsoft.com/office/drawing/2014/main" id="{967087B0-949E-2FA3-18E0-428ECC24B90B}"/>
              </a:ext>
            </a:extLst>
          </p:cNvPr>
          <p:cNvSpPr>
            <a:spLocks noGrp="1" noChangeArrowheads="1"/>
          </p:cNvSpPr>
          <p:nvPr>
            <p:ph idx="1"/>
          </p:nvPr>
        </p:nvSpPr>
        <p:spPr/>
        <p:txBody>
          <a:bodyPr/>
          <a:lstStyle/>
          <a:p>
            <a:r>
              <a:rPr lang="en-US" altLang="en-US"/>
              <a:t>Program to an interface, not an implementation</a:t>
            </a:r>
          </a:p>
          <a:p>
            <a:r>
              <a:rPr lang="en-US" altLang="en-US"/>
              <a:t>Strive for loosely-coupled designs between objects that interact.</a:t>
            </a:r>
          </a:p>
          <a:p>
            <a:endParaRPr lang="en-US" altLang="en-US"/>
          </a:p>
        </p:txBody>
      </p:sp>
      <p:sp>
        <p:nvSpPr>
          <p:cNvPr id="64516" name="Slide Number Placeholder 1">
            <a:extLst>
              <a:ext uri="{FF2B5EF4-FFF2-40B4-BE49-F238E27FC236}">
                <a16:creationId xmlns:a16="http://schemas.microsoft.com/office/drawing/2014/main" id="{4F798E97-B67B-4DE9-77F7-AA6795F9CFD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D280447-DD68-4F02-9E44-42301DF63B80}" type="slidenum">
              <a:rPr lang="en-US" altLang="en-US" sz="1200">
                <a:latin typeface="Arial Black" panose="020B0A04020102020204" pitchFamily="34" charset="0"/>
              </a:rPr>
              <a:pPr>
                <a:spcBef>
                  <a:spcPct val="0"/>
                </a:spcBef>
                <a:buClrTx/>
                <a:buSzTx/>
                <a:buFontTx/>
                <a:buNone/>
              </a:pPr>
              <a:t>47</a:t>
            </a:fld>
            <a:endParaRPr lang="en-US" altLang="en-US" sz="120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C92DC006-117B-F3FD-1FC4-78F0ABED743C}"/>
              </a:ext>
            </a:extLst>
          </p:cNvPr>
          <p:cNvSpPr>
            <a:spLocks noChangeArrowheads="1"/>
          </p:cNvSpPr>
          <p:nvPr/>
        </p:nvSpPr>
        <p:spPr bwMode="auto">
          <a:xfrm>
            <a:off x="685800" y="1219200"/>
            <a:ext cx="80772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Courier New" panose="02070309020205020404" pitchFamily="49" charset="0"/>
              </a:rPr>
              <a:t>public void measurementsChanged() {</a:t>
            </a:r>
          </a:p>
          <a:p>
            <a:pPr>
              <a:spcBef>
                <a:spcPct val="0"/>
              </a:spcBef>
              <a:buClrTx/>
              <a:buSzTx/>
              <a:buFontTx/>
              <a:buNone/>
            </a:pPr>
            <a:r>
              <a:rPr lang="en-US" altLang="en-US" sz="2000" b="1">
                <a:latin typeface="Courier New" panose="02070309020205020404" pitchFamily="49" charset="0"/>
              </a:rPr>
              <a:t>   float temp = getTemperature();</a:t>
            </a:r>
          </a:p>
          <a:p>
            <a:pPr>
              <a:spcBef>
                <a:spcPct val="0"/>
              </a:spcBef>
              <a:buClrTx/>
              <a:buSzTx/>
              <a:buFontTx/>
              <a:buNone/>
            </a:pPr>
            <a:r>
              <a:rPr lang="en-US" altLang="en-US" sz="2000" b="1">
                <a:latin typeface="Courier New" panose="02070309020205020404" pitchFamily="49" charset="0"/>
              </a:rPr>
              <a:t>   float humidity = getHumidity();</a:t>
            </a:r>
          </a:p>
          <a:p>
            <a:pPr>
              <a:spcBef>
                <a:spcPct val="0"/>
              </a:spcBef>
              <a:buClrTx/>
              <a:buSzTx/>
              <a:buFontTx/>
              <a:buNone/>
            </a:pPr>
            <a:r>
              <a:rPr lang="en-US" altLang="en-US" sz="2000" b="1">
                <a:latin typeface="Courier New" panose="02070309020205020404" pitchFamily="49" charset="0"/>
              </a:rPr>
              <a:t>   float pressure = getPressure();</a:t>
            </a:r>
          </a:p>
          <a:p>
            <a:pPr>
              <a:spcBef>
                <a:spcPct val="0"/>
              </a:spcBef>
              <a:buClrTx/>
              <a:buSzTx/>
              <a:buFontTx/>
              <a:buNone/>
            </a:pPr>
            <a:r>
              <a:rPr lang="en-US" altLang="en-US" sz="2000" b="1">
                <a:latin typeface="Courier New" panose="02070309020205020404" pitchFamily="49" charset="0"/>
              </a:rPr>
              <a:t>   currentConditionsObserver.update(temp,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   statisticsObserver.update(temp,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   forecastObserver.update(temp, humidity,</a:t>
            </a:r>
          </a:p>
          <a:p>
            <a:pPr>
              <a:spcBef>
                <a:spcPct val="0"/>
              </a:spcBef>
              <a:buClrTx/>
              <a:buSzTx/>
              <a:buFontTx/>
              <a:buNone/>
            </a:pPr>
            <a:r>
              <a:rPr lang="en-US" altLang="en-US" sz="2000" b="1">
                <a:latin typeface="Courier New" panose="02070309020205020404" pitchFamily="49" charset="0"/>
              </a:rPr>
              <a:t>                           pressure);</a:t>
            </a:r>
          </a:p>
          <a:p>
            <a:pPr>
              <a:spcBef>
                <a:spcPct val="0"/>
              </a:spcBef>
              <a:buClrTx/>
              <a:buSzTx/>
              <a:buFontTx/>
              <a:buNone/>
            </a:pPr>
            <a:r>
              <a:rPr lang="en-US" altLang="en-US" sz="2000" b="1">
                <a:latin typeface="Courier New" panose="02070309020205020404" pitchFamily="49" charset="0"/>
              </a:rPr>
              <a:t>}</a:t>
            </a:r>
          </a:p>
          <a:p>
            <a:pPr>
              <a:spcBef>
                <a:spcPct val="50000"/>
              </a:spcBef>
              <a:buClrTx/>
              <a:buSzTx/>
              <a:buFontTx/>
              <a:buNone/>
            </a:pPr>
            <a:endParaRPr lang="en-US" altLang="en-US" sz="2000" b="1">
              <a:latin typeface="Courier New" panose="02070309020205020404" pitchFamily="49" charset="0"/>
            </a:endParaRPr>
          </a:p>
        </p:txBody>
      </p:sp>
      <p:sp>
        <p:nvSpPr>
          <p:cNvPr id="10243" name="Text Box 6">
            <a:extLst>
              <a:ext uri="{FF2B5EF4-FFF2-40B4-BE49-F238E27FC236}">
                <a16:creationId xmlns:a16="http://schemas.microsoft.com/office/drawing/2014/main" id="{AD600F19-5267-A53F-BFFF-9ECCA12D9076}"/>
              </a:ext>
            </a:extLst>
          </p:cNvPr>
          <p:cNvSpPr txBox="1">
            <a:spLocks noChangeArrowheads="1"/>
          </p:cNvSpPr>
          <p:nvPr/>
        </p:nvSpPr>
        <p:spPr bwMode="auto">
          <a:xfrm>
            <a:off x="914400" y="518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a:t>What potential design liabilities do you see?</a:t>
            </a:r>
          </a:p>
        </p:txBody>
      </p:sp>
      <p:sp>
        <p:nvSpPr>
          <p:cNvPr id="10244" name="Slide Number Placeholder 1">
            <a:extLst>
              <a:ext uri="{FF2B5EF4-FFF2-40B4-BE49-F238E27FC236}">
                <a16:creationId xmlns:a16="http://schemas.microsoft.com/office/drawing/2014/main" id="{337404EA-AB64-A669-62F0-6A2F6EE7329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24C85B4-1AC4-465C-84B1-F73B8BD61F51}" type="slidenum">
              <a:rPr lang="en-US" altLang="en-US" sz="1200">
                <a:latin typeface="Arial Black" panose="020B0A04020102020204" pitchFamily="34" charset="0"/>
              </a:rPr>
              <a:pPr>
                <a:spcBef>
                  <a:spcPct val="0"/>
                </a:spcBef>
                <a:buClrTx/>
                <a:buSzTx/>
                <a:buFontTx/>
                <a:buNone/>
              </a:pPr>
              <a:t>5</a:t>
            </a:fld>
            <a:endParaRPr lang="en-US" altLang="en-US" sz="1200">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D0F2D75-05A5-6E8D-B7C9-CBA1D0CE050C}"/>
              </a:ext>
            </a:extLst>
          </p:cNvPr>
          <p:cNvSpPr>
            <a:spLocks noGrp="1" noChangeArrowheads="1"/>
          </p:cNvSpPr>
          <p:nvPr>
            <p:ph type="title"/>
          </p:nvPr>
        </p:nvSpPr>
        <p:spPr/>
        <p:txBody>
          <a:bodyPr/>
          <a:lstStyle/>
          <a:p>
            <a:pPr eaLnBrk="1" hangingPunct="1"/>
            <a:r>
              <a:rPr lang="en-US" altLang="en-US"/>
              <a:t>Is this a Flexible Design?</a:t>
            </a:r>
          </a:p>
        </p:txBody>
      </p:sp>
      <p:sp>
        <p:nvSpPr>
          <p:cNvPr id="12291" name="Rectangle 3">
            <a:extLst>
              <a:ext uri="{FF2B5EF4-FFF2-40B4-BE49-F238E27FC236}">
                <a16:creationId xmlns:a16="http://schemas.microsoft.com/office/drawing/2014/main" id="{DAD5394C-33C0-C3DD-151F-F1801FB50F4F}"/>
              </a:ext>
            </a:extLst>
          </p:cNvPr>
          <p:cNvSpPr>
            <a:spLocks noGrp="1" noChangeArrowheads="1"/>
          </p:cNvSpPr>
          <p:nvPr>
            <p:ph type="body" idx="1"/>
          </p:nvPr>
        </p:nvSpPr>
        <p:spPr/>
        <p:txBody>
          <a:bodyPr/>
          <a:lstStyle/>
          <a:p>
            <a:pPr eaLnBrk="1" hangingPunct="1">
              <a:lnSpc>
                <a:spcPct val="90000"/>
              </a:lnSpc>
            </a:pPr>
            <a:r>
              <a:rPr lang="en-US" altLang="en-US"/>
              <a:t>Since we </a:t>
            </a:r>
            <a:r>
              <a:rPr lang="en-US" altLang="en-US" i="1"/>
              <a:t>know upfront</a:t>
            </a:r>
            <a:r>
              <a:rPr lang="en-US" altLang="en-US"/>
              <a:t> that the observers are not fixed, our design is inadequate</a:t>
            </a:r>
          </a:p>
          <a:p>
            <a:pPr eaLnBrk="1" hangingPunct="1">
              <a:lnSpc>
                <a:spcPct val="90000"/>
              </a:lnSpc>
            </a:pPr>
            <a:r>
              <a:rPr lang="en-US" altLang="en-US"/>
              <a:t>There is too much </a:t>
            </a:r>
            <a:r>
              <a:rPr lang="en-US" altLang="en-US" i="1"/>
              <a:t>coupling</a:t>
            </a:r>
            <a:r>
              <a:rPr lang="en-US" altLang="en-US"/>
              <a:t> between the Weather object and the observing devices</a:t>
            </a:r>
          </a:p>
          <a:p>
            <a:pPr lvl="1" eaLnBrk="1" hangingPunct="1">
              <a:lnSpc>
                <a:spcPct val="90000"/>
              </a:lnSpc>
            </a:pPr>
            <a:r>
              <a:rPr lang="en-US" altLang="en-US"/>
              <a:t>As new devices are added, we’ll need to change the code in </a:t>
            </a:r>
            <a:r>
              <a:rPr lang="en-US" altLang="en-US" b="1"/>
              <a:t>measurementsChanged</a:t>
            </a:r>
          </a:p>
          <a:p>
            <a:pPr eaLnBrk="1" hangingPunct="1">
              <a:lnSpc>
                <a:spcPct val="90000"/>
              </a:lnSpc>
            </a:pPr>
            <a:r>
              <a:rPr lang="en-US" altLang="en-US"/>
              <a:t>What principles of design should we observe?</a:t>
            </a:r>
          </a:p>
        </p:txBody>
      </p:sp>
      <p:sp>
        <p:nvSpPr>
          <p:cNvPr id="11268" name="Slide Number Placeholder 1">
            <a:extLst>
              <a:ext uri="{FF2B5EF4-FFF2-40B4-BE49-F238E27FC236}">
                <a16:creationId xmlns:a16="http://schemas.microsoft.com/office/drawing/2014/main" id="{FD97C9E9-9EAC-771C-C8CA-E4A10F4C49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93B4A95-CEFF-43D5-BA32-CB70EF809C64}" type="slidenum">
              <a:rPr lang="en-US" altLang="en-US" sz="1200">
                <a:latin typeface="Arial Black" panose="020B0A04020102020204" pitchFamily="34" charset="0"/>
              </a:rPr>
              <a:pPr>
                <a:spcBef>
                  <a:spcPct val="0"/>
                </a:spcBef>
                <a:buClrTx/>
                <a:buSzTx/>
                <a:buFontTx/>
                <a:buNone/>
              </a:pPr>
              <a:t>6</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DC77B8-9258-56D9-57F7-74BF08B05C0C}"/>
              </a:ext>
            </a:extLst>
          </p:cNvPr>
          <p:cNvSpPr>
            <a:spLocks noGrp="1" noChangeArrowheads="1"/>
          </p:cNvSpPr>
          <p:nvPr>
            <p:ph type="title"/>
          </p:nvPr>
        </p:nvSpPr>
        <p:spPr/>
        <p:txBody>
          <a:bodyPr/>
          <a:lstStyle/>
          <a:p>
            <a:pPr eaLnBrk="1" hangingPunct="1"/>
            <a:r>
              <a:rPr lang="en-US" altLang="en-US"/>
              <a:t>Design Principles</a:t>
            </a:r>
          </a:p>
        </p:txBody>
      </p:sp>
      <p:sp>
        <p:nvSpPr>
          <p:cNvPr id="13315" name="Rectangle 3">
            <a:extLst>
              <a:ext uri="{FF2B5EF4-FFF2-40B4-BE49-F238E27FC236}">
                <a16:creationId xmlns:a16="http://schemas.microsoft.com/office/drawing/2014/main" id="{392F0DF2-D708-5820-82BE-F91DC34562D5}"/>
              </a:ext>
            </a:extLst>
          </p:cNvPr>
          <p:cNvSpPr>
            <a:spLocks noGrp="1" noChangeArrowheads="1"/>
          </p:cNvSpPr>
          <p:nvPr>
            <p:ph type="body" idx="1"/>
          </p:nvPr>
        </p:nvSpPr>
        <p:spPr>
          <a:xfrm>
            <a:off x="457200" y="1981200"/>
            <a:ext cx="8229600" cy="4419600"/>
          </a:xfrm>
        </p:spPr>
        <p:txBody>
          <a:bodyPr/>
          <a:lstStyle/>
          <a:p>
            <a:pPr eaLnBrk="1" hangingPunct="1">
              <a:lnSpc>
                <a:spcPct val="90000"/>
              </a:lnSpc>
            </a:pPr>
            <a:r>
              <a:rPr lang="en-US" altLang="en-US"/>
              <a:t>“Program to an interface, not an implementation”</a:t>
            </a:r>
          </a:p>
          <a:p>
            <a:pPr lvl="1" eaLnBrk="1" hangingPunct="1">
              <a:lnSpc>
                <a:spcPct val="90000"/>
              </a:lnSpc>
            </a:pPr>
            <a:r>
              <a:rPr lang="en-US" altLang="en-US"/>
              <a:t>Let’s create a common interface for our devices</a:t>
            </a:r>
          </a:p>
          <a:p>
            <a:pPr lvl="2" eaLnBrk="1" hangingPunct="1">
              <a:lnSpc>
                <a:spcPct val="90000"/>
              </a:lnSpc>
            </a:pPr>
            <a:r>
              <a:rPr lang="en-US" altLang="en-US"/>
              <a:t>So </a:t>
            </a:r>
            <a:r>
              <a:rPr lang="en-US" altLang="en-US" b="1"/>
              <a:t>WeatherObject</a:t>
            </a:r>
            <a:r>
              <a:rPr lang="en-US" altLang="en-US"/>
              <a:t> doesn’t need to differentiate between concrete types</a:t>
            </a:r>
          </a:p>
          <a:p>
            <a:pPr lvl="2" eaLnBrk="1" hangingPunct="1">
              <a:lnSpc>
                <a:spcPct val="90000"/>
              </a:lnSpc>
            </a:pPr>
            <a:r>
              <a:rPr lang="en-US" altLang="en-US"/>
              <a:t>We’ll have a collection of interface handles instead</a:t>
            </a:r>
          </a:p>
          <a:p>
            <a:pPr eaLnBrk="1" hangingPunct="1">
              <a:lnSpc>
                <a:spcPct val="90000"/>
              </a:lnSpc>
            </a:pPr>
            <a:r>
              <a:rPr lang="en-US" altLang="en-US"/>
              <a:t>This will allow us to:</a:t>
            </a:r>
          </a:p>
          <a:p>
            <a:pPr lvl="1" eaLnBrk="1" hangingPunct="1">
              <a:lnSpc>
                <a:spcPct val="90000"/>
              </a:lnSpc>
            </a:pPr>
            <a:r>
              <a:rPr lang="en-US" altLang="en-US"/>
              <a:t>“Separate the aspects of our program that vary from what stays the same”</a:t>
            </a:r>
          </a:p>
        </p:txBody>
      </p:sp>
      <p:sp>
        <p:nvSpPr>
          <p:cNvPr id="12292" name="Slide Number Placeholder 1">
            <a:extLst>
              <a:ext uri="{FF2B5EF4-FFF2-40B4-BE49-F238E27FC236}">
                <a16:creationId xmlns:a16="http://schemas.microsoft.com/office/drawing/2014/main" id="{BC446C42-D381-A560-6362-FD874DD5A1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1D4C632-0BEB-4046-AF81-D78D563348D4}" type="slidenum">
              <a:rPr lang="en-US" altLang="en-US" sz="1200">
                <a:latin typeface="Arial Black" panose="020B0A04020102020204" pitchFamily="34" charset="0"/>
              </a:rPr>
              <a:pPr>
                <a:spcBef>
                  <a:spcPct val="0"/>
                </a:spcBef>
                <a:buClrTx/>
                <a:buSzTx/>
                <a:buFontTx/>
                <a:buNone/>
              </a:pPr>
              <a:t>7</a:t>
            </a:fld>
            <a:endParaRPr lang="en-US" altLang="en-US" sz="120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BA372A-50DD-C90A-D72A-A54872CA39DF}"/>
              </a:ext>
            </a:extLst>
          </p:cNvPr>
          <p:cNvSpPr>
            <a:spLocks noGrp="1" noChangeArrowheads="1"/>
          </p:cNvSpPr>
          <p:nvPr>
            <p:ph type="title"/>
          </p:nvPr>
        </p:nvSpPr>
        <p:spPr/>
        <p:txBody>
          <a:bodyPr/>
          <a:lstStyle/>
          <a:p>
            <a:pPr eaLnBrk="1" hangingPunct="1"/>
            <a:r>
              <a:rPr lang="en-US" altLang="en-US"/>
              <a:t>The Observer Pattern</a:t>
            </a:r>
          </a:p>
        </p:txBody>
      </p:sp>
      <p:sp>
        <p:nvSpPr>
          <p:cNvPr id="13315" name="Rectangle 3">
            <a:extLst>
              <a:ext uri="{FF2B5EF4-FFF2-40B4-BE49-F238E27FC236}">
                <a16:creationId xmlns:a16="http://schemas.microsoft.com/office/drawing/2014/main" id="{05E06602-FC8E-B058-2436-213C346D9D6D}"/>
              </a:ext>
            </a:extLst>
          </p:cNvPr>
          <p:cNvSpPr>
            <a:spLocks noGrp="1" noChangeArrowheads="1"/>
          </p:cNvSpPr>
          <p:nvPr>
            <p:ph type="body" idx="1"/>
          </p:nvPr>
        </p:nvSpPr>
        <p:spPr/>
        <p:txBody>
          <a:bodyPr/>
          <a:lstStyle/>
          <a:p>
            <a:pPr eaLnBrk="1" hangingPunct="1">
              <a:lnSpc>
                <a:spcPct val="90000"/>
              </a:lnSpc>
            </a:pPr>
            <a:r>
              <a:rPr lang="en-US" altLang="en-US"/>
              <a:t>Allows an object to be tracked (observed) by an arbitrary number of observers with a minimum of coupling</a:t>
            </a:r>
          </a:p>
          <a:p>
            <a:pPr eaLnBrk="1" hangingPunct="1">
              <a:lnSpc>
                <a:spcPct val="90000"/>
              </a:lnSpc>
            </a:pPr>
            <a:r>
              <a:rPr lang="en-US" altLang="en-US"/>
              <a:t>AKA “Publisher-Subscriber”</a:t>
            </a:r>
          </a:p>
          <a:p>
            <a:pPr eaLnBrk="1" hangingPunct="1">
              <a:lnSpc>
                <a:spcPct val="90000"/>
              </a:lnSpc>
            </a:pPr>
            <a:r>
              <a:rPr lang="en-US" altLang="en-US"/>
              <a:t>Think of newspapers or online alerts (like RSS feeds)</a:t>
            </a:r>
          </a:p>
          <a:p>
            <a:pPr lvl="1" eaLnBrk="1" hangingPunct="1">
              <a:lnSpc>
                <a:spcPct val="90000"/>
              </a:lnSpc>
            </a:pPr>
            <a:r>
              <a:rPr lang="en-US" altLang="en-US"/>
              <a:t>You subscribe to get notifications</a:t>
            </a:r>
          </a:p>
          <a:p>
            <a:pPr lvl="1" eaLnBrk="1" hangingPunct="1">
              <a:lnSpc>
                <a:spcPct val="90000"/>
              </a:lnSpc>
            </a:pPr>
            <a:r>
              <a:rPr lang="en-US" altLang="en-US"/>
              <a:t>You can unsubscribe at any time</a:t>
            </a:r>
          </a:p>
        </p:txBody>
      </p:sp>
      <p:sp>
        <p:nvSpPr>
          <p:cNvPr id="13316" name="Slide Number Placeholder 1">
            <a:extLst>
              <a:ext uri="{FF2B5EF4-FFF2-40B4-BE49-F238E27FC236}">
                <a16:creationId xmlns:a16="http://schemas.microsoft.com/office/drawing/2014/main" id="{212ABE66-5ADB-BB68-2FCB-4F451E8487E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3326D6D-50D8-43D4-BDE1-F188F5DD119F}" type="slidenum">
              <a:rPr lang="en-US" altLang="en-US" sz="1200">
                <a:latin typeface="Arial Black" panose="020B0A04020102020204" pitchFamily="34" charset="0"/>
              </a:rPr>
              <a:pPr>
                <a:spcBef>
                  <a:spcPct val="0"/>
                </a:spcBef>
                <a:buClrTx/>
                <a:buSzTx/>
                <a:buFontTx/>
                <a:buNone/>
              </a:pPr>
              <a:t>8</a:t>
            </a:fld>
            <a:endParaRPr lang="en-US" altLang="en-US" sz="120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observer">
            <a:extLst>
              <a:ext uri="{FF2B5EF4-FFF2-40B4-BE49-F238E27FC236}">
                <a16:creationId xmlns:a16="http://schemas.microsoft.com/office/drawing/2014/main" id="{218546CF-D85A-5F5A-E38A-6F12006C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4925"/>
            <a:ext cx="8153400"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Slide Number Placeholder 1">
            <a:extLst>
              <a:ext uri="{FF2B5EF4-FFF2-40B4-BE49-F238E27FC236}">
                <a16:creationId xmlns:a16="http://schemas.microsoft.com/office/drawing/2014/main" id="{D64E2E4B-5B78-0410-D328-499C63DA53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ECC7142-5D87-4D88-82DE-506F95466319}" type="slidenum">
              <a:rPr lang="en-US" altLang="en-US" sz="1200">
                <a:latin typeface="Arial Black" panose="020B0A04020102020204" pitchFamily="34" charset="0"/>
              </a:rPr>
              <a:pPr>
                <a:spcBef>
                  <a:spcPct val="0"/>
                </a:spcBef>
                <a:buClrTx/>
                <a:buSzTx/>
                <a:buFontTx/>
                <a:buNone/>
              </a:pPr>
              <a:t>9</a:t>
            </a:fld>
            <a:endParaRPr lang="en-US" altLang="en-US" sz="120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3894</TotalTime>
  <Words>2239</Words>
  <Application>Microsoft Office PowerPoint</Application>
  <PresentationFormat>On-screen Show (4:3)</PresentationFormat>
  <Paragraphs>319</Paragraphs>
  <Slides>47</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5" baseType="lpstr">
      <vt:lpstr>Arial</vt:lpstr>
      <vt:lpstr>Wingdings</vt:lpstr>
      <vt:lpstr>Arial Black</vt:lpstr>
      <vt:lpstr>Times New Roman</vt:lpstr>
      <vt:lpstr>Courier New</vt:lpstr>
      <vt:lpstr>Pixel</vt:lpstr>
      <vt:lpstr>Microsoft Visio Drawing</vt:lpstr>
      <vt:lpstr>Microsoft Word 97 - 2003 Document</vt:lpstr>
      <vt:lpstr>Design Patterns</vt:lpstr>
      <vt:lpstr>Question</vt:lpstr>
      <vt:lpstr>Weather-O-Rama</vt:lpstr>
      <vt:lpstr>Naïve Solution</vt:lpstr>
      <vt:lpstr>PowerPoint Presentation</vt:lpstr>
      <vt:lpstr>Is this a Flexible Design?</vt:lpstr>
      <vt:lpstr>Design Principles</vt:lpstr>
      <vt:lpstr>The Observer Pattern</vt:lpstr>
      <vt:lpstr>PowerPoint Presentation</vt:lpstr>
      <vt:lpstr>The Observer Pattern</vt:lpstr>
      <vt:lpstr>Observers in GUIs</vt:lpstr>
      <vt:lpstr>Java Swing Example</vt:lpstr>
      <vt:lpstr>PowerPoint Presentation</vt:lpstr>
      <vt:lpstr>The Observer Pattern Advantages</vt:lpstr>
      <vt:lpstr>Weather-O-Rama with Observer</vt:lpstr>
      <vt:lpstr>Weather Observer (using Violet)</vt:lpstr>
      <vt:lpstr>PowerPoint Presentation</vt:lpstr>
      <vt:lpstr>Implementation Notes</vt:lpstr>
      <vt:lpstr>Notifying Observers</vt:lpstr>
      <vt:lpstr>The Pull Model</vt:lpstr>
      <vt:lpstr>The Push Model</vt:lpstr>
      <vt:lpstr>Push vs. Pull</vt:lpstr>
      <vt:lpstr>Let’s code a Football Game</vt:lpstr>
      <vt:lpstr>Hybrid Push-Pull???</vt:lpstr>
      <vt:lpstr>Observers in the Wild</vt:lpstr>
      <vt:lpstr>Synchronous Observation</vt:lpstr>
      <vt:lpstr>Asynchronous Observation</vt:lpstr>
      <vt:lpstr>PowerPoint Presentation</vt:lpstr>
      <vt:lpstr>PowerPoint Presentation</vt:lpstr>
      <vt:lpstr>Observers in Threading</vt:lpstr>
      <vt:lpstr>Java Implementation Notes</vt:lpstr>
      <vt:lpstr>Design Issue</vt:lpstr>
      <vt:lpstr>Design Principle</vt:lpstr>
      <vt:lpstr>Variations</vt:lpstr>
      <vt:lpstr>Another Variation</vt:lpstr>
      <vt:lpstr>PowerPoint Presentation</vt:lpstr>
      <vt:lpstr>Polling</vt:lpstr>
      <vt:lpstr>Proxy</vt:lpstr>
      <vt:lpstr>What is a Design Pattern?</vt:lpstr>
      <vt:lpstr>The GoF Pattern Catalog</vt:lpstr>
      <vt:lpstr>Pattern Forms</vt:lpstr>
      <vt:lpstr>A Few Words about Problems</vt:lpstr>
      <vt:lpstr>Documenting a Pattern</vt:lpstr>
      <vt:lpstr>Strategy Behavioral</vt:lpstr>
      <vt:lpstr>Observer Behavioral</vt:lpstr>
      <vt:lpstr>Prime Directive</vt:lpstr>
      <vt:lpstr>Principles Summary</vt:lpstr>
    </vt:vector>
  </TitlesOfParts>
  <Company>UVSC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Chuck Allison</dc:creator>
  <cp:lastModifiedBy>Neil Harrison</cp:lastModifiedBy>
  <cp:revision>132</cp:revision>
  <cp:lastPrinted>2011-09-14T13:59:52Z</cp:lastPrinted>
  <dcterms:created xsi:type="dcterms:W3CDTF">2005-08-30T18:08:30Z</dcterms:created>
  <dcterms:modified xsi:type="dcterms:W3CDTF">2022-09-14T14:49:10Z</dcterms:modified>
</cp:coreProperties>
</file>