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5"/>
  </p:notesMasterIdLst>
  <p:sldIdLst>
    <p:sldId id="256" r:id="rId2"/>
    <p:sldId id="257" r:id="rId3"/>
    <p:sldId id="258" r:id="rId4"/>
    <p:sldId id="259" r:id="rId5"/>
    <p:sldId id="268" r:id="rId6"/>
    <p:sldId id="301" r:id="rId7"/>
    <p:sldId id="260" r:id="rId8"/>
    <p:sldId id="261" r:id="rId9"/>
    <p:sldId id="262" r:id="rId10"/>
    <p:sldId id="264" r:id="rId11"/>
    <p:sldId id="263" r:id="rId12"/>
    <p:sldId id="265" r:id="rId13"/>
    <p:sldId id="266" r:id="rId14"/>
    <p:sldId id="267" r:id="rId15"/>
    <p:sldId id="298" r:id="rId16"/>
    <p:sldId id="269" r:id="rId17"/>
    <p:sldId id="270" r:id="rId18"/>
    <p:sldId id="271" r:id="rId19"/>
    <p:sldId id="272" r:id="rId20"/>
    <p:sldId id="273" r:id="rId21"/>
    <p:sldId id="274" r:id="rId22"/>
    <p:sldId id="275" r:id="rId23"/>
    <p:sldId id="290" r:id="rId24"/>
    <p:sldId id="299" r:id="rId25"/>
    <p:sldId id="300" r:id="rId26"/>
    <p:sldId id="289" r:id="rId27"/>
    <p:sldId id="276" r:id="rId28"/>
    <p:sldId id="277" r:id="rId29"/>
    <p:sldId id="278" r:id="rId30"/>
    <p:sldId id="279" r:id="rId31"/>
    <p:sldId id="280" r:id="rId32"/>
    <p:sldId id="281" r:id="rId33"/>
    <p:sldId id="292" r:id="rId34"/>
    <p:sldId id="282" r:id="rId35"/>
    <p:sldId id="295" r:id="rId36"/>
    <p:sldId id="296" r:id="rId37"/>
    <p:sldId id="297" r:id="rId38"/>
    <p:sldId id="284" r:id="rId39"/>
    <p:sldId id="286" r:id="rId40"/>
    <p:sldId id="288" r:id="rId41"/>
    <p:sldId id="287" r:id="rId42"/>
    <p:sldId id="293" r:id="rId43"/>
    <p:sldId id="294"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118" y="6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il Harrison" userId="48528489-191b-42e1-bfa2-2006e5b7a95e" providerId="ADAL" clId="{ACBC7A47-3F9C-44BA-86DB-81EDDA0F10FF}"/>
    <pc:docChg chg="modSld">
      <pc:chgData name="Neil Harrison" userId="48528489-191b-42e1-bfa2-2006e5b7a95e" providerId="ADAL" clId="{ACBC7A47-3F9C-44BA-86DB-81EDDA0F10FF}" dt="2022-11-07T17:43:52.544" v="0" actId="20577"/>
      <pc:docMkLst>
        <pc:docMk/>
      </pc:docMkLst>
      <pc:sldChg chg="modSp mod">
        <pc:chgData name="Neil Harrison" userId="48528489-191b-42e1-bfa2-2006e5b7a95e" providerId="ADAL" clId="{ACBC7A47-3F9C-44BA-86DB-81EDDA0F10FF}" dt="2022-11-07T17:43:52.544" v="0" actId="20577"/>
        <pc:sldMkLst>
          <pc:docMk/>
          <pc:sldMk cId="0" sldId="286"/>
        </pc:sldMkLst>
        <pc:spChg chg="mod">
          <ac:chgData name="Neil Harrison" userId="48528489-191b-42e1-bfa2-2006e5b7a95e" providerId="ADAL" clId="{ACBC7A47-3F9C-44BA-86DB-81EDDA0F10FF}" dt="2022-11-07T17:43:52.544" v="0" actId="20577"/>
          <ac:spMkLst>
            <pc:docMk/>
            <pc:sldMk cId="0" sldId="286"/>
            <ac:spMk id="4198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6FE84B-50C7-4340-B28C-D15B94B8494F}" type="datetimeFigureOut">
              <a:rPr lang="en-US" smtClean="0"/>
              <a:t>11/7/2022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6F1C38-8A98-4151-A447-AAE26C37917E}" type="slidenum">
              <a:rPr lang="en-US" smtClean="0"/>
              <a:t>‹#›</a:t>
            </a:fld>
            <a:endParaRPr lang="en-US"/>
          </a:p>
        </p:txBody>
      </p:sp>
    </p:spTree>
    <p:extLst>
      <p:ext uri="{BB962C8B-B14F-4D97-AF65-F5344CB8AC3E}">
        <p14:creationId xmlns:p14="http://schemas.microsoft.com/office/powerpoint/2010/main" val="2441622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grpSp>
      </p:grpSp>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a:t>Click to edit Master title style</a:t>
            </a:r>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fld id="{AD8BC5DC-3272-445B-9E2A-23F03522588C}" type="slidenum">
              <a:rPr lang="en-US"/>
              <a:pPr/>
              <a:t>‹#›</a:t>
            </a:fld>
            <a:endParaRPr lang="en-US"/>
          </a:p>
        </p:txBody>
      </p:sp>
    </p:spTree>
    <p:extLst>
      <p:ext uri="{BB962C8B-B14F-4D97-AF65-F5344CB8AC3E}">
        <p14:creationId xmlns:p14="http://schemas.microsoft.com/office/powerpoint/2010/main" val="936985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472B2AAF-19CF-415F-BE16-C91FED54372E}"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89366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6F5376CA-7F54-42DE-8E7F-8FB8D0186CC8}"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02180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8F6C1372-7B01-45A3-9708-463C05BD6765}"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82230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3F451329-4DAB-4D24-B679-D1C53AAB83C2}"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8649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C60FEDF6-CEF3-4F5B-BD9D-20DAFCB84257}" type="slidenum">
              <a:rPr lang="en-US"/>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26902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fld id="{AD35AAEF-BB2B-4040-964E-68247CA640D6}" type="slidenum">
              <a:rPr lang="en-US"/>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7565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fld id="{B76AF7FF-9A71-4BBA-80FC-258F021691DD}" type="slidenum">
              <a:rPr lang="en-US"/>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3911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fld id="{B9CC9516-EA0F-4D0B-8392-5EB50609D7C1}" type="slidenum">
              <a:rPr lang="en-US"/>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2768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A0BEF3B2-922A-4151-9B01-920883DFC66A}" type="slidenum">
              <a:rPr lang="en-US"/>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133344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AB0D08D3-AF85-422A-9268-F29B9D37F813}" type="slidenum">
              <a:rPr lang="en-US"/>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51543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EE5B1ABB-93B6-4ED5-BE44-D5ACB5D31F67}" type="slidenum">
              <a:rPr lang="en-US"/>
              <a:pPr/>
              <a:t>‹#›</a:t>
            </a:fld>
            <a:endParaRPr 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12"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40"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a:t>Design Patterns</a:t>
            </a:r>
          </a:p>
        </p:txBody>
      </p:sp>
      <p:sp>
        <p:nvSpPr>
          <p:cNvPr id="3075" name="Rectangle 3"/>
          <p:cNvSpPr>
            <a:spLocks noGrp="1" noChangeArrowheads="1"/>
          </p:cNvSpPr>
          <p:nvPr>
            <p:ph type="subTitle" idx="1"/>
          </p:nvPr>
        </p:nvSpPr>
        <p:spPr/>
        <p:txBody>
          <a:bodyPr/>
          <a:lstStyle/>
          <a:p>
            <a:pPr eaLnBrk="1" hangingPunct="1"/>
            <a:r>
              <a:rPr lang="en-US" altLang="en-US"/>
              <a:t>Chapter 8</a:t>
            </a:r>
          </a:p>
        </p:txBody>
      </p:sp>
      <p:sp>
        <p:nvSpPr>
          <p:cNvPr id="2" name="Slide Number Placeholder 1"/>
          <p:cNvSpPr>
            <a:spLocks noGrp="1"/>
          </p:cNvSpPr>
          <p:nvPr>
            <p:ph type="sldNum" sz="quarter" idx="12"/>
          </p:nvPr>
        </p:nvSpPr>
        <p:spPr/>
        <p:txBody>
          <a:bodyPr/>
          <a:lstStyle/>
          <a:p>
            <a:fld id="{AD8BC5DC-3272-445B-9E2A-23F03522588C}"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C++ Example</a:t>
            </a:r>
          </a:p>
        </p:txBody>
      </p:sp>
      <p:sp>
        <p:nvSpPr>
          <p:cNvPr id="12291" name="Rectangle 3"/>
          <p:cNvSpPr>
            <a:spLocks noChangeArrowheads="1"/>
          </p:cNvSpPr>
          <p:nvPr/>
        </p:nvSpPr>
        <p:spPr bwMode="auto">
          <a:xfrm>
            <a:off x="685800" y="1716088"/>
            <a:ext cx="71628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latin typeface="Courier New" panose="02070309020205020404" pitchFamily="49" charset="0"/>
              </a:rPr>
              <a:t>class Base : public IBase {</a:t>
            </a:r>
          </a:p>
          <a:p>
            <a:pPr>
              <a:spcBef>
                <a:spcPct val="0"/>
              </a:spcBef>
              <a:buClrTx/>
              <a:buSzTx/>
              <a:buFontTx/>
              <a:buNone/>
            </a:pPr>
            <a:r>
              <a:rPr lang="en-US" altLang="en-US" sz="1800" b="1">
                <a:latin typeface="Courier New" panose="02070309020205020404" pitchFamily="49" charset="0"/>
              </a:rPr>
              <a:t>    void fixedop1() { cout &lt;&lt; "fixedop1\n"; }</a:t>
            </a:r>
          </a:p>
          <a:p>
            <a:pPr>
              <a:spcBef>
                <a:spcPct val="0"/>
              </a:spcBef>
              <a:buClrTx/>
              <a:buSzTx/>
              <a:buFontTx/>
              <a:buNone/>
            </a:pPr>
            <a:r>
              <a:rPr lang="en-US" altLang="en-US" sz="1800" b="1">
                <a:latin typeface="Courier New" panose="02070309020205020404" pitchFamily="49" charset="0"/>
              </a:rPr>
              <a:t>    void fixedop2() { cout &lt;&lt; "fixedop2\n"; }</a:t>
            </a:r>
          </a:p>
          <a:p>
            <a:pPr>
              <a:spcBef>
                <a:spcPct val="0"/>
              </a:spcBef>
              <a:buClrTx/>
              <a:buSzTx/>
              <a:buFontTx/>
              <a:buNone/>
            </a:pPr>
            <a:r>
              <a:rPr lang="en-US" altLang="en-US" sz="1800" b="1">
                <a:latin typeface="Courier New" panose="02070309020205020404" pitchFamily="49" charset="0"/>
              </a:rPr>
              <a:t>public:</a:t>
            </a:r>
          </a:p>
          <a:p>
            <a:pPr>
              <a:spcBef>
                <a:spcPct val="0"/>
              </a:spcBef>
              <a:buClrTx/>
              <a:buSzTx/>
              <a:buFontTx/>
              <a:buNone/>
            </a:pPr>
            <a:r>
              <a:rPr lang="en-US" altLang="en-US" sz="1800" b="1">
                <a:latin typeface="Courier New" panose="02070309020205020404" pitchFamily="49" charset="0"/>
              </a:rPr>
              <a:t>    void theAlgorithm() {</a:t>
            </a:r>
          </a:p>
          <a:p>
            <a:pPr>
              <a:spcBef>
                <a:spcPct val="0"/>
              </a:spcBef>
              <a:buClrTx/>
              <a:buSzTx/>
              <a:buFontTx/>
              <a:buNone/>
            </a:pPr>
            <a:r>
              <a:rPr lang="en-US" altLang="en-US" sz="1800" b="1">
                <a:latin typeface="Courier New" panose="02070309020205020404" pitchFamily="49" charset="0"/>
              </a:rPr>
              <a:t>        fixedop1();</a:t>
            </a:r>
          </a:p>
          <a:p>
            <a:pPr>
              <a:spcBef>
                <a:spcPct val="0"/>
              </a:spcBef>
              <a:buClrTx/>
              <a:buSzTx/>
              <a:buFontTx/>
              <a:buNone/>
            </a:pPr>
            <a:r>
              <a:rPr lang="en-US" altLang="en-US" sz="1800" b="1">
                <a:latin typeface="Courier New" panose="02070309020205020404" pitchFamily="49" charset="0"/>
              </a:rPr>
              <a:t>        missingop1();</a:t>
            </a:r>
          </a:p>
          <a:p>
            <a:pPr>
              <a:spcBef>
                <a:spcPct val="0"/>
              </a:spcBef>
              <a:buClrTx/>
              <a:buSzTx/>
              <a:buFontTx/>
              <a:buNone/>
            </a:pPr>
            <a:r>
              <a:rPr lang="en-US" altLang="en-US" sz="1800" b="1">
                <a:latin typeface="Courier New" panose="02070309020205020404" pitchFamily="49" charset="0"/>
              </a:rPr>
              <a:t>        fixedop2();</a:t>
            </a:r>
          </a:p>
          <a:p>
            <a:pPr>
              <a:spcBef>
                <a:spcPct val="0"/>
              </a:spcBef>
              <a:buClrTx/>
              <a:buSzTx/>
              <a:buFontTx/>
              <a:buNone/>
            </a:pPr>
            <a:r>
              <a:rPr lang="en-US" altLang="en-US" sz="1800" b="1">
                <a:latin typeface="Courier New" panose="02070309020205020404" pitchFamily="49" charset="0"/>
              </a:rPr>
              <a:t>        missingop2();</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protected:</a:t>
            </a:r>
          </a:p>
          <a:p>
            <a:pPr>
              <a:spcBef>
                <a:spcPct val="0"/>
              </a:spcBef>
              <a:buClrTx/>
              <a:buSzTx/>
              <a:buFontTx/>
              <a:buNone/>
            </a:pPr>
            <a:r>
              <a:rPr lang="en-US" altLang="en-US" sz="1800" b="1">
                <a:latin typeface="Courier New" panose="02070309020205020404" pitchFamily="49" charset="0"/>
              </a:rPr>
              <a:t>    virtual void missingop1() = 0;</a:t>
            </a:r>
          </a:p>
          <a:p>
            <a:pPr>
              <a:spcBef>
                <a:spcPct val="0"/>
              </a:spcBef>
              <a:buClrTx/>
              <a:buSzTx/>
              <a:buFontTx/>
              <a:buNone/>
            </a:pPr>
            <a:r>
              <a:rPr lang="en-US" altLang="en-US" sz="1800" b="1">
                <a:latin typeface="Courier New" panose="02070309020205020404" pitchFamily="49" charset="0"/>
              </a:rPr>
              <a:t>    virtual void missingop2() = 0;</a:t>
            </a:r>
          </a:p>
          <a:p>
            <a:pPr>
              <a:spcBef>
                <a:spcPct val="0"/>
              </a:spcBef>
              <a:buClrTx/>
              <a:buSzTx/>
              <a:buFontTx/>
              <a:buNone/>
            </a:pPr>
            <a:r>
              <a:rPr lang="en-US" altLang="en-US" sz="1800" b="1">
                <a:latin typeface="Courier New" panose="02070309020205020404" pitchFamily="49" charset="0"/>
              </a:rPr>
              <a:t>};</a:t>
            </a:r>
          </a:p>
        </p:txBody>
      </p:sp>
      <p:sp>
        <p:nvSpPr>
          <p:cNvPr id="2" name="Slide Number Placeholder 1"/>
          <p:cNvSpPr>
            <a:spLocks noGrp="1"/>
          </p:cNvSpPr>
          <p:nvPr>
            <p:ph type="sldNum" sz="quarter" idx="11"/>
          </p:nvPr>
        </p:nvSpPr>
        <p:spPr/>
        <p:txBody>
          <a:bodyPr/>
          <a:lstStyle/>
          <a:p>
            <a:fld id="{B76AF7FF-9A71-4BBA-80FC-258F021691DD}"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C++ Example</a:t>
            </a:r>
          </a:p>
        </p:txBody>
      </p:sp>
      <p:sp>
        <p:nvSpPr>
          <p:cNvPr id="13315" name="Rectangle 4"/>
          <p:cNvSpPr>
            <a:spLocks noChangeArrowheads="1"/>
          </p:cNvSpPr>
          <p:nvPr/>
        </p:nvSpPr>
        <p:spPr bwMode="auto">
          <a:xfrm>
            <a:off x="609600" y="2052638"/>
            <a:ext cx="6172200" cy="366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latin typeface="Courier New" panose="02070309020205020404" pitchFamily="49" charset="0"/>
              </a:rPr>
              <a:t>class Derived : public Base {</a:t>
            </a:r>
          </a:p>
          <a:p>
            <a:pPr>
              <a:spcBef>
                <a:spcPct val="0"/>
              </a:spcBef>
              <a:buClrTx/>
              <a:buSzTx/>
              <a:buFontTx/>
              <a:buNone/>
            </a:pPr>
            <a:r>
              <a:rPr lang="en-US" altLang="en-US" sz="1800" b="1">
                <a:latin typeface="Courier New" panose="02070309020205020404" pitchFamily="49" charset="0"/>
              </a:rPr>
              <a:t>    void missingop1() {</a:t>
            </a:r>
          </a:p>
          <a:p>
            <a:pPr>
              <a:spcBef>
                <a:spcPct val="0"/>
              </a:spcBef>
              <a:buClrTx/>
              <a:buSzTx/>
              <a:buFontTx/>
              <a:buNone/>
            </a:pPr>
            <a:r>
              <a:rPr lang="en-US" altLang="en-US" sz="1800" b="1">
                <a:latin typeface="Courier New" panose="02070309020205020404" pitchFamily="49" charset="0"/>
              </a:rPr>
              <a:t>        cout &lt;&lt; "missingop1\n";</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void missingop2() {</a:t>
            </a:r>
          </a:p>
          <a:p>
            <a:pPr>
              <a:spcBef>
                <a:spcPct val="0"/>
              </a:spcBef>
              <a:buClrTx/>
              <a:buSzTx/>
              <a:buFontTx/>
              <a:buNone/>
            </a:pPr>
            <a:r>
              <a:rPr lang="en-US" altLang="en-US" sz="1800" b="1">
                <a:latin typeface="Courier New" panose="02070309020205020404" pitchFamily="49" charset="0"/>
              </a:rPr>
              <a:t>        cout &lt;&lt; "missingop2\n";</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a:t>
            </a:r>
          </a:p>
          <a:p>
            <a:pPr>
              <a:spcBef>
                <a:spcPct val="0"/>
              </a:spcBef>
              <a:buClrTx/>
              <a:buSzTx/>
              <a:buFontTx/>
              <a:buNone/>
            </a:pPr>
            <a:endParaRPr lang="en-US" altLang="en-US" sz="1800" b="1">
              <a:latin typeface="Courier New" panose="02070309020205020404" pitchFamily="49" charset="0"/>
            </a:endParaRPr>
          </a:p>
          <a:p>
            <a:pPr>
              <a:spcBef>
                <a:spcPct val="0"/>
              </a:spcBef>
              <a:buClrTx/>
              <a:buSzTx/>
              <a:buFontTx/>
              <a:buNone/>
            </a:pPr>
            <a:r>
              <a:rPr lang="en-US" altLang="en-US" sz="1800" b="1">
                <a:latin typeface="Courier New" panose="02070309020205020404" pitchFamily="49" charset="0"/>
              </a:rPr>
              <a:t>int main() {</a:t>
            </a:r>
          </a:p>
          <a:p>
            <a:pPr>
              <a:spcBef>
                <a:spcPct val="0"/>
              </a:spcBef>
              <a:buClrTx/>
              <a:buSzTx/>
              <a:buFontTx/>
              <a:buNone/>
            </a:pPr>
            <a:r>
              <a:rPr lang="en-US" altLang="en-US" sz="1800" b="1">
                <a:latin typeface="Courier New" panose="02070309020205020404" pitchFamily="49" charset="0"/>
              </a:rPr>
              <a:t>    Derived d;</a:t>
            </a:r>
          </a:p>
          <a:p>
            <a:pPr>
              <a:spcBef>
                <a:spcPct val="0"/>
              </a:spcBef>
              <a:buClrTx/>
              <a:buSzTx/>
              <a:buFontTx/>
              <a:buNone/>
            </a:pPr>
            <a:r>
              <a:rPr lang="en-US" altLang="en-US" sz="1800" b="1">
                <a:latin typeface="Courier New" panose="02070309020205020404" pitchFamily="49" charset="0"/>
              </a:rPr>
              <a:t>    d.theAlgorithm();</a:t>
            </a:r>
          </a:p>
          <a:p>
            <a:pPr>
              <a:spcBef>
                <a:spcPct val="0"/>
              </a:spcBef>
              <a:buClrTx/>
              <a:buSzTx/>
              <a:buFontTx/>
              <a:buNone/>
            </a:pPr>
            <a:r>
              <a:rPr lang="en-US" altLang="en-US" sz="1800" b="1">
                <a:latin typeface="Courier New" panose="02070309020205020404" pitchFamily="49" charset="0"/>
              </a:rPr>
              <a:t>}</a:t>
            </a:r>
          </a:p>
        </p:txBody>
      </p:sp>
      <p:sp>
        <p:nvSpPr>
          <p:cNvPr id="2" name="Slide Number Placeholder 1"/>
          <p:cNvSpPr>
            <a:spLocks noGrp="1"/>
          </p:cNvSpPr>
          <p:nvPr>
            <p:ph type="sldNum" sz="quarter" idx="11"/>
          </p:nvPr>
        </p:nvSpPr>
        <p:spPr/>
        <p:txBody>
          <a:bodyPr/>
          <a:lstStyle/>
          <a:p>
            <a:fld id="{B76AF7FF-9A71-4BBA-80FC-258F021691DD}"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Java Example</a:t>
            </a:r>
          </a:p>
        </p:txBody>
      </p:sp>
      <p:sp>
        <p:nvSpPr>
          <p:cNvPr id="14339" name="Rectangle 4"/>
          <p:cNvSpPr>
            <a:spLocks noChangeArrowheads="1"/>
          </p:cNvSpPr>
          <p:nvPr/>
        </p:nvSpPr>
        <p:spPr bwMode="auto">
          <a:xfrm>
            <a:off x="609600" y="1838325"/>
            <a:ext cx="66294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latin typeface="Courier New" panose="02070309020205020404" pitchFamily="49" charset="0"/>
              </a:rPr>
              <a:t>abstract class Base implements IBase {</a:t>
            </a:r>
          </a:p>
          <a:p>
            <a:pPr>
              <a:spcBef>
                <a:spcPct val="0"/>
              </a:spcBef>
              <a:buClrTx/>
              <a:buSzTx/>
              <a:buFontTx/>
              <a:buNone/>
            </a:pPr>
            <a:r>
              <a:rPr lang="en-US" altLang="en-US" sz="1800" b="1">
                <a:latin typeface="Courier New" panose="02070309020205020404" pitchFamily="49" charset="0"/>
              </a:rPr>
              <a:t>    public final void theAlgorithm() {</a:t>
            </a:r>
          </a:p>
          <a:p>
            <a:pPr>
              <a:spcBef>
                <a:spcPct val="0"/>
              </a:spcBef>
              <a:buClrTx/>
              <a:buSzTx/>
              <a:buFontTx/>
              <a:buNone/>
            </a:pPr>
            <a:r>
              <a:rPr lang="en-US" altLang="en-US" sz="1800" b="1">
                <a:latin typeface="Courier New" panose="02070309020205020404" pitchFamily="49" charset="0"/>
              </a:rPr>
              <a:t>        fixedop1();</a:t>
            </a:r>
          </a:p>
          <a:p>
            <a:pPr>
              <a:spcBef>
                <a:spcPct val="0"/>
              </a:spcBef>
              <a:buClrTx/>
              <a:buSzTx/>
              <a:buFontTx/>
              <a:buNone/>
            </a:pPr>
            <a:r>
              <a:rPr lang="en-US" altLang="en-US" sz="1800" b="1">
                <a:latin typeface="Courier New" panose="02070309020205020404" pitchFamily="49" charset="0"/>
              </a:rPr>
              <a:t>        missingop1();</a:t>
            </a:r>
          </a:p>
          <a:p>
            <a:pPr>
              <a:spcBef>
                <a:spcPct val="0"/>
              </a:spcBef>
              <a:buClrTx/>
              <a:buSzTx/>
              <a:buFontTx/>
              <a:buNone/>
            </a:pPr>
            <a:r>
              <a:rPr lang="en-US" altLang="en-US" sz="1800" b="1">
                <a:latin typeface="Courier New" panose="02070309020205020404" pitchFamily="49" charset="0"/>
              </a:rPr>
              <a:t>        fixedop2();</a:t>
            </a:r>
          </a:p>
          <a:p>
            <a:pPr>
              <a:spcBef>
                <a:spcPct val="0"/>
              </a:spcBef>
              <a:buClrTx/>
              <a:buSzTx/>
              <a:buFontTx/>
              <a:buNone/>
            </a:pPr>
            <a:r>
              <a:rPr lang="en-US" altLang="en-US" sz="1800" b="1">
                <a:latin typeface="Courier New" panose="02070309020205020404" pitchFamily="49" charset="0"/>
              </a:rPr>
              <a:t>        missingop2();</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final void fixedop1() {</a:t>
            </a:r>
          </a:p>
          <a:p>
            <a:pPr>
              <a:spcBef>
                <a:spcPct val="0"/>
              </a:spcBef>
              <a:buClrTx/>
              <a:buSzTx/>
              <a:buFontTx/>
              <a:buNone/>
            </a:pPr>
            <a:r>
              <a:rPr lang="en-US" altLang="en-US" sz="1800" b="1">
                <a:latin typeface="Courier New" panose="02070309020205020404" pitchFamily="49" charset="0"/>
              </a:rPr>
              <a:t>        System.out.println("fixedop1");</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final void fixedop2() {</a:t>
            </a:r>
          </a:p>
          <a:p>
            <a:pPr>
              <a:spcBef>
                <a:spcPct val="0"/>
              </a:spcBef>
              <a:buClrTx/>
              <a:buSzTx/>
              <a:buFontTx/>
              <a:buNone/>
            </a:pPr>
            <a:r>
              <a:rPr lang="en-US" altLang="en-US" sz="1800" b="1">
                <a:latin typeface="Courier New" panose="02070309020205020404" pitchFamily="49" charset="0"/>
              </a:rPr>
              <a:t>        System.out.println("fixedop2");</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protected abstract void missingop1();</a:t>
            </a:r>
          </a:p>
          <a:p>
            <a:pPr>
              <a:spcBef>
                <a:spcPct val="0"/>
              </a:spcBef>
              <a:buClrTx/>
              <a:buSzTx/>
              <a:buFontTx/>
              <a:buNone/>
            </a:pPr>
            <a:r>
              <a:rPr lang="en-US" altLang="en-US" sz="1800" b="1">
                <a:latin typeface="Courier New" panose="02070309020205020404" pitchFamily="49" charset="0"/>
              </a:rPr>
              <a:t>    protected abstract void missingop2();</a:t>
            </a:r>
          </a:p>
          <a:p>
            <a:pPr>
              <a:spcBef>
                <a:spcPct val="0"/>
              </a:spcBef>
              <a:buClrTx/>
              <a:buSzTx/>
              <a:buFontTx/>
              <a:buNone/>
            </a:pPr>
            <a:r>
              <a:rPr lang="en-US" altLang="en-US" sz="1800" b="1">
                <a:latin typeface="Courier New" panose="02070309020205020404" pitchFamily="49" charset="0"/>
              </a:rPr>
              <a:t>};</a:t>
            </a:r>
          </a:p>
        </p:txBody>
      </p:sp>
      <p:sp>
        <p:nvSpPr>
          <p:cNvPr id="2" name="Slide Number Placeholder 1"/>
          <p:cNvSpPr>
            <a:spLocks noGrp="1"/>
          </p:cNvSpPr>
          <p:nvPr>
            <p:ph type="sldNum" sz="quarter" idx="11"/>
          </p:nvPr>
        </p:nvSpPr>
        <p:spPr/>
        <p:txBody>
          <a:bodyPr/>
          <a:lstStyle/>
          <a:p>
            <a:fld id="{B76AF7FF-9A71-4BBA-80FC-258F021691DD}"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Java Example</a:t>
            </a:r>
          </a:p>
        </p:txBody>
      </p:sp>
      <p:sp>
        <p:nvSpPr>
          <p:cNvPr id="15363" name="Rectangle 3"/>
          <p:cNvSpPr>
            <a:spLocks noChangeArrowheads="1"/>
          </p:cNvSpPr>
          <p:nvPr/>
        </p:nvSpPr>
        <p:spPr bwMode="auto">
          <a:xfrm>
            <a:off x="609600" y="1838325"/>
            <a:ext cx="6629400" cy="421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latin typeface="Courier New" panose="02070309020205020404" pitchFamily="49" charset="0"/>
              </a:rPr>
              <a:t>class Derived extends Base {</a:t>
            </a:r>
          </a:p>
          <a:p>
            <a:pPr>
              <a:spcBef>
                <a:spcPct val="0"/>
              </a:spcBef>
              <a:buClrTx/>
              <a:buSzTx/>
              <a:buFontTx/>
              <a:buNone/>
            </a:pPr>
            <a:r>
              <a:rPr lang="en-US" altLang="en-US" sz="1800" b="1">
                <a:latin typeface="Courier New" panose="02070309020205020404" pitchFamily="49" charset="0"/>
              </a:rPr>
              <a:t>    protected void missingop1() {</a:t>
            </a:r>
          </a:p>
          <a:p>
            <a:pPr>
              <a:spcBef>
                <a:spcPct val="0"/>
              </a:spcBef>
              <a:buClrTx/>
              <a:buSzTx/>
              <a:buFontTx/>
              <a:buNone/>
            </a:pPr>
            <a:r>
              <a:rPr lang="en-US" altLang="en-US" sz="1800" b="1">
                <a:latin typeface="Courier New" panose="02070309020205020404" pitchFamily="49" charset="0"/>
              </a:rPr>
              <a:t>        System.out.println("missingop1");</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protected void missingop2() {</a:t>
            </a:r>
          </a:p>
          <a:p>
            <a:pPr>
              <a:spcBef>
                <a:spcPct val="0"/>
              </a:spcBef>
              <a:buClrTx/>
              <a:buSzTx/>
              <a:buFontTx/>
              <a:buNone/>
            </a:pPr>
            <a:r>
              <a:rPr lang="en-US" altLang="en-US" sz="1800" b="1">
                <a:latin typeface="Courier New" panose="02070309020205020404" pitchFamily="49" charset="0"/>
              </a:rPr>
              <a:t>        System.out.println("missingop2");</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a:t>
            </a:r>
          </a:p>
          <a:p>
            <a:pPr>
              <a:spcBef>
                <a:spcPct val="0"/>
              </a:spcBef>
              <a:buClrTx/>
              <a:buSzTx/>
              <a:buFontTx/>
              <a:buNone/>
            </a:pPr>
            <a:endParaRPr lang="en-US" altLang="en-US" sz="1800" b="1">
              <a:latin typeface="Courier New" panose="02070309020205020404" pitchFamily="49" charset="0"/>
            </a:endParaRPr>
          </a:p>
          <a:p>
            <a:pPr>
              <a:spcBef>
                <a:spcPct val="0"/>
              </a:spcBef>
              <a:buClrTx/>
              <a:buSzTx/>
              <a:buFontTx/>
              <a:buNone/>
            </a:pPr>
            <a:r>
              <a:rPr lang="en-US" altLang="en-US" sz="1800" b="1">
                <a:latin typeface="Courier New" panose="02070309020205020404" pitchFamily="49" charset="0"/>
              </a:rPr>
              <a:t>class Skeleton {</a:t>
            </a:r>
          </a:p>
          <a:p>
            <a:pPr>
              <a:spcBef>
                <a:spcPct val="0"/>
              </a:spcBef>
              <a:buClrTx/>
              <a:buSzTx/>
              <a:buFontTx/>
              <a:buNone/>
            </a:pPr>
            <a:r>
              <a:rPr lang="en-US" altLang="en-US" sz="1800" b="1">
                <a:latin typeface="Courier New" panose="02070309020205020404" pitchFamily="49" charset="0"/>
              </a:rPr>
              <a:t>    public static void main(String[] args) {</a:t>
            </a:r>
          </a:p>
          <a:p>
            <a:pPr>
              <a:spcBef>
                <a:spcPct val="0"/>
              </a:spcBef>
              <a:buClrTx/>
              <a:buSzTx/>
              <a:buFontTx/>
              <a:buNone/>
            </a:pPr>
            <a:r>
              <a:rPr lang="en-US" altLang="en-US" sz="1800" b="1">
                <a:latin typeface="Courier New" panose="02070309020205020404" pitchFamily="49" charset="0"/>
              </a:rPr>
              <a:t>        Derived d = new Derived();</a:t>
            </a:r>
          </a:p>
          <a:p>
            <a:pPr>
              <a:spcBef>
                <a:spcPct val="0"/>
              </a:spcBef>
              <a:buClrTx/>
              <a:buSzTx/>
              <a:buFontTx/>
              <a:buNone/>
            </a:pPr>
            <a:r>
              <a:rPr lang="en-US" altLang="en-US" sz="1800" b="1">
                <a:latin typeface="Courier New" panose="02070309020205020404" pitchFamily="49" charset="0"/>
              </a:rPr>
              <a:t>        d.theAlgorithm();</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a:t>
            </a:r>
          </a:p>
        </p:txBody>
      </p:sp>
      <p:sp>
        <p:nvSpPr>
          <p:cNvPr id="2" name="Slide Number Placeholder 1"/>
          <p:cNvSpPr>
            <a:spLocks noGrp="1"/>
          </p:cNvSpPr>
          <p:nvPr>
            <p:ph type="sldNum" sz="quarter" idx="11"/>
          </p:nvPr>
        </p:nvSpPr>
        <p:spPr/>
        <p:txBody>
          <a:bodyPr/>
          <a:lstStyle/>
          <a:p>
            <a:fld id="{B76AF7FF-9A71-4BBA-80FC-258F021691DD}"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Template Method</a:t>
            </a:r>
          </a:p>
        </p:txBody>
      </p:sp>
      <p:sp>
        <p:nvSpPr>
          <p:cNvPr id="21507" name="Rectangle 3"/>
          <p:cNvSpPr>
            <a:spLocks noGrp="1" noChangeArrowheads="1"/>
          </p:cNvSpPr>
          <p:nvPr>
            <p:ph type="body" idx="1"/>
          </p:nvPr>
        </p:nvSpPr>
        <p:spPr/>
        <p:txBody>
          <a:bodyPr/>
          <a:lstStyle/>
          <a:p>
            <a:pPr eaLnBrk="1" hangingPunct="1">
              <a:lnSpc>
                <a:spcPct val="90000"/>
              </a:lnSpc>
            </a:pPr>
            <a:r>
              <a:rPr lang="en-US" altLang="en-US" sz="2400"/>
              <a:t>Intent:</a:t>
            </a:r>
          </a:p>
          <a:p>
            <a:pPr lvl="1" eaLnBrk="1" hangingPunct="1">
              <a:lnSpc>
                <a:spcPct val="90000"/>
              </a:lnSpc>
            </a:pPr>
            <a:r>
              <a:rPr lang="en-US" altLang="en-US" sz="2000"/>
              <a:t>Define the </a:t>
            </a:r>
            <a:r>
              <a:rPr lang="en-US" altLang="en-US" sz="2000" i="1"/>
              <a:t>skeleton</a:t>
            </a:r>
            <a:r>
              <a:rPr lang="en-US" altLang="en-US" sz="2000"/>
              <a:t> of an algorithm, deferring some steps to subclasses. Subclasses can customize an algorithm without changing the algorithm structure.</a:t>
            </a:r>
          </a:p>
          <a:p>
            <a:pPr eaLnBrk="1" hangingPunct="1">
              <a:lnSpc>
                <a:spcPct val="90000"/>
              </a:lnSpc>
            </a:pPr>
            <a:r>
              <a:rPr lang="en-US" altLang="en-US" sz="2400"/>
              <a:t>Context:</a:t>
            </a:r>
          </a:p>
          <a:p>
            <a:pPr lvl="1" eaLnBrk="1" hangingPunct="1">
              <a:lnSpc>
                <a:spcPct val="90000"/>
              </a:lnSpc>
            </a:pPr>
            <a:r>
              <a:rPr lang="en-US" altLang="en-US" sz="2000"/>
              <a:t>You want to control the steps of the algorithm, but some of the steps vary. You want to factor common behavior among subclasses into the base class to avoid duplication. You want to allow subclasses to customize behavior in a controlled way.</a:t>
            </a:r>
          </a:p>
          <a:p>
            <a:pPr eaLnBrk="1" hangingPunct="1">
              <a:lnSpc>
                <a:spcPct val="90000"/>
              </a:lnSpc>
            </a:pPr>
            <a:r>
              <a:rPr lang="en-US" altLang="en-US" sz="2400"/>
              <a:t>Solution:</a:t>
            </a:r>
          </a:p>
          <a:p>
            <a:pPr lvl="1" eaLnBrk="1" hangingPunct="1">
              <a:lnSpc>
                <a:spcPct val="90000"/>
              </a:lnSpc>
            </a:pPr>
            <a:r>
              <a:rPr lang="en-US" altLang="en-US" sz="2000"/>
              <a:t>Provide a fixed interface for clients, but have the implementation call upon </a:t>
            </a:r>
            <a:r>
              <a:rPr lang="en-US" altLang="en-US" sz="2000" i="1"/>
              <a:t>hidden</a:t>
            </a:r>
            <a:r>
              <a:rPr lang="en-US" altLang="en-US" sz="2000"/>
              <a:t>, polymorphic methods as needed.</a:t>
            </a:r>
          </a:p>
        </p:txBody>
      </p:sp>
      <p:sp>
        <p:nvSpPr>
          <p:cNvPr id="2" name="Slide Number Placeholder 1"/>
          <p:cNvSpPr>
            <a:spLocks noGrp="1"/>
          </p:cNvSpPr>
          <p:nvPr>
            <p:ph type="sldNum" sz="quarter" idx="11"/>
          </p:nvPr>
        </p:nvSpPr>
        <p:spPr/>
        <p:txBody>
          <a:bodyPr/>
          <a:lstStyle/>
          <a:p>
            <a:fld id="{8F6C1372-7B01-45A3-9708-463C05BD6765}"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Return to StarBuzz: Fixing it</a:t>
            </a:r>
          </a:p>
        </p:txBody>
      </p:sp>
      <p:sp>
        <p:nvSpPr>
          <p:cNvPr id="17411" name="Rectangle 3"/>
          <p:cNvSpPr>
            <a:spLocks noGrp="1" noChangeArrowheads="1"/>
          </p:cNvSpPr>
          <p:nvPr>
            <p:ph type="body" idx="1"/>
          </p:nvPr>
        </p:nvSpPr>
        <p:spPr/>
        <p:txBody>
          <a:bodyPr/>
          <a:lstStyle/>
          <a:p>
            <a:pPr eaLnBrk="1" hangingPunct="1"/>
            <a:r>
              <a:rPr lang="en-US" altLang="en-US" sz="2800"/>
              <a:t>Eliminate duplication by using the Template Method</a:t>
            </a:r>
          </a:p>
        </p:txBody>
      </p:sp>
      <p:sp>
        <p:nvSpPr>
          <p:cNvPr id="2" name="Slide Number Placeholder 1"/>
          <p:cNvSpPr>
            <a:spLocks noGrp="1"/>
          </p:cNvSpPr>
          <p:nvPr>
            <p:ph type="sldNum" sz="quarter" idx="11"/>
          </p:nvPr>
        </p:nvSpPr>
        <p:spPr/>
        <p:txBody>
          <a:bodyPr/>
          <a:lstStyle/>
          <a:p>
            <a:fld id="{8F6C1372-7B01-45A3-9708-463C05BD6765}"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DRY (Again)</a:t>
            </a:r>
          </a:p>
        </p:txBody>
      </p:sp>
      <p:sp>
        <p:nvSpPr>
          <p:cNvPr id="18435" name="Rectangle 3"/>
          <p:cNvSpPr>
            <a:spLocks noGrp="1" noChangeArrowheads="1"/>
          </p:cNvSpPr>
          <p:nvPr>
            <p:ph type="body" idx="1"/>
          </p:nvPr>
        </p:nvSpPr>
        <p:spPr/>
        <p:txBody>
          <a:bodyPr/>
          <a:lstStyle/>
          <a:p>
            <a:pPr eaLnBrk="1" hangingPunct="1"/>
            <a:r>
              <a:rPr lang="en-US" altLang="en-US"/>
              <a:t>There is repeated code in the two classes</a:t>
            </a:r>
          </a:p>
          <a:p>
            <a:pPr lvl="1" eaLnBrk="1" hangingPunct="1"/>
            <a:r>
              <a:rPr lang="en-US" altLang="en-US"/>
              <a:t>Both of which are Beverages</a:t>
            </a:r>
          </a:p>
          <a:p>
            <a:pPr eaLnBrk="1" hangingPunct="1"/>
            <a:r>
              <a:rPr lang="en-US" altLang="en-US"/>
              <a:t>Do the usual:</a:t>
            </a:r>
          </a:p>
          <a:p>
            <a:pPr lvl="1" eaLnBrk="1" hangingPunct="1"/>
            <a:r>
              <a:rPr lang="en-US" altLang="en-US"/>
              <a:t>Place common code in Beverage</a:t>
            </a:r>
          </a:p>
          <a:p>
            <a:pPr eaLnBrk="1" hangingPunct="1"/>
            <a:r>
              <a:rPr lang="en-US" altLang="en-US"/>
              <a:t>But how do you call the varying methods?</a:t>
            </a:r>
          </a:p>
          <a:p>
            <a:pPr lvl="1" eaLnBrk="1" hangingPunct="1"/>
            <a:r>
              <a:rPr lang="en-US" altLang="en-US" b="1"/>
              <a:t>brewCoffeeGrinds</a:t>
            </a:r>
            <a:r>
              <a:rPr lang="en-US" altLang="en-US"/>
              <a:t> vs. </a:t>
            </a:r>
            <a:r>
              <a:rPr lang="en-US" altLang="en-US" b="1"/>
              <a:t>steepTeaBag</a:t>
            </a:r>
          </a:p>
          <a:p>
            <a:pPr lvl="1" eaLnBrk="1" hangingPunct="1"/>
            <a:r>
              <a:rPr lang="en-US" altLang="en-US" b="1"/>
              <a:t>addSugarAndMilk</a:t>
            </a:r>
            <a:r>
              <a:rPr lang="en-US" altLang="en-US"/>
              <a:t> vs. </a:t>
            </a:r>
            <a:r>
              <a:rPr lang="en-US" altLang="en-US" b="1"/>
              <a:t>addLemon</a:t>
            </a:r>
          </a:p>
        </p:txBody>
      </p:sp>
      <p:sp>
        <p:nvSpPr>
          <p:cNvPr id="2" name="Slide Number Placeholder 1"/>
          <p:cNvSpPr>
            <a:spLocks noGrp="1"/>
          </p:cNvSpPr>
          <p:nvPr>
            <p:ph type="sldNum" sz="quarter" idx="11"/>
          </p:nvPr>
        </p:nvSpPr>
        <p:spPr/>
        <p:txBody>
          <a:bodyPr/>
          <a:lstStyle/>
          <a:p>
            <a:fld id="{8F6C1372-7B01-45A3-9708-463C05BD676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Refactoring to Template Method</a:t>
            </a:r>
          </a:p>
        </p:txBody>
      </p:sp>
      <p:sp>
        <p:nvSpPr>
          <p:cNvPr id="24579" name="Rectangle 3"/>
          <p:cNvSpPr>
            <a:spLocks noGrp="1" noChangeArrowheads="1"/>
          </p:cNvSpPr>
          <p:nvPr>
            <p:ph type="body" idx="1"/>
          </p:nvPr>
        </p:nvSpPr>
        <p:spPr>
          <a:xfrm>
            <a:off x="457200" y="1981200"/>
            <a:ext cx="8229600" cy="4267200"/>
          </a:xfrm>
        </p:spPr>
        <p:txBody>
          <a:bodyPr/>
          <a:lstStyle/>
          <a:p>
            <a:pPr eaLnBrk="1" hangingPunct="1">
              <a:lnSpc>
                <a:spcPct val="90000"/>
              </a:lnSpc>
            </a:pPr>
            <a:r>
              <a:rPr lang="en-US" altLang="en-US"/>
              <a:t>Rename as follows:</a:t>
            </a:r>
          </a:p>
          <a:p>
            <a:pPr lvl="1" eaLnBrk="1" hangingPunct="1">
              <a:lnSpc>
                <a:spcPct val="90000"/>
              </a:lnSpc>
            </a:pPr>
            <a:r>
              <a:rPr lang="en-US" altLang="en-US" b="1"/>
              <a:t>brewCoffeeGrinds/steepTeaBag</a:t>
            </a:r>
            <a:r>
              <a:rPr lang="en-US" altLang="en-US"/>
              <a:t> = </a:t>
            </a:r>
            <a:r>
              <a:rPr lang="en-US" altLang="en-US" b="1"/>
              <a:t>brew</a:t>
            </a:r>
          </a:p>
          <a:p>
            <a:pPr lvl="1" eaLnBrk="1" hangingPunct="1">
              <a:lnSpc>
                <a:spcPct val="90000"/>
              </a:lnSpc>
            </a:pPr>
            <a:r>
              <a:rPr lang="en-US" altLang="en-US" b="1"/>
              <a:t>addSugarAndMilk/addLemon</a:t>
            </a:r>
            <a:r>
              <a:rPr lang="en-US" altLang="en-US"/>
              <a:t> = </a:t>
            </a:r>
            <a:r>
              <a:rPr lang="en-US" altLang="en-US" b="1"/>
              <a:t>addCondiments</a:t>
            </a:r>
          </a:p>
          <a:p>
            <a:pPr eaLnBrk="1" hangingPunct="1">
              <a:lnSpc>
                <a:spcPct val="90000"/>
              </a:lnSpc>
            </a:pPr>
            <a:r>
              <a:rPr lang="en-US" altLang="en-US"/>
              <a:t>All constituent methods should usually be </a:t>
            </a:r>
            <a:r>
              <a:rPr lang="en-US" altLang="en-US" i="1"/>
              <a:t>non-public</a:t>
            </a:r>
          </a:p>
          <a:p>
            <a:pPr eaLnBrk="1" hangingPunct="1">
              <a:lnSpc>
                <a:spcPct val="90000"/>
              </a:lnSpc>
            </a:pPr>
            <a:r>
              <a:rPr lang="en-US" altLang="en-US"/>
              <a:t>Clients only see the </a:t>
            </a:r>
            <a:r>
              <a:rPr lang="en-US" altLang="en-US" b="1"/>
              <a:t>prepareRecipe</a:t>
            </a:r>
            <a:r>
              <a:rPr lang="en-US" altLang="en-US"/>
              <a:t> method</a:t>
            </a:r>
          </a:p>
          <a:p>
            <a:pPr lvl="1" eaLnBrk="1" hangingPunct="1">
              <a:lnSpc>
                <a:spcPct val="90000"/>
              </a:lnSpc>
            </a:pPr>
            <a:r>
              <a:rPr lang="en-US" altLang="en-US"/>
              <a:t>Which is </a:t>
            </a:r>
            <a:r>
              <a:rPr lang="en-US" altLang="en-US" i="1"/>
              <a:t>non-polymorphic</a:t>
            </a:r>
            <a:r>
              <a:rPr lang="en-US" altLang="en-US"/>
              <a:t> (Why?)</a:t>
            </a:r>
            <a:endParaRPr lang="en-US" altLang="en-US" i="1"/>
          </a:p>
        </p:txBody>
      </p:sp>
      <p:sp>
        <p:nvSpPr>
          <p:cNvPr id="2" name="Slide Number Placeholder 1"/>
          <p:cNvSpPr>
            <a:spLocks noGrp="1"/>
          </p:cNvSpPr>
          <p:nvPr>
            <p:ph type="sldNum" sz="quarter" idx="11"/>
          </p:nvPr>
        </p:nvSpPr>
        <p:spPr/>
        <p:txBody>
          <a:bodyPr/>
          <a:lstStyle/>
          <a:p>
            <a:fld id="{8F6C1372-7B01-45A3-9708-463C05BD6765}"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pPr eaLnBrk="1" hangingPunct="1"/>
            <a:r>
              <a:rPr lang="en-US" altLang="en-US"/>
              <a:t>The Base Class</a:t>
            </a:r>
          </a:p>
        </p:txBody>
      </p:sp>
      <p:sp>
        <p:nvSpPr>
          <p:cNvPr id="20483" name="Rectangle 5"/>
          <p:cNvSpPr>
            <a:spLocks noChangeArrowheads="1"/>
          </p:cNvSpPr>
          <p:nvPr/>
        </p:nvSpPr>
        <p:spPr bwMode="auto">
          <a:xfrm>
            <a:off x="457200" y="1990725"/>
            <a:ext cx="82296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latin typeface="Courier New" panose="02070309020205020404" pitchFamily="49" charset="0"/>
              </a:rPr>
              <a:t>public abstract class CaffeineBeverage {</a:t>
            </a:r>
          </a:p>
          <a:p>
            <a:pPr>
              <a:spcBef>
                <a:spcPct val="0"/>
              </a:spcBef>
              <a:buClrTx/>
              <a:buSzTx/>
              <a:buFontTx/>
              <a:buNone/>
            </a:pPr>
            <a:r>
              <a:rPr lang="en-US" altLang="en-US" sz="1800" b="1">
                <a:latin typeface="Courier New" panose="02070309020205020404" pitchFamily="49" charset="0"/>
              </a:rPr>
              <a:t>	public final void prepareRecipe() {</a:t>
            </a:r>
          </a:p>
          <a:p>
            <a:pPr>
              <a:spcBef>
                <a:spcPct val="0"/>
              </a:spcBef>
              <a:buClrTx/>
              <a:buSzTx/>
              <a:buFontTx/>
              <a:buNone/>
            </a:pPr>
            <a:r>
              <a:rPr lang="en-US" altLang="en-US" sz="1800" b="1">
                <a:latin typeface="Courier New" panose="02070309020205020404" pitchFamily="49" charset="0"/>
              </a:rPr>
              <a:t>		boilWater();</a:t>
            </a:r>
          </a:p>
          <a:p>
            <a:pPr>
              <a:spcBef>
                <a:spcPct val="0"/>
              </a:spcBef>
              <a:buClrTx/>
              <a:buSzTx/>
              <a:buFontTx/>
              <a:buNone/>
            </a:pPr>
            <a:r>
              <a:rPr lang="en-US" altLang="en-US" sz="1800" b="1">
                <a:latin typeface="Courier New" panose="02070309020205020404" pitchFamily="49" charset="0"/>
              </a:rPr>
              <a:t>		brew();</a:t>
            </a:r>
          </a:p>
          <a:p>
            <a:pPr>
              <a:spcBef>
                <a:spcPct val="0"/>
              </a:spcBef>
              <a:buClrTx/>
              <a:buSzTx/>
              <a:buFontTx/>
              <a:buNone/>
            </a:pPr>
            <a:r>
              <a:rPr lang="en-US" altLang="en-US" sz="1800" b="1">
                <a:latin typeface="Courier New" panose="02070309020205020404" pitchFamily="49" charset="0"/>
              </a:rPr>
              <a:t>		pourInCup();</a:t>
            </a:r>
          </a:p>
          <a:p>
            <a:pPr>
              <a:spcBef>
                <a:spcPct val="0"/>
              </a:spcBef>
              <a:buClrTx/>
              <a:buSzTx/>
              <a:buFontTx/>
              <a:buNone/>
            </a:pPr>
            <a:r>
              <a:rPr lang="en-US" altLang="en-US" sz="1800" b="1">
                <a:latin typeface="Courier New" panose="02070309020205020404" pitchFamily="49" charset="0"/>
              </a:rPr>
              <a:t>		addCondiments();</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abstract void brew();</a:t>
            </a:r>
          </a:p>
          <a:p>
            <a:pPr>
              <a:spcBef>
                <a:spcPct val="0"/>
              </a:spcBef>
              <a:buClrTx/>
              <a:buSzTx/>
              <a:buFontTx/>
              <a:buNone/>
            </a:pPr>
            <a:r>
              <a:rPr lang="en-US" altLang="en-US" sz="1800" b="1">
                <a:latin typeface="Courier New" panose="02070309020205020404" pitchFamily="49" charset="0"/>
              </a:rPr>
              <a:t>	abstract void addCondiments();</a:t>
            </a:r>
          </a:p>
          <a:p>
            <a:pPr>
              <a:spcBef>
                <a:spcPct val="0"/>
              </a:spcBef>
              <a:buClrTx/>
              <a:buSzTx/>
              <a:buFontTx/>
              <a:buNone/>
            </a:pPr>
            <a:r>
              <a:rPr lang="en-US" altLang="en-US" sz="1800" b="1">
                <a:latin typeface="Courier New" panose="02070309020205020404" pitchFamily="49" charset="0"/>
              </a:rPr>
              <a:t>	final void boilWater() {</a:t>
            </a:r>
          </a:p>
          <a:p>
            <a:pPr>
              <a:spcBef>
                <a:spcPct val="0"/>
              </a:spcBef>
              <a:buClrTx/>
              <a:buSzTx/>
              <a:buFontTx/>
              <a:buNone/>
            </a:pPr>
            <a:r>
              <a:rPr lang="en-US" altLang="en-US" sz="1800" b="1">
                <a:latin typeface="Courier New" panose="02070309020205020404" pitchFamily="49" charset="0"/>
              </a:rPr>
              <a:t>		System.out.println("Boiling water");</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final void pourInCup() {</a:t>
            </a:r>
          </a:p>
          <a:p>
            <a:pPr>
              <a:spcBef>
                <a:spcPct val="0"/>
              </a:spcBef>
              <a:buClrTx/>
              <a:buSzTx/>
              <a:buFontTx/>
              <a:buNone/>
            </a:pPr>
            <a:r>
              <a:rPr lang="en-US" altLang="en-US" sz="1800" b="1">
                <a:latin typeface="Courier New" panose="02070309020205020404" pitchFamily="49" charset="0"/>
              </a:rPr>
              <a:t>		System.out.println("Pouring into cup");</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a:t>
            </a:r>
          </a:p>
        </p:txBody>
      </p:sp>
      <p:sp>
        <p:nvSpPr>
          <p:cNvPr id="2" name="Slide Number Placeholder 1"/>
          <p:cNvSpPr>
            <a:spLocks noGrp="1"/>
          </p:cNvSpPr>
          <p:nvPr>
            <p:ph type="sldNum" sz="quarter" idx="11"/>
          </p:nvPr>
        </p:nvSpPr>
        <p:spPr/>
        <p:txBody>
          <a:bodyPr/>
          <a:lstStyle/>
          <a:p>
            <a:fld id="{B76AF7FF-9A71-4BBA-80FC-258F021691DD}"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The Tea Class</a:t>
            </a:r>
          </a:p>
        </p:txBody>
      </p:sp>
      <p:sp>
        <p:nvSpPr>
          <p:cNvPr id="21507" name="Rectangle 4"/>
          <p:cNvSpPr>
            <a:spLocks noChangeArrowheads="1"/>
          </p:cNvSpPr>
          <p:nvPr/>
        </p:nvSpPr>
        <p:spPr bwMode="auto">
          <a:xfrm>
            <a:off x="609600" y="2359025"/>
            <a:ext cx="80010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latin typeface="Courier New" panose="02070309020205020404" pitchFamily="49" charset="0"/>
              </a:rPr>
              <a:t>public class Tea extends CaffeineBeverage {</a:t>
            </a:r>
          </a:p>
          <a:p>
            <a:pPr>
              <a:spcBef>
                <a:spcPct val="0"/>
              </a:spcBef>
              <a:buClrTx/>
              <a:buSzTx/>
              <a:buFontTx/>
              <a:buNone/>
            </a:pPr>
            <a:r>
              <a:rPr lang="en-US" altLang="en-US" sz="1800" b="1">
                <a:latin typeface="Courier New" panose="02070309020205020404" pitchFamily="49" charset="0"/>
              </a:rPr>
              <a:t>    public void brew() {</a:t>
            </a:r>
          </a:p>
          <a:p>
            <a:pPr>
              <a:spcBef>
                <a:spcPct val="0"/>
              </a:spcBef>
              <a:buClrTx/>
              <a:buSzTx/>
              <a:buFontTx/>
              <a:buNone/>
            </a:pPr>
            <a:r>
              <a:rPr lang="en-US" altLang="en-US" sz="1800" b="1">
                <a:latin typeface="Courier New" panose="02070309020205020404" pitchFamily="49" charset="0"/>
              </a:rPr>
              <a:t>        System.out.println("Steeping the tea");</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public void addCondiments() {</a:t>
            </a:r>
          </a:p>
          <a:p>
            <a:pPr>
              <a:spcBef>
                <a:spcPct val="0"/>
              </a:spcBef>
              <a:buClrTx/>
              <a:buSzTx/>
              <a:buFontTx/>
              <a:buNone/>
            </a:pPr>
            <a:r>
              <a:rPr lang="en-US" altLang="en-US" sz="1800" b="1">
                <a:latin typeface="Courier New" panose="02070309020205020404" pitchFamily="49" charset="0"/>
              </a:rPr>
              <a:t>        System.out.println("Adding Lemon");</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a:t>
            </a:r>
          </a:p>
        </p:txBody>
      </p:sp>
      <p:sp>
        <p:nvSpPr>
          <p:cNvPr id="2" name="Slide Number Placeholder 1"/>
          <p:cNvSpPr>
            <a:spLocks noGrp="1"/>
          </p:cNvSpPr>
          <p:nvPr>
            <p:ph type="sldNum" sz="quarter" idx="11"/>
          </p:nvPr>
        </p:nvSpPr>
        <p:spPr/>
        <p:txBody>
          <a:bodyPr/>
          <a:lstStyle/>
          <a:p>
            <a:fld id="{B76AF7FF-9A71-4BBA-80FC-258F021691DD}"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a:t>Polymorphism Revisited</a:t>
            </a:r>
          </a:p>
        </p:txBody>
      </p:sp>
      <p:sp>
        <p:nvSpPr>
          <p:cNvPr id="6147" name="Rectangle 3"/>
          <p:cNvSpPr>
            <a:spLocks noGrp="1" noChangeArrowheads="1"/>
          </p:cNvSpPr>
          <p:nvPr>
            <p:ph type="body" idx="1"/>
          </p:nvPr>
        </p:nvSpPr>
        <p:spPr/>
        <p:txBody>
          <a:bodyPr/>
          <a:lstStyle/>
          <a:p>
            <a:pPr eaLnBrk="1" hangingPunct="1"/>
            <a:r>
              <a:rPr lang="en-US" altLang="en-US"/>
              <a:t>What’s so cool about dynamic function binding?</a:t>
            </a:r>
          </a:p>
          <a:p>
            <a:pPr eaLnBrk="1" hangingPunct="1"/>
            <a:r>
              <a:rPr lang="en-US" altLang="en-US"/>
              <a:t>Derived classes can substitute their own behavior</a:t>
            </a:r>
          </a:p>
          <a:p>
            <a:pPr lvl="1" eaLnBrk="1" hangingPunct="1"/>
            <a:r>
              <a:rPr lang="en-US" altLang="en-US"/>
              <a:t>By overriding</a:t>
            </a:r>
          </a:p>
          <a:p>
            <a:pPr eaLnBrk="1" hangingPunct="1"/>
            <a:r>
              <a:rPr lang="en-US" altLang="en-US"/>
              <a:t>Anything not overridden is inherited</a:t>
            </a:r>
          </a:p>
        </p:txBody>
      </p:sp>
      <p:sp>
        <p:nvSpPr>
          <p:cNvPr id="2" name="Slide Number Placeholder 1"/>
          <p:cNvSpPr>
            <a:spLocks noGrp="1"/>
          </p:cNvSpPr>
          <p:nvPr>
            <p:ph type="sldNum" sz="quarter" idx="11"/>
          </p:nvPr>
        </p:nvSpPr>
        <p:spPr/>
        <p:txBody>
          <a:bodyPr/>
          <a:lstStyle/>
          <a:p>
            <a:fld id="{8F6C1372-7B01-45A3-9708-463C05BD6765}"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a:t>The Coffee Class</a:t>
            </a:r>
          </a:p>
        </p:txBody>
      </p:sp>
      <p:sp>
        <p:nvSpPr>
          <p:cNvPr id="22531" name="Rectangle 4"/>
          <p:cNvSpPr>
            <a:spLocks noChangeArrowheads="1"/>
          </p:cNvSpPr>
          <p:nvPr/>
        </p:nvSpPr>
        <p:spPr bwMode="auto">
          <a:xfrm>
            <a:off x="457200" y="2362200"/>
            <a:ext cx="84582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latin typeface="Courier New" panose="02070309020205020404" pitchFamily="49" charset="0"/>
              </a:rPr>
              <a:t>public class Coffee extends CaffeineBeverage {</a:t>
            </a:r>
          </a:p>
          <a:p>
            <a:pPr>
              <a:spcBef>
                <a:spcPct val="0"/>
              </a:spcBef>
              <a:buClrTx/>
              <a:buSzTx/>
              <a:buFontTx/>
              <a:buNone/>
            </a:pPr>
            <a:r>
              <a:rPr lang="en-US" altLang="en-US" sz="1800" b="1">
                <a:latin typeface="Courier New" panose="02070309020205020404" pitchFamily="49" charset="0"/>
              </a:rPr>
              <a:t>   public void brew() {</a:t>
            </a:r>
          </a:p>
          <a:p>
            <a:pPr>
              <a:spcBef>
                <a:spcPct val="0"/>
              </a:spcBef>
              <a:buClrTx/>
              <a:buSzTx/>
              <a:buFontTx/>
              <a:buNone/>
            </a:pPr>
            <a:r>
              <a:rPr lang="en-US" altLang="en-US" sz="1800" b="1">
                <a:latin typeface="Courier New" panose="02070309020205020404" pitchFamily="49" charset="0"/>
              </a:rPr>
              <a:t>      System.out.println("Dripping Coffee through filter");</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public void addCondiments() {</a:t>
            </a:r>
          </a:p>
          <a:p>
            <a:pPr>
              <a:spcBef>
                <a:spcPct val="0"/>
              </a:spcBef>
              <a:buClrTx/>
              <a:buSzTx/>
              <a:buFontTx/>
              <a:buNone/>
            </a:pPr>
            <a:r>
              <a:rPr lang="en-US" altLang="en-US" sz="1800" b="1">
                <a:latin typeface="Courier New" panose="02070309020205020404" pitchFamily="49" charset="0"/>
              </a:rPr>
              <a:t>      System.out.println("Adding Sugar and Milk");</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a:t>
            </a:r>
          </a:p>
        </p:txBody>
      </p:sp>
      <p:sp>
        <p:nvSpPr>
          <p:cNvPr id="2" name="Slide Number Placeholder 1"/>
          <p:cNvSpPr>
            <a:spLocks noGrp="1"/>
          </p:cNvSpPr>
          <p:nvPr>
            <p:ph type="sldNum" sz="quarter" idx="11"/>
          </p:nvPr>
        </p:nvSpPr>
        <p:spPr/>
        <p:txBody>
          <a:bodyPr/>
          <a:lstStyle/>
          <a:p>
            <a:fld id="{B76AF7FF-9A71-4BBA-80FC-258F021691DD}"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a:t>Why “Template” Method?</a:t>
            </a:r>
          </a:p>
        </p:txBody>
      </p:sp>
      <p:sp>
        <p:nvSpPr>
          <p:cNvPr id="23555" name="Rectangle 3"/>
          <p:cNvSpPr>
            <a:spLocks noGrp="1" noChangeArrowheads="1"/>
          </p:cNvSpPr>
          <p:nvPr>
            <p:ph type="body" idx="1"/>
          </p:nvPr>
        </p:nvSpPr>
        <p:spPr/>
        <p:txBody>
          <a:bodyPr/>
          <a:lstStyle/>
          <a:p>
            <a:pPr eaLnBrk="1" hangingPunct="1"/>
            <a:r>
              <a:rPr lang="en-US" altLang="en-US"/>
              <a:t>The method cannot be overridden</a:t>
            </a:r>
          </a:p>
          <a:p>
            <a:pPr lvl="1" eaLnBrk="1" hangingPunct="1"/>
            <a:r>
              <a:rPr lang="en-US" altLang="en-US"/>
              <a:t>So it’s the boss</a:t>
            </a:r>
          </a:p>
          <a:p>
            <a:pPr eaLnBrk="1" hangingPunct="1"/>
            <a:r>
              <a:rPr lang="en-US" altLang="en-US"/>
              <a:t>But it leaves “holes” to fill in</a:t>
            </a:r>
          </a:p>
          <a:p>
            <a:pPr lvl="1" eaLnBrk="1" hangingPunct="1"/>
            <a:r>
              <a:rPr lang="en-US" altLang="en-US"/>
              <a:t>Like physical templates do</a:t>
            </a:r>
          </a:p>
          <a:p>
            <a:pPr eaLnBrk="1" hangingPunct="1"/>
            <a:r>
              <a:rPr lang="en-US" altLang="en-US"/>
              <a:t>See page 286-288</a:t>
            </a:r>
          </a:p>
        </p:txBody>
      </p:sp>
      <p:sp>
        <p:nvSpPr>
          <p:cNvPr id="2" name="Slide Number Placeholder 1"/>
          <p:cNvSpPr>
            <a:spLocks noGrp="1"/>
          </p:cNvSpPr>
          <p:nvPr>
            <p:ph type="sldNum" sz="quarter" idx="11"/>
          </p:nvPr>
        </p:nvSpPr>
        <p:spPr/>
        <p:txBody>
          <a:bodyPr/>
          <a:lstStyle/>
          <a:p>
            <a:fld id="{8F6C1372-7B01-45A3-9708-463C05BD676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a:t>Benefits</a:t>
            </a:r>
          </a:p>
        </p:txBody>
      </p:sp>
      <p:sp>
        <p:nvSpPr>
          <p:cNvPr id="32771" name="Rectangle 3"/>
          <p:cNvSpPr>
            <a:spLocks noGrp="1" noChangeArrowheads="1"/>
          </p:cNvSpPr>
          <p:nvPr>
            <p:ph type="body" idx="1"/>
          </p:nvPr>
        </p:nvSpPr>
        <p:spPr>
          <a:xfrm>
            <a:off x="457200" y="1981200"/>
            <a:ext cx="8229600" cy="4267200"/>
          </a:xfrm>
        </p:spPr>
        <p:txBody>
          <a:bodyPr/>
          <a:lstStyle/>
          <a:p>
            <a:pPr eaLnBrk="1" hangingPunct="1">
              <a:lnSpc>
                <a:spcPct val="90000"/>
              </a:lnSpc>
            </a:pPr>
            <a:r>
              <a:rPr lang="en-US" altLang="en-US" sz="2800"/>
              <a:t>The Template Method is in charge</a:t>
            </a:r>
          </a:p>
          <a:p>
            <a:pPr lvl="1" eaLnBrk="1" hangingPunct="1">
              <a:lnSpc>
                <a:spcPct val="90000"/>
              </a:lnSpc>
            </a:pPr>
            <a:r>
              <a:rPr lang="en-US" altLang="en-US" sz="2400"/>
              <a:t>No surprises</a:t>
            </a:r>
          </a:p>
          <a:p>
            <a:pPr eaLnBrk="1" hangingPunct="1">
              <a:lnSpc>
                <a:spcPct val="90000"/>
              </a:lnSpc>
            </a:pPr>
            <a:r>
              <a:rPr lang="en-US" altLang="en-US" sz="2800"/>
              <a:t>No duplicate code</a:t>
            </a:r>
          </a:p>
          <a:p>
            <a:pPr lvl="1" eaLnBrk="1" hangingPunct="1">
              <a:lnSpc>
                <a:spcPct val="90000"/>
              </a:lnSpc>
            </a:pPr>
            <a:r>
              <a:rPr lang="en-US" altLang="en-US" sz="2400"/>
              <a:t>So any changes are localized</a:t>
            </a:r>
          </a:p>
          <a:p>
            <a:pPr eaLnBrk="1" hangingPunct="1">
              <a:lnSpc>
                <a:spcPct val="90000"/>
              </a:lnSpc>
            </a:pPr>
            <a:r>
              <a:rPr lang="en-US" altLang="en-US" sz="2800"/>
              <a:t>Adding a new beverage is easy</a:t>
            </a:r>
          </a:p>
          <a:p>
            <a:pPr lvl="1" eaLnBrk="1" hangingPunct="1">
              <a:lnSpc>
                <a:spcPct val="90000"/>
              </a:lnSpc>
            </a:pPr>
            <a:r>
              <a:rPr lang="en-US" altLang="en-US" sz="2400"/>
              <a:t>Just inherit and provide the overrides</a:t>
            </a:r>
          </a:p>
          <a:p>
            <a:pPr lvl="1" eaLnBrk="1" hangingPunct="1">
              <a:lnSpc>
                <a:spcPct val="90000"/>
              </a:lnSpc>
            </a:pPr>
            <a:r>
              <a:rPr lang="en-US" altLang="en-US" sz="2400"/>
              <a:t>What varies is encapsulated by subclasses</a:t>
            </a:r>
          </a:p>
          <a:p>
            <a:pPr eaLnBrk="1" hangingPunct="1">
              <a:lnSpc>
                <a:spcPct val="90000"/>
              </a:lnSpc>
            </a:pPr>
            <a:r>
              <a:rPr lang="en-US" altLang="en-US" sz="2800"/>
              <a:t>A form of delegation “down the hierarchy”</a:t>
            </a:r>
          </a:p>
          <a:p>
            <a:pPr lvl="1" eaLnBrk="1" hangingPunct="1">
              <a:lnSpc>
                <a:spcPct val="90000"/>
              </a:lnSpc>
            </a:pPr>
            <a:r>
              <a:rPr lang="en-US" altLang="en-US" sz="2400"/>
              <a:t>We use </a:t>
            </a:r>
            <a:r>
              <a:rPr lang="en-US" altLang="en-US" sz="2400" b="1"/>
              <a:t>this</a:t>
            </a:r>
            <a:r>
              <a:rPr lang="en-US" altLang="en-US" sz="2400"/>
              <a:t> polymorphically instead of a wrapped pointer</a:t>
            </a:r>
          </a:p>
        </p:txBody>
      </p:sp>
      <p:sp>
        <p:nvSpPr>
          <p:cNvPr id="2" name="Slide Number Placeholder 1"/>
          <p:cNvSpPr>
            <a:spLocks noGrp="1"/>
          </p:cNvSpPr>
          <p:nvPr>
            <p:ph type="sldNum" sz="quarter" idx="11"/>
          </p:nvPr>
        </p:nvSpPr>
        <p:spPr/>
        <p:txBody>
          <a:bodyPr/>
          <a:lstStyle/>
          <a:p>
            <a:fld id="{8F6C1372-7B01-45A3-9708-463C05BD6765}"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7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7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a:t>Four More Examples</a:t>
            </a:r>
          </a:p>
        </p:txBody>
      </p:sp>
      <p:sp>
        <p:nvSpPr>
          <p:cNvPr id="25603" name="Content Placeholder 2"/>
          <p:cNvSpPr>
            <a:spLocks noGrp="1"/>
          </p:cNvSpPr>
          <p:nvPr>
            <p:ph idx="1"/>
          </p:nvPr>
        </p:nvSpPr>
        <p:spPr/>
        <p:txBody>
          <a:bodyPr/>
          <a:lstStyle/>
          <a:p>
            <a:pPr eaLnBrk="1" hangingPunct="1"/>
            <a:r>
              <a:rPr lang="en-US" altLang="en-US" sz="2400"/>
              <a:t>Remember the Weapon Behavior?</a:t>
            </a:r>
          </a:p>
          <a:p>
            <a:pPr eaLnBrk="1" hangingPunct="1"/>
            <a:r>
              <a:rPr lang="en-US" altLang="en-US" sz="2400"/>
              <a:t>Remember our Employees?</a:t>
            </a:r>
          </a:p>
          <a:p>
            <a:pPr lvl="1" eaLnBrk="1" hangingPunct="1"/>
            <a:r>
              <a:rPr lang="en-US" altLang="en-US" sz="2000"/>
              <a:t>Fix so it follows the DIP (Dependency Inversion Principle)</a:t>
            </a:r>
          </a:p>
          <a:p>
            <a:pPr lvl="1" eaLnBrk="1" hangingPunct="1"/>
            <a:r>
              <a:rPr lang="en-US" altLang="en-US" sz="2000"/>
              <a:t>Use a Template Method and a simple Factory</a:t>
            </a:r>
            <a:endParaRPr lang="en-US" altLang="en-US" sz="2400"/>
          </a:p>
          <a:p>
            <a:pPr eaLnBrk="1" hangingPunct="1"/>
            <a:r>
              <a:rPr lang="en-US" altLang="en-US" sz="2400"/>
              <a:t>Getting up in the Morning</a:t>
            </a:r>
          </a:p>
          <a:p>
            <a:pPr eaLnBrk="1" hangingPunct="1"/>
            <a:r>
              <a:rPr lang="en-US" altLang="en-US" sz="2400"/>
              <a:t>DB Commands (project 4)</a:t>
            </a:r>
          </a:p>
          <a:p>
            <a:pPr lvl="1" eaLnBrk="1" hangingPunct="1"/>
            <a:endParaRPr lang="en-US" altLang="en-US" sz="2000"/>
          </a:p>
        </p:txBody>
      </p:sp>
      <p:sp>
        <p:nvSpPr>
          <p:cNvPr id="2" name="Slide Number Placeholder 1"/>
          <p:cNvSpPr>
            <a:spLocks noGrp="1"/>
          </p:cNvSpPr>
          <p:nvPr>
            <p:ph type="sldNum" sz="quarter" idx="11"/>
          </p:nvPr>
        </p:nvSpPr>
        <p:spPr/>
        <p:txBody>
          <a:bodyPr/>
          <a:lstStyle/>
          <a:p>
            <a:fld id="{8F6C1372-7B01-45A3-9708-463C05BD6765}"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t>Weapon Behavior</a:t>
            </a:r>
          </a:p>
        </p:txBody>
      </p:sp>
      <p:sp>
        <p:nvSpPr>
          <p:cNvPr id="26627" name="Content Placeholder 2"/>
          <p:cNvSpPr>
            <a:spLocks noGrp="1"/>
          </p:cNvSpPr>
          <p:nvPr>
            <p:ph idx="1"/>
          </p:nvPr>
        </p:nvSpPr>
        <p:spPr/>
        <p:txBody>
          <a:bodyPr/>
          <a:lstStyle/>
          <a:p>
            <a:r>
              <a:rPr lang="en-US" altLang="en-US" sz="2800"/>
              <a:t>Eliminate duplication in derived classes by moving common stuff up to the base class</a:t>
            </a:r>
          </a:p>
          <a:p>
            <a:endParaRPr lang="en-US" altLang="en-US" sz="2800"/>
          </a:p>
          <a:p>
            <a:r>
              <a:rPr lang="en-US" altLang="en-US" sz="2800"/>
              <a:t>We could actually eliminate the inheritance, and make the character type an attribute of the Character class.</a:t>
            </a:r>
          </a:p>
          <a:p>
            <a:pPr lvl="1"/>
            <a:r>
              <a:rPr lang="en-US" altLang="en-US" sz="2400"/>
              <a:t>But it’s just a demo!</a:t>
            </a:r>
          </a:p>
        </p:txBody>
      </p:sp>
      <p:sp>
        <p:nvSpPr>
          <p:cNvPr id="2" name="Slide Number Placeholder 1"/>
          <p:cNvSpPr>
            <a:spLocks noGrp="1"/>
          </p:cNvSpPr>
          <p:nvPr>
            <p:ph type="sldNum" sz="quarter" idx="11"/>
          </p:nvPr>
        </p:nvSpPr>
        <p:spPr/>
        <p:txBody>
          <a:bodyPr/>
          <a:lstStyle/>
          <a:p>
            <a:fld id="{8F6C1372-7B01-45A3-9708-463C05BD6765}"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endParaRPr lang="en-US" altLang="en-US"/>
          </a:p>
        </p:txBody>
      </p:sp>
      <p:sp>
        <p:nvSpPr>
          <p:cNvPr id="27651" name="Content Placeholder 2"/>
          <p:cNvSpPr>
            <a:spLocks noGrp="1"/>
          </p:cNvSpPr>
          <p:nvPr>
            <p:ph idx="1"/>
          </p:nvPr>
        </p:nvSpPr>
        <p:spPr/>
        <p:txBody>
          <a:bodyPr/>
          <a:lstStyle/>
          <a:p>
            <a:r>
              <a:rPr lang="en-US" altLang="en-US"/>
              <a:t>Employees</a:t>
            </a:r>
          </a:p>
          <a:p>
            <a:endParaRPr lang="en-US" altLang="en-US"/>
          </a:p>
          <a:p>
            <a:endParaRPr lang="en-US" altLang="en-US"/>
          </a:p>
          <a:p>
            <a:r>
              <a:rPr lang="en-US" altLang="en-US"/>
              <a:t>Getting up in the morning</a:t>
            </a:r>
          </a:p>
          <a:p>
            <a:endParaRPr lang="en-US" altLang="en-US"/>
          </a:p>
          <a:p>
            <a:endParaRPr lang="en-US" altLang="en-US"/>
          </a:p>
        </p:txBody>
      </p:sp>
      <p:sp>
        <p:nvSpPr>
          <p:cNvPr id="2" name="Slide Number Placeholder 1"/>
          <p:cNvSpPr>
            <a:spLocks noGrp="1"/>
          </p:cNvSpPr>
          <p:nvPr>
            <p:ph type="sldNum" sz="quarter" idx="11"/>
          </p:nvPr>
        </p:nvSpPr>
        <p:spPr/>
        <p:txBody>
          <a:bodyPr/>
          <a:lstStyle/>
          <a:p>
            <a:fld id="{8F6C1372-7B01-45A3-9708-463C05BD6765}"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a:t>DB Commands Revisited</a:t>
            </a:r>
          </a:p>
        </p:txBody>
      </p:sp>
      <p:sp>
        <p:nvSpPr>
          <p:cNvPr id="28675" name="Rectangle 3"/>
          <p:cNvSpPr>
            <a:spLocks noGrp="1" noChangeArrowheads="1"/>
          </p:cNvSpPr>
          <p:nvPr>
            <p:ph type="body" idx="1"/>
          </p:nvPr>
        </p:nvSpPr>
        <p:spPr/>
        <p:txBody>
          <a:bodyPr/>
          <a:lstStyle/>
          <a:p>
            <a:pPr eaLnBrk="1" hangingPunct="1"/>
            <a:r>
              <a:rPr lang="en-US" altLang="en-US" sz="2400" dirty="0"/>
              <a:t>What if we want to add error handling to our DB Commands?</a:t>
            </a:r>
          </a:p>
          <a:p>
            <a:pPr lvl="1" eaLnBrk="1" hangingPunct="1"/>
            <a:r>
              <a:rPr lang="en-US" altLang="en-US" sz="2000" dirty="0"/>
              <a:t>Ignore commands that are illegal… (Maybe print out an error message, though.)</a:t>
            </a:r>
          </a:p>
          <a:p>
            <a:pPr lvl="1" eaLnBrk="1" hangingPunct="1"/>
            <a:r>
              <a:rPr lang="en-US" altLang="en-US" sz="2000" dirty="0"/>
              <a:t>Don’t allow commands to execute twice (without an intervening undo)</a:t>
            </a:r>
          </a:p>
          <a:p>
            <a:pPr lvl="1" eaLnBrk="1" hangingPunct="1"/>
            <a:r>
              <a:rPr lang="en-US" altLang="en-US" sz="2000" dirty="0"/>
              <a:t>We have to modify each execute and undo method</a:t>
            </a:r>
          </a:p>
          <a:p>
            <a:pPr lvl="1" eaLnBrk="1" hangingPunct="1"/>
            <a:r>
              <a:rPr lang="en-US" altLang="en-US" sz="2000" dirty="0"/>
              <a:t>And the changes look the same! (violation of DRY)</a:t>
            </a:r>
          </a:p>
          <a:p>
            <a:pPr eaLnBrk="1" hangingPunct="1"/>
            <a:r>
              <a:rPr lang="en-US" altLang="en-US" sz="2400" dirty="0"/>
              <a:t>Seems like a nice place for Template Methods</a:t>
            </a:r>
          </a:p>
          <a:p>
            <a:pPr lvl="1" eaLnBrk="1" hangingPunct="1"/>
            <a:r>
              <a:rPr lang="en-US" altLang="en-US" sz="2000" dirty="0"/>
              <a:t>Add </a:t>
            </a:r>
            <a:r>
              <a:rPr lang="en-US" altLang="en-US" sz="2000" dirty="0" err="1"/>
              <a:t>private_execute</a:t>
            </a:r>
            <a:r>
              <a:rPr lang="en-US" altLang="en-US" sz="2000" dirty="0"/>
              <a:t>(), </a:t>
            </a:r>
            <a:r>
              <a:rPr lang="en-US" altLang="en-US" sz="2000" dirty="0" err="1"/>
              <a:t>private_undo</a:t>
            </a:r>
            <a:r>
              <a:rPr lang="en-US" altLang="en-US" sz="2000" dirty="0"/>
              <a:t>()</a:t>
            </a:r>
          </a:p>
          <a:p>
            <a:pPr lvl="1" eaLnBrk="1" hangingPunct="1"/>
            <a:r>
              <a:rPr lang="en-US" altLang="en-US" sz="2000" dirty="0"/>
              <a:t>(Version 1)</a:t>
            </a:r>
          </a:p>
          <a:p>
            <a:pPr lvl="1" eaLnBrk="1" hangingPunct="1"/>
            <a:endParaRPr lang="en-US" altLang="en-US" sz="2000" dirty="0"/>
          </a:p>
        </p:txBody>
      </p:sp>
      <p:sp>
        <p:nvSpPr>
          <p:cNvPr id="2" name="Slide Number Placeholder 1"/>
          <p:cNvSpPr>
            <a:spLocks noGrp="1"/>
          </p:cNvSpPr>
          <p:nvPr>
            <p:ph type="sldNum" sz="quarter" idx="11"/>
          </p:nvPr>
        </p:nvSpPr>
        <p:spPr/>
        <p:txBody>
          <a:bodyPr/>
          <a:lstStyle/>
          <a:p>
            <a:fld id="{8F6C1372-7B01-45A3-9708-463C05BD6765}"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a:t>Points of Customization</a:t>
            </a:r>
          </a:p>
        </p:txBody>
      </p:sp>
      <p:sp>
        <p:nvSpPr>
          <p:cNvPr id="29699" name="Rectangle 3"/>
          <p:cNvSpPr>
            <a:spLocks noGrp="1" noChangeArrowheads="1"/>
          </p:cNvSpPr>
          <p:nvPr>
            <p:ph type="body" idx="1"/>
          </p:nvPr>
        </p:nvSpPr>
        <p:spPr/>
        <p:txBody>
          <a:bodyPr/>
          <a:lstStyle/>
          <a:p>
            <a:pPr eaLnBrk="1" hangingPunct="1"/>
            <a:r>
              <a:rPr lang="en-US" altLang="en-US"/>
              <a:t>Some parts of an algorithm can be </a:t>
            </a:r>
            <a:r>
              <a:rPr lang="en-US" altLang="en-US" i="1"/>
              <a:t>optional</a:t>
            </a:r>
          </a:p>
          <a:p>
            <a:pPr lvl="1" eaLnBrk="1" hangingPunct="1"/>
            <a:r>
              <a:rPr lang="en-US" altLang="en-US"/>
              <a:t>Subclasses don’t </a:t>
            </a:r>
            <a:r>
              <a:rPr lang="en-US" altLang="en-US" i="1"/>
              <a:t>have</a:t>
            </a:r>
            <a:r>
              <a:rPr lang="en-US" altLang="en-US"/>
              <a:t> to override them, but you want to give them the option to</a:t>
            </a:r>
          </a:p>
          <a:p>
            <a:pPr lvl="1" eaLnBrk="1" hangingPunct="1"/>
            <a:r>
              <a:rPr lang="en-US" altLang="en-US"/>
              <a:t>Such optional methods can’t be abstract!</a:t>
            </a:r>
          </a:p>
          <a:p>
            <a:pPr eaLnBrk="1" hangingPunct="1"/>
            <a:r>
              <a:rPr lang="en-US" altLang="en-US"/>
              <a:t>How can the algorithm allow for such optional points of customization?</a:t>
            </a:r>
          </a:p>
        </p:txBody>
      </p:sp>
      <p:sp>
        <p:nvSpPr>
          <p:cNvPr id="2" name="Slide Number Placeholder 1"/>
          <p:cNvSpPr>
            <a:spLocks noGrp="1"/>
          </p:cNvSpPr>
          <p:nvPr>
            <p:ph type="sldNum" sz="quarter" idx="11"/>
          </p:nvPr>
        </p:nvSpPr>
        <p:spPr/>
        <p:txBody>
          <a:bodyPr/>
          <a:lstStyle/>
          <a:p>
            <a:fld id="{8F6C1372-7B01-45A3-9708-463C05BD676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a:t>Hook Methods</a:t>
            </a:r>
          </a:p>
        </p:txBody>
      </p:sp>
      <p:sp>
        <p:nvSpPr>
          <p:cNvPr id="34819" name="Rectangle 3"/>
          <p:cNvSpPr>
            <a:spLocks noGrp="1" noChangeArrowheads="1"/>
          </p:cNvSpPr>
          <p:nvPr>
            <p:ph type="body" idx="1"/>
          </p:nvPr>
        </p:nvSpPr>
        <p:spPr/>
        <p:txBody>
          <a:bodyPr/>
          <a:lstStyle/>
          <a:p>
            <a:pPr eaLnBrk="1" hangingPunct="1">
              <a:lnSpc>
                <a:spcPct val="90000"/>
              </a:lnSpc>
            </a:pPr>
            <a:r>
              <a:rPr lang="en-US" altLang="en-US"/>
              <a:t>Protected methods that have a (possibly empty) default implementation</a:t>
            </a:r>
          </a:p>
          <a:p>
            <a:pPr eaLnBrk="1" hangingPunct="1">
              <a:lnSpc>
                <a:spcPct val="90000"/>
              </a:lnSpc>
            </a:pPr>
            <a:r>
              <a:rPr lang="en-US" altLang="en-US"/>
              <a:t>Base class provides these at selected steps in the algorithm</a:t>
            </a:r>
          </a:p>
          <a:p>
            <a:pPr lvl="1" eaLnBrk="1" hangingPunct="1">
              <a:lnSpc>
                <a:spcPct val="90000"/>
              </a:lnSpc>
            </a:pPr>
            <a:r>
              <a:rPr lang="en-US" altLang="en-US"/>
              <a:t>“points of customization”</a:t>
            </a:r>
          </a:p>
          <a:p>
            <a:pPr eaLnBrk="1" hangingPunct="1">
              <a:lnSpc>
                <a:spcPct val="90000"/>
              </a:lnSpc>
            </a:pPr>
            <a:r>
              <a:rPr lang="en-US" altLang="en-US"/>
              <a:t>Note: all the overrides are often referred to loosely as “hooks”</a:t>
            </a:r>
          </a:p>
          <a:p>
            <a:pPr lvl="1" eaLnBrk="1" hangingPunct="1">
              <a:lnSpc>
                <a:spcPct val="90000"/>
              </a:lnSpc>
            </a:pPr>
            <a:r>
              <a:rPr lang="en-US" altLang="en-US"/>
              <a:t>Not just these optional default ones</a:t>
            </a:r>
          </a:p>
        </p:txBody>
      </p:sp>
      <p:sp>
        <p:nvSpPr>
          <p:cNvPr id="2" name="Slide Number Placeholder 1"/>
          <p:cNvSpPr>
            <a:spLocks noGrp="1"/>
          </p:cNvSpPr>
          <p:nvPr>
            <p:ph type="sldNum" sz="quarter" idx="11"/>
          </p:nvPr>
        </p:nvSpPr>
        <p:spPr/>
        <p:txBody>
          <a:bodyPr/>
          <a:lstStyle/>
          <a:p>
            <a:fld id="{8F6C1372-7B01-45A3-9708-463C05BD6765}"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8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en-US" altLang="en-US"/>
              <a:t>CaffeineBeverage With A Hook</a:t>
            </a:r>
          </a:p>
        </p:txBody>
      </p:sp>
      <p:sp>
        <p:nvSpPr>
          <p:cNvPr id="31747" name="Rectangle 5"/>
          <p:cNvSpPr>
            <a:spLocks noChangeArrowheads="1"/>
          </p:cNvSpPr>
          <p:nvPr/>
        </p:nvSpPr>
        <p:spPr bwMode="auto">
          <a:xfrm>
            <a:off x="533400" y="2312988"/>
            <a:ext cx="77724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latin typeface="Courier New" panose="02070309020205020404" pitchFamily="49" charset="0"/>
              </a:rPr>
              <a:t>public abstract class CaffeineBeverageWithHook {</a:t>
            </a:r>
          </a:p>
          <a:p>
            <a:pPr>
              <a:spcBef>
                <a:spcPct val="0"/>
              </a:spcBef>
              <a:buClrTx/>
              <a:buSzTx/>
              <a:buFontTx/>
              <a:buNone/>
            </a:pPr>
            <a:r>
              <a:rPr lang="en-US" altLang="en-US" sz="2000" b="1">
                <a:latin typeface="Courier New" panose="02070309020205020404" pitchFamily="49" charset="0"/>
              </a:rPr>
              <a:t>   public final void prepareRecipe() {</a:t>
            </a:r>
          </a:p>
          <a:p>
            <a:pPr>
              <a:spcBef>
                <a:spcPct val="0"/>
              </a:spcBef>
              <a:buClrTx/>
              <a:buSzTx/>
              <a:buFontTx/>
              <a:buNone/>
            </a:pPr>
            <a:r>
              <a:rPr lang="en-US" altLang="en-US" sz="2000" b="1">
                <a:latin typeface="Courier New" panose="02070309020205020404" pitchFamily="49" charset="0"/>
              </a:rPr>
              <a:t>      boilWater();</a:t>
            </a:r>
          </a:p>
          <a:p>
            <a:pPr>
              <a:spcBef>
                <a:spcPct val="0"/>
              </a:spcBef>
              <a:buClrTx/>
              <a:buSzTx/>
              <a:buFontTx/>
              <a:buNone/>
            </a:pPr>
            <a:r>
              <a:rPr lang="en-US" altLang="en-US" sz="2000" b="1">
                <a:latin typeface="Courier New" panose="02070309020205020404" pitchFamily="49" charset="0"/>
              </a:rPr>
              <a:t>      brew();</a:t>
            </a:r>
          </a:p>
          <a:p>
            <a:pPr>
              <a:spcBef>
                <a:spcPct val="0"/>
              </a:spcBef>
              <a:buClrTx/>
              <a:buSzTx/>
              <a:buFontTx/>
              <a:buNone/>
            </a:pPr>
            <a:r>
              <a:rPr lang="en-US" altLang="en-US" sz="2000" b="1">
                <a:latin typeface="Courier New" panose="02070309020205020404" pitchFamily="49" charset="0"/>
              </a:rPr>
              <a:t>      pourInCup();</a:t>
            </a:r>
          </a:p>
          <a:p>
            <a:pPr>
              <a:spcBef>
                <a:spcPct val="0"/>
              </a:spcBef>
              <a:buClrTx/>
              <a:buSzTx/>
              <a:buFontTx/>
              <a:buNone/>
            </a:pPr>
            <a:r>
              <a:rPr lang="en-US" altLang="en-US" sz="2000">
                <a:latin typeface="Courier New" panose="02070309020205020404" pitchFamily="49" charset="0"/>
              </a:rPr>
              <a:t>      </a:t>
            </a:r>
            <a:r>
              <a:rPr lang="en-US" altLang="en-US" sz="2000" b="1">
                <a:latin typeface="Courier New" panose="02070309020205020404" pitchFamily="49" charset="0"/>
              </a:rPr>
              <a:t>if (customerWantsCondiments()) {</a:t>
            </a:r>
          </a:p>
          <a:p>
            <a:pPr>
              <a:spcBef>
                <a:spcPct val="0"/>
              </a:spcBef>
              <a:buClrTx/>
              <a:buSzTx/>
              <a:buFontTx/>
              <a:buNone/>
            </a:pPr>
            <a:r>
              <a:rPr lang="en-US" altLang="en-US" sz="2000" b="1">
                <a:latin typeface="Courier New" panose="02070309020205020404" pitchFamily="49" charset="0"/>
              </a:rPr>
              <a:t>         addCondiments();</a:t>
            </a:r>
          </a:p>
          <a:p>
            <a:pPr>
              <a:spcBef>
                <a:spcPct val="0"/>
              </a:spcBef>
              <a:buClrTx/>
              <a:buSzTx/>
              <a:buFontTx/>
              <a:buNone/>
            </a:pPr>
            <a:r>
              <a:rPr lang="en-US" altLang="en-US" sz="2000" b="1">
                <a:latin typeface="Courier New" panose="02070309020205020404" pitchFamily="49" charset="0"/>
              </a:rPr>
              <a:t>      }</a:t>
            </a:r>
          </a:p>
          <a:p>
            <a:pPr>
              <a:spcBef>
                <a:spcPct val="0"/>
              </a:spcBef>
              <a:buClrTx/>
              <a:buSzTx/>
              <a:buFontTx/>
              <a:buNone/>
            </a:pPr>
            <a:r>
              <a:rPr lang="en-US" altLang="en-US" sz="2000" b="1">
                <a:latin typeface="Courier New" panose="02070309020205020404" pitchFamily="49" charset="0"/>
              </a:rPr>
              <a:t>   }</a:t>
            </a:r>
          </a:p>
        </p:txBody>
      </p:sp>
      <p:sp>
        <p:nvSpPr>
          <p:cNvPr id="2" name="Slide Number Placeholder 1"/>
          <p:cNvSpPr>
            <a:spLocks noGrp="1"/>
          </p:cNvSpPr>
          <p:nvPr>
            <p:ph type="sldNum" sz="quarter" idx="11"/>
          </p:nvPr>
        </p:nvSpPr>
        <p:spPr/>
        <p:txBody>
          <a:bodyPr/>
          <a:lstStyle/>
          <a:p>
            <a:fld id="{B76AF7FF-9A71-4BBA-80FC-258F021691DD}"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a:t>Override Control</a:t>
            </a:r>
          </a:p>
        </p:txBody>
      </p:sp>
      <p:sp>
        <p:nvSpPr>
          <p:cNvPr id="5123" name="Rectangle 3"/>
          <p:cNvSpPr>
            <a:spLocks noGrp="1" noChangeArrowheads="1"/>
          </p:cNvSpPr>
          <p:nvPr>
            <p:ph type="body" idx="1"/>
          </p:nvPr>
        </p:nvSpPr>
        <p:spPr/>
        <p:txBody>
          <a:bodyPr/>
          <a:lstStyle/>
          <a:p>
            <a:pPr eaLnBrk="1" hangingPunct="1"/>
            <a:r>
              <a:rPr lang="en-US" altLang="en-US"/>
              <a:t>How do you prevent overriding in Java?</a:t>
            </a:r>
          </a:p>
          <a:p>
            <a:pPr eaLnBrk="1" hangingPunct="1"/>
            <a:r>
              <a:rPr lang="en-US" altLang="en-US"/>
              <a:t>C#?</a:t>
            </a:r>
          </a:p>
          <a:p>
            <a:pPr eaLnBrk="1" hangingPunct="1"/>
            <a:r>
              <a:rPr lang="en-US" altLang="en-US"/>
              <a:t>C++?</a:t>
            </a:r>
          </a:p>
        </p:txBody>
      </p:sp>
      <p:sp>
        <p:nvSpPr>
          <p:cNvPr id="2" name="Slide Number Placeholder 1"/>
          <p:cNvSpPr>
            <a:spLocks noGrp="1"/>
          </p:cNvSpPr>
          <p:nvPr>
            <p:ph type="sldNum" sz="quarter" idx="11"/>
          </p:nvPr>
        </p:nvSpPr>
        <p:spPr/>
        <p:txBody>
          <a:bodyPr/>
          <a:lstStyle/>
          <a:p>
            <a:fld id="{8F6C1372-7B01-45A3-9708-463C05BD676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a:t>CaffeineBeverage With A Hook</a:t>
            </a:r>
          </a:p>
        </p:txBody>
      </p:sp>
      <p:sp>
        <p:nvSpPr>
          <p:cNvPr id="32771" name="Rectangle 3"/>
          <p:cNvSpPr>
            <a:spLocks noChangeArrowheads="1"/>
          </p:cNvSpPr>
          <p:nvPr/>
        </p:nvSpPr>
        <p:spPr bwMode="auto">
          <a:xfrm>
            <a:off x="609600" y="2098675"/>
            <a:ext cx="77724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latin typeface="Courier New" panose="02070309020205020404" pitchFamily="49" charset="0"/>
              </a:rPr>
              <a:t>   abstract void brew();</a:t>
            </a:r>
          </a:p>
          <a:p>
            <a:pPr>
              <a:spcBef>
                <a:spcPct val="0"/>
              </a:spcBef>
              <a:buClrTx/>
              <a:buSzTx/>
              <a:buFontTx/>
              <a:buNone/>
            </a:pPr>
            <a:r>
              <a:rPr lang="en-US" altLang="en-US" sz="1800" b="1">
                <a:latin typeface="Courier New" panose="02070309020205020404" pitchFamily="49" charset="0"/>
              </a:rPr>
              <a:t>   abstract void addCondiments();</a:t>
            </a:r>
          </a:p>
          <a:p>
            <a:pPr>
              <a:spcBef>
                <a:spcPct val="0"/>
              </a:spcBef>
              <a:buClrTx/>
              <a:buSzTx/>
              <a:buFontTx/>
              <a:buNone/>
            </a:pPr>
            <a:r>
              <a:rPr lang="en-US" altLang="en-US" sz="1800" b="1">
                <a:latin typeface="Courier New" panose="02070309020205020404" pitchFamily="49" charset="0"/>
              </a:rPr>
              <a:t>   void boilWater() {</a:t>
            </a:r>
          </a:p>
          <a:p>
            <a:pPr>
              <a:spcBef>
                <a:spcPct val="0"/>
              </a:spcBef>
              <a:buClrTx/>
              <a:buSzTx/>
              <a:buFontTx/>
              <a:buNone/>
            </a:pPr>
            <a:r>
              <a:rPr lang="en-US" altLang="en-US" sz="1800" b="1">
                <a:latin typeface="Courier New" panose="02070309020205020404" pitchFamily="49" charset="0"/>
              </a:rPr>
              <a:t>      System.out.println("Boiling water");</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void pourInCup() {</a:t>
            </a:r>
          </a:p>
          <a:p>
            <a:pPr>
              <a:spcBef>
                <a:spcPct val="0"/>
              </a:spcBef>
              <a:buClrTx/>
              <a:buSzTx/>
              <a:buFontTx/>
              <a:buNone/>
            </a:pPr>
            <a:r>
              <a:rPr lang="en-US" altLang="en-US" sz="1800" b="1">
                <a:latin typeface="Courier New" panose="02070309020205020404" pitchFamily="49" charset="0"/>
              </a:rPr>
              <a:t>      System.out.println("Pouring into cup");</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a:latin typeface="Courier New" panose="02070309020205020404" pitchFamily="49" charset="0"/>
              </a:rPr>
              <a:t>   </a:t>
            </a:r>
            <a:r>
              <a:rPr lang="en-US" altLang="en-US" sz="1800" b="1">
                <a:solidFill>
                  <a:srgbClr val="C00000"/>
                </a:solidFill>
                <a:latin typeface="Courier New" panose="02070309020205020404" pitchFamily="49" charset="0"/>
              </a:rPr>
              <a:t>boolean customerWantsCondiments() {</a:t>
            </a:r>
          </a:p>
          <a:p>
            <a:pPr>
              <a:spcBef>
                <a:spcPct val="0"/>
              </a:spcBef>
              <a:buClrTx/>
              <a:buSzTx/>
              <a:buFontTx/>
              <a:buNone/>
            </a:pPr>
            <a:r>
              <a:rPr lang="en-US" altLang="en-US" sz="1800" b="1">
                <a:solidFill>
                  <a:srgbClr val="C00000"/>
                </a:solidFill>
                <a:latin typeface="Courier New" panose="02070309020205020404" pitchFamily="49" charset="0"/>
              </a:rPr>
              <a:t>      return true;</a:t>
            </a:r>
          </a:p>
          <a:p>
            <a:pPr>
              <a:spcBef>
                <a:spcPct val="0"/>
              </a:spcBef>
              <a:buClrTx/>
              <a:buSzTx/>
              <a:buFontTx/>
              <a:buNone/>
            </a:pPr>
            <a:r>
              <a:rPr lang="en-US" altLang="en-US" sz="1800" b="1">
                <a:solidFill>
                  <a:srgbClr val="C00000"/>
                </a:solidFill>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a:t>
            </a:r>
          </a:p>
        </p:txBody>
      </p:sp>
      <p:sp>
        <p:nvSpPr>
          <p:cNvPr id="2" name="Slide Number Placeholder 1"/>
          <p:cNvSpPr>
            <a:spLocks noGrp="1"/>
          </p:cNvSpPr>
          <p:nvPr>
            <p:ph type="sldNum" sz="quarter" idx="11"/>
          </p:nvPr>
        </p:nvSpPr>
        <p:spPr/>
        <p:txBody>
          <a:bodyPr/>
          <a:lstStyle/>
          <a:p>
            <a:fld id="{B76AF7FF-9A71-4BBA-80FC-258F021691DD}"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a:t>Coffee Using The Hook</a:t>
            </a:r>
          </a:p>
        </p:txBody>
      </p:sp>
      <p:sp>
        <p:nvSpPr>
          <p:cNvPr id="33795" name="Rectangle 4"/>
          <p:cNvSpPr>
            <a:spLocks noChangeArrowheads="1"/>
          </p:cNvSpPr>
          <p:nvPr/>
        </p:nvSpPr>
        <p:spPr bwMode="auto">
          <a:xfrm>
            <a:off x="381000" y="2036763"/>
            <a:ext cx="8610600" cy="352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latin typeface="Courier New" panose="02070309020205020404" pitchFamily="49" charset="0"/>
              </a:rPr>
              <a:t>public class CoffeeWithHook extends CaffeineBeverageWithHook {</a:t>
            </a:r>
          </a:p>
          <a:p>
            <a:pPr>
              <a:spcBef>
                <a:spcPct val="0"/>
              </a:spcBef>
              <a:buClrTx/>
              <a:buSzTx/>
              <a:buFontTx/>
              <a:buNone/>
            </a:pPr>
            <a:r>
              <a:rPr lang="en-US" altLang="en-US" sz="1800" b="1">
                <a:latin typeface="Courier New" panose="02070309020205020404" pitchFamily="49" charset="0"/>
              </a:rPr>
              <a:t>   public void brew() {</a:t>
            </a:r>
          </a:p>
          <a:p>
            <a:pPr>
              <a:spcBef>
                <a:spcPct val="0"/>
              </a:spcBef>
              <a:buClrTx/>
              <a:buSzTx/>
              <a:buFontTx/>
              <a:buNone/>
            </a:pPr>
            <a:r>
              <a:rPr lang="en-US" altLang="en-US" sz="1800" b="1">
                <a:latin typeface="Courier New" panose="02070309020205020404" pitchFamily="49" charset="0"/>
              </a:rPr>
              <a:t>      System.out.println("Dripping Coffee through filter");</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public void addCondiments() {</a:t>
            </a:r>
          </a:p>
          <a:p>
            <a:pPr>
              <a:spcBef>
                <a:spcPct val="0"/>
              </a:spcBef>
              <a:buClrTx/>
              <a:buSzTx/>
              <a:buFontTx/>
              <a:buNone/>
            </a:pPr>
            <a:r>
              <a:rPr lang="en-US" altLang="en-US" sz="1800" b="1">
                <a:latin typeface="Courier New" panose="02070309020205020404" pitchFamily="49" charset="0"/>
              </a:rPr>
              <a:t>      System.out.println("Adding Sugar and Milk");</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a:t>
            </a:r>
            <a:r>
              <a:rPr lang="en-US" altLang="en-US" sz="1800" b="1">
                <a:solidFill>
                  <a:srgbClr val="C00000"/>
                </a:solidFill>
                <a:latin typeface="Courier New" panose="02070309020205020404" pitchFamily="49" charset="0"/>
              </a:rPr>
              <a:t>public boolean customerWantsCondiments() {</a:t>
            </a:r>
          </a:p>
          <a:p>
            <a:pPr>
              <a:spcBef>
                <a:spcPct val="0"/>
              </a:spcBef>
              <a:buClrTx/>
              <a:buSzTx/>
              <a:buFontTx/>
              <a:buNone/>
            </a:pPr>
            <a:r>
              <a:rPr lang="en-US" altLang="en-US" sz="1800" b="1">
                <a:solidFill>
                  <a:srgbClr val="C00000"/>
                </a:solidFill>
                <a:latin typeface="Courier New" panose="02070309020205020404" pitchFamily="49" charset="0"/>
              </a:rPr>
              <a:t>      return getUserInput().toLowerCase().startsWith("y");</a:t>
            </a:r>
          </a:p>
          <a:p>
            <a:pPr>
              <a:spcBef>
                <a:spcPct val="0"/>
              </a:spcBef>
              <a:buClrTx/>
              <a:buSzTx/>
              <a:buFontTx/>
              <a:buNone/>
            </a:pPr>
            <a:r>
              <a:rPr lang="en-US" altLang="en-US" sz="1800" b="1">
                <a:solidFill>
                  <a:srgbClr val="C00000"/>
                </a:solidFill>
                <a:latin typeface="Courier New" panose="02070309020205020404" pitchFamily="49" charset="0"/>
              </a:rPr>
              <a:t>   }</a:t>
            </a:r>
          </a:p>
          <a:p>
            <a:pPr>
              <a:spcBef>
                <a:spcPct val="50000"/>
              </a:spcBef>
              <a:buClrTx/>
              <a:buSzTx/>
              <a:buFontTx/>
              <a:buNone/>
            </a:pPr>
            <a:r>
              <a:rPr lang="en-US" altLang="en-US" sz="1800" b="1">
                <a:latin typeface="Courier New" panose="02070309020205020404" pitchFamily="49" charset="0"/>
              </a:rPr>
              <a:t>   …</a:t>
            </a:r>
          </a:p>
        </p:txBody>
      </p:sp>
      <p:sp>
        <p:nvSpPr>
          <p:cNvPr id="2" name="Slide Number Placeholder 1"/>
          <p:cNvSpPr>
            <a:spLocks noGrp="1"/>
          </p:cNvSpPr>
          <p:nvPr>
            <p:ph type="sldNum" sz="quarter" idx="11"/>
          </p:nvPr>
        </p:nvSpPr>
        <p:spPr/>
        <p:txBody>
          <a:bodyPr/>
          <a:lstStyle/>
          <a:p>
            <a:fld id="{B76AF7FF-9A71-4BBA-80FC-258F021691DD}"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a:t>Tea Using The Hook</a:t>
            </a:r>
          </a:p>
        </p:txBody>
      </p:sp>
      <p:sp>
        <p:nvSpPr>
          <p:cNvPr id="34819" name="Rectangle 4"/>
          <p:cNvSpPr>
            <a:spLocks noChangeArrowheads="1"/>
          </p:cNvSpPr>
          <p:nvPr/>
        </p:nvSpPr>
        <p:spPr bwMode="auto">
          <a:xfrm>
            <a:off x="533400" y="1731963"/>
            <a:ext cx="838200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latin typeface="Courier New" panose="02070309020205020404" pitchFamily="49" charset="0"/>
              </a:rPr>
              <a:t>public class TeaWithHook extends CaffeineBeverageWithHook {</a:t>
            </a:r>
          </a:p>
          <a:p>
            <a:pPr>
              <a:spcBef>
                <a:spcPct val="0"/>
              </a:spcBef>
              <a:buClrTx/>
              <a:buSzTx/>
              <a:buFontTx/>
              <a:buNone/>
            </a:pPr>
            <a:r>
              <a:rPr lang="en-US" altLang="en-US" sz="1800" b="1">
                <a:latin typeface="Courier New" panose="02070309020205020404" pitchFamily="49" charset="0"/>
              </a:rPr>
              <a:t>   public void brew() {</a:t>
            </a:r>
          </a:p>
          <a:p>
            <a:pPr>
              <a:spcBef>
                <a:spcPct val="0"/>
              </a:spcBef>
              <a:buClrTx/>
              <a:buSzTx/>
              <a:buFontTx/>
              <a:buNone/>
            </a:pPr>
            <a:r>
              <a:rPr lang="en-US" altLang="en-US" sz="1800" b="1">
                <a:latin typeface="Courier New" panose="02070309020205020404" pitchFamily="49" charset="0"/>
              </a:rPr>
              <a:t>      System.out.println("Steeping the tea");</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public void addCondiments() {</a:t>
            </a:r>
          </a:p>
          <a:p>
            <a:pPr>
              <a:spcBef>
                <a:spcPct val="0"/>
              </a:spcBef>
              <a:buClrTx/>
              <a:buSzTx/>
              <a:buFontTx/>
              <a:buNone/>
            </a:pPr>
            <a:r>
              <a:rPr lang="en-US" altLang="en-US" sz="1800" b="1">
                <a:latin typeface="Courier New" panose="02070309020205020404" pitchFamily="49" charset="0"/>
              </a:rPr>
              <a:t>      System.out.println("Adding Lemon");</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a:t>
            </a:r>
            <a:r>
              <a:rPr lang="en-US" altLang="en-US" sz="1800" b="1">
                <a:solidFill>
                  <a:srgbClr val="C00000"/>
                </a:solidFill>
                <a:latin typeface="Courier New" panose="02070309020205020404" pitchFamily="49" charset="0"/>
              </a:rPr>
              <a:t>// Just use the default! </a:t>
            </a:r>
          </a:p>
          <a:p>
            <a:pPr>
              <a:spcBef>
                <a:spcPct val="0"/>
              </a:spcBef>
              <a:buClrTx/>
              <a:buSzTx/>
              <a:buFontTx/>
              <a:buNone/>
            </a:pPr>
            <a:r>
              <a:rPr lang="en-US" altLang="en-US" sz="1800" b="1">
                <a:solidFill>
                  <a:srgbClr val="C00000"/>
                </a:solidFill>
                <a:latin typeface="Courier New" panose="02070309020205020404" pitchFamily="49" charset="0"/>
              </a:rPr>
              <a:t>   //public boolean customerWantsCondiments() {</a:t>
            </a:r>
          </a:p>
          <a:p>
            <a:pPr>
              <a:spcBef>
                <a:spcPct val="0"/>
              </a:spcBef>
              <a:buClrTx/>
              <a:buSzTx/>
              <a:buFontTx/>
              <a:buNone/>
            </a:pPr>
            <a:r>
              <a:rPr lang="en-US" altLang="en-US" sz="1800" b="1">
                <a:solidFill>
                  <a:srgbClr val="C00000"/>
                </a:solidFill>
                <a:latin typeface="Courier New" panose="02070309020205020404" pitchFamily="49" charset="0"/>
              </a:rPr>
              <a:t>   //   return getUserInput().toLowerCase().startsWith("y");</a:t>
            </a:r>
          </a:p>
          <a:p>
            <a:pPr>
              <a:spcBef>
                <a:spcPct val="0"/>
              </a:spcBef>
              <a:buClrTx/>
              <a:buSzTx/>
              <a:buFontTx/>
              <a:buNone/>
            </a:pPr>
            <a:r>
              <a:rPr lang="en-US" altLang="en-US" sz="1800" b="1">
                <a:solidFill>
                  <a:srgbClr val="C00000"/>
                </a:solidFill>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a:t>
            </a:r>
          </a:p>
        </p:txBody>
      </p:sp>
      <p:sp>
        <p:nvSpPr>
          <p:cNvPr id="2" name="Slide Number Placeholder 1"/>
          <p:cNvSpPr>
            <a:spLocks noGrp="1"/>
          </p:cNvSpPr>
          <p:nvPr>
            <p:ph type="sldNum" sz="quarter" idx="11"/>
          </p:nvPr>
        </p:nvSpPr>
        <p:spPr/>
        <p:txBody>
          <a:bodyPr/>
          <a:lstStyle/>
          <a:p>
            <a:fld id="{B76AF7FF-9A71-4BBA-80FC-258F021691DD}"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a:t>The Hollywood Principle</a:t>
            </a:r>
          </a:p>
        </p:txBody>
      </p:sp>
      <p:sp>
        <p:nvSpPr>
          <p:cNvPr id="43011" name="Rectangle 3"/>
          <p:cNvSpPr>
            <a:spLocks noGrp="1" noChangeArrowheads="1"/>
          </p:cNvSpPr>
          <p:nvPr>
            <p:ph type="body" idx="1"/>
          </p:nvPr>
        </p:nvSpPr>
        <p:spPr/>
        <p:txBody>
          <a:bodyPr/>
          <a:lstStyle/>
          <a:p>
            <a:pPr eaLnBrk="1" hangingPunct="1">
              <a:lnSpc>
                <a:spcPct val="90000"/>
              </a:lnSpc>
            </a:pPr>
            <a:r>
              <a:rPr lang="en-US" altLang="en-US" sz="2800"/>
              <a:t>“Don’t Call Us—We’ll Call You”</a:t>
            </a:r>
          </a:p>
          <a:p>
            <a:pPr eaLnBrk="1" hangingPunct="1">
              <a:lnSpc>
                <a:spcPct val="90000"/>
              </a:lnSpc>
            </a:pPr>
            <a:r>
              <a:rPr lang="en-US" altLang="en-US" sz="2800"/>
              <a:t>Nothing new</a:t>
            </a:r>
          </a:p>
          <a:p>
            <a:pPr lvl="1" eaLnBrk="1" hangingPunct="1">
              <a:lnSpc>
                <a:spcPct val="90000"/>
              </a:lnSpc>
            </a:pPr>
            <a:r>
              <a:rPr lang="en-US" altLang="en-US" sz="2400"/>
              <a:t>That’s what a callback is (a “hook”)</a:t>
            </a:r>
          </a:p>
          <a:p>
            <a:pPr lvl="1" eaLnBrk="1" hangingPunct="1">
              <a:lnSpc>
                <a:spcPct val="90000"/>
              </a:lnSpc>
            </a:pPr>
            <a:r>
              <a:rPr lang="en-US" altLang="en-US" sz="2400" b="1"/>
              <a:t>Observer</a:t>
            </a:r>
            <a:r>
              <a:rPr lang="en-US" altLang="en-US" sz="2400"/>
              <a:t> déjà vu, anyone?</a:t>
            </a:r>
          </a:p>
          <a:p>
            <a:pPr eaLnBrk="1" hangingPunct="1">
              <a:lnSpc>
                <a:spcPct val="90000"/>
              </a:lnSpc>
            </a:pPr>
            <a:r>
              <a:rPr lang="en-US" altLang="en-US" sz="2800"/>
              <a:t>In general, beware of derived methods calling the base version of overridden methods</a:t>
            </a:r>
          </a:p>
          <a:p>
            <a:pPr lvl="1" eaLnBrk="1" hangingPunct="1">
              <a:lnSpc>
                <a:spcPct val="90000"/>
              </a:lnSpc>
            </a:pPr>
            <a:r>
              <a:rPr lang="en-US" altLang="en-US" sz="2400"/>
              <a:t>Could get a circular dependency</a:t>
            </a:r>
          </a:p>
          <a:p>
            <a:pPr lvl="1" eaLnBrk="1" hangingPunct="1">
              <a:lnSpc>
                <a:spcPct val="90000"/>
              </a:lnSpc>
            </a:pPr>
            <a:r>
              <a:rPr lang="en-US" altLang="en-US" sz="2400"/>
              <a:t>Use Template Method instead</a:t>
            </a:r>
          </a:p>
          <a:p>
            <a:pPr lvl="1" eaLnBrk="1" hangingPunct="1">
              <a:lnSpc>
                <a:spcPct val="90000"/>
              </a:lnSpc>
            </a:pPr>
            <a:r>
              <a:rPr lang="en-US" altLang="en-US" sz="2400"/>
              <a:t>Subclass methods are just “implementation details”</a:t>
            </a:r>
          </a:p>
        </p:txBody>
      </p:sp>
      <p:sp>
        <p:nvSpPr>
          <p:cNvPr id="2" name="Slide Number Placeholder 1"/>
          <p:cNvSpPr>
            <a:spLocks noGrp="1"/>
          </p:cNvSpPr>
          <p:nvPr>
            <p:ph type="sldNum" sz="quarter" idx="11"/>
          </p:nvPr>
        </p:nvSpPr>
        <p:spPr/>
        <p:txBody>
          <a:bodyPr/>
          <a:lstStyle/>
          <a:p>
            <a:fld id="{8F6C1372-7B01-45A3-9708-463C05BD6765}"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0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a:t>By Hook or by Crook?</a:t>
            </a:r>
          </a:p>
        </p:txBody>
      </p:sp>
      <p:sp>
        <p:nvSpPr>
          <p:cNvPr id="43011" name="Rectangle 3"/>
          <p:cNvSpPr>
            <a:spLocks noGrp="1" noChangeArrowheads="1"/>
          </p:cNvSpPr>
          <p:nvPr>
            <p:ph type="body" idx="1"/>
          </p:nvPr>
        </p:nvSpPr>
        <p:spPr/>
        <p:txBody>
          <a:bodyPr/>
          <a:lstStyle/>
          <a:p>
            <a:pPr eaLnBrk="1" hangingPunct="1">
              <a:lnSpc>
                <a:spcPct val="90000"/>
              </a:lnSpc>
            </a:pPr>
            <a:r>
              <a:rPr lang="en-US" altLang="en-US" sz="2800"/>
              <a:t>A Hook can help you get up in the morning!</a:t>
            </a:r>
          </a:p>
          <a:p>
            <a:pPr lvl="1" eaLnBrk="1" hangingPunct="1">
              <a:lnSpc>
                <a:spcPct val="90000"/>
              </a:lnSpc>
            </a:pPr>
            <a:r>
              <a:rPr lang="en-US" altLang="en-US" sz="2400"/>
              <a:t>See example</a:t>
            </a:r>
          </a:p>
        </p:txBody>
      </p:sp>
      <p:sp>
        <p:nvSpPr>
          <p:cNvPr id="2" name="Slide Number Placeholder 1"/>
          <p:cNvSpPr>
            <a:spLocks noGrp="1"/>
          </p:cNvSpPr>
          <p:nvPr>
            <p:ph type="sldNum" sz="quarter" idx="11"/>
          </p:nvPr>
        </p:nvSpPr>
        <p:spPr/>
        <p:txBody>
          <a:bodyPr/>
          <a:lstStyle/>
          <a:p>
            <a:fld id="{8F6C1372-7B01-45A3-9708-463C05BD6765}"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a:t>DB Commands Once More</a:t>
            </a:r>
          </a:p>
        </p:txBody>
      </p:sp>
      <p:sp>
        <p:nvSpPr>
          <p:cNvPr id="36867" name="Rectangle 3"/>
          <p:cNvSpPr>
            <a:spLocks noGrp="1" noChangeArrowheads="1"/>
          </p:cNvSpPr>
          <p:nvPr>
            <p:ph type="body" idx="1"/>
          </p:nvPr>
        </p:nvSpPr>
        <p:spPr/>
        <p:txBody>
          <a:bodyPr/>
          <a:lstStyle/>
          <a:p>
            <a:pPr eaLnBrk="1" hangingPunct="1"/>
            <a:r>
              <a:rPr lang="en-US" altLang="en-US" sz="2800"/>
              <a:t>There is some duplication in the creation of the Commands</a:t>
            </a:r>
          </a:p>
          <a:p>
            <a:pPr lvl="1" eaLnBrk="1" hangingPunct="1"/>
            <a:r>
              <a:rPr lang="en-US" altLang="en-US" sz="2400"/>
              <a:t>Maybe we can move it to a common place</a:t>
            </a:r>
          </a:p>
          <a:p>
            <a:pPr lvl="1" eaLnBrk="1" hangingPunct="1"/>
            <a:r>
              <a:rPr lang="en-US" altLang="en-US" sz="2400"/>
              <a:t>To do so, we need to introduce polymorphism – ooh, a great place for a Factory Method! (V2)</a:t>
            </a:r>
          </a:p>
          <a:p>
            <a:pPr lvl="1" eaLnBrk="1" hangingPunct="1"/>
            <a:r>
              <a:rPr lang="en-US" altLang="en-US" sz="2400"/>
              <a:t>We will use hooks for default behavior</a:t>
            </a:r>
          </a:p>
          <a:p>
            <a:pPr lvl="1" eaLnBrk="1" hangingPunct="1"/>
            <a:r>
              <a:rPr lang="en-US" altLang="en-US" sz="2400"/>
              <a:t>Finally, we will manage the Factory objects better by using Singletons (V3)</a:t>
            </a:r>
          </a:p>
          <a:p>
            <a:pPr lvl="1" eaLnBrk="1" hangingPunct="1"/>
            <a:endParaRPr lang="en-US" altLang="en-US" sz="2400"/>
          </a:p>
        </p:txBody>
      </p:sp>
      <p:sp>
        <p:nvSpPr>
          <p:cNvPr id="2" name="Slide Number Placeholder 1"/>
          <p:cNvSpPr>
            <a:spLocks noGrp="1"/>
          </p:cNvSpPr>
          <p:nvPr>
            <p:ph type="sldNum" sz="quarter" idx="11"/>
          </p:nvPr>
        </p:nvSpPr>
        <p:spPr/>
        <p:txBody>
          <a:bodyPr/>
          <a:lstStyle/>
          <a:p>
            <a:fld id="{8F6C1372-7B01-45A3-9708-463C05BD6765}" type="slidenum">
              <a:rPr lang="en-US" smtClean="0"/>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t>Code Maintenance</a:t>
            </a:r>
          </a:p>
        </p:txBody>
      </p:sp>
      <p:sp>
        <p:nvSpPr>
          <p:cNvPr id="37891" name="Content Placeholder 2"/>
          <p:cNvSpPr>
            <a:spLocks noGrp="1"/>
          </p:cNvSpPr>
          <p:nvPr>
            <p:ph idx="1"/>
          </p:nvPr>
        </p:nvSpPr>
        <p:spPr/>
        <p:txBody>
          <a:bodyPr/>
          <a:lstStyle/>
          <a:p>
            <a:r>
              <a:rPr lang="en-US" altLang="en-US" sz="2000" dirty="0"/>
              <a:t>The point of all this is to make it easy to add new functionality.</a:t>
            </a:r>
          </a:p>
          <a:p>
            <a:r>
              <a:rPr lang="en-US" altLang="en-US" sz="2000" dirty="0"/>
              <a:t>So let’s try it: add a Swap Command</a:t>
            </a:r>
          </a:p>
          <a:p>
            <a:pPr lvl="1"/>
            <a:r>
              <a:rPr lang="en-US" altLang="en-US" sz="1800" dirty="0"/>
              <a:t>S one key1 key2</a:t>
            </a:r>
          </a:p>
          <a:p>
            <a:pPr lvl="1"/>
            <a:r>
              <a:rPr lang="en-US" altLang="en-US" sz="1800" dirty="0"/>
              <a:t>Swaps the values of key1 and key2 (have to be in the same database of course)</a:t>
            </a:r>
          </a:p>
          <a:p>
            <a:pPr lvl="1"/>
            <a:r>
              <a:rPr lang="en-US" altLang="en-US" sz="1800" dirty="0"/>
              <a:t>See version 4</a:t>
            </a:r>
          </a:p>
          <a:p>
            <a:r>
              <a:rPr lang="en-US" altLang="en-US" sz="2200" dirty="0"/>
              <a:t>And a Merge Command</a:t>
            </a:r>
          </a:p>
          <a:p>
            <a:r>
              <a:rPr lang="en-US" altLang="en-US" sz="2000" dirty="0"/>
              <a:t>And let’s make Macros into true transactions:</a:t>
            </a:r>
          </a:p>
          <a:p>
            <a:pPr lvl="1"/>
            <a:r>
              <a:rPr lang="en-US" altLang="en-US" sz="1800" dirty="0"/>
              <a:t>If a command within a Macro fails, unroll the commands already done in the Macro.</a:t>
            </a:r>
          </a:p>
          <a:p>
            <a:pPr lvl="1"/>
            <a:r>
              <a:rPr lang="en-US" altLang="en-US" sz="1800" dirty="0"/>
              <a:t>See version 5</a:t>
            </a:r>
          </a:p>
        </p:txBody>
      </p:sp>
      <p:sp>
        <p:nvSpPr>
          <p:cNvPr id="2" name="Slide Number Placeholder 1"/>
          <p:cNvSpPr>
            <a:spLocks noGrp="1"/>
          </p:cNvSpPr>
          <p:nvPr>
            <p:ph type="sldNum" sz="quarter" idx="11"/>
          </p:nvPr>
        </p:nvSpPr>
        <p:spPr/>
        <p:txBody>
          <a:bodyPr/>
          <a:lstStyle/>
          <a:p>
            <a:fld id="{8F6C1372-7B01-45A3-9708-463C05BD6765}" type="slidenum">
              <a:rPr lang="en-US" smtClean="0"/>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89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a:t>Steps</a:t>
            </a:r>
          </a:p>
        </p:txBody>
      </p:sp>
      <p:sp>
        <p:nvSpPr>
          <p:cNvPr id="38915" name="Content Placeholder 2"/>
          <p:cNvSpPr>
            <a:spLocks noGrp="1"/>
          </p:cNvSpPr>
          <p:nvPr>
            <p:ph idx="1"/>
          </p:nvPr>
        </p:nvSpPr>
        <p:spPr/>
        <p:txBody>
          <a:bodyPr/>
          <a:lstStyle/>
          <a:p>
            <a:pPr marL="514350" indent="-514350">
              <a:buFont typeface="Arial" panose="020B0604020202020204" pitchFamily="34" charset="0"/>
              <a:buAutoNum type="arabicPeriod"/>
            </a:pPr>
            <a:r>
              <a:rPr lang="en-US" altLang="en-US" sz="2800"/>
              <a:t>Define a new Command</a:t>
            </a:r>
          </a:p>
          <a:p>
            <a:pPr marL="514350" indent="-514350">
              <a:buFont typeface="Arial" panose="020B0604020202020204" pitchFamily="34" charset="0"/>
              <a:buAutoNum type="arabicPeriod"/>
            </a:pPr>
            <a:r>
              <a:rPr lang="en-US" altLang="en-US" sz="2800"/>
              <a:t>Implement execute() and undo() – should be very simple! (error handling is in the Template Method)</a:t>
            </a:r>
          </a:p>
          <a:p>
            <a:pPr marL="514350" indent="-514350">
              <a:buFont typeface="Arial" panose="020B0604020202020204" pitchFamily="34" charset="0"/>
              <a:buAutoNum type="arabicPeriod"/>
            </a:pPr>
            <a:r>
              <a:rPr lang="en-US" altLang="en-US" sz="2800"/>
              <a:t>Define a new Command Factory Type – take advantage of hooks</a:t>
            </a:r>
          </a:p>
          <a:p>
            <a:pPr marL="514350" indent="-514350">
              <a:buFont typeface="Arial" panose="020B0604020202020204" pitchFamily="34" charset="0"/>
              <a:buAutoNum type="arabicPeriod"/>
            </a:pPr>
            <a:r>
              <a:rPr lang="en-US" altLang="en-US" sz="2800"/>
              <a:t>Add creation of the factory in the parsing method</a:t>
            </a:r>
          </a:p>
        </p:txBody>
      </p:sp>
      <p:sp>
        <p:nvSpPr>
          <p:cNvPr id="2" name="Slide Number Placeholder 1"/>
          <p:cNvSpPr>
            <a:spLocks noGrp="1"/>
          </p:cNvSpPr>
          <p:nvPr>
            <p:ph type="sldNum" sz="quarter" idx="11"/>
          </p:nvPr>
        </p:nvSpPr>
        <p:spPr/>
        <p:txBody>
          <a:bodyPr/>
          <a:lstStyle/>
          <a:p>
            <a:fld id="{8F6C1372-7B01-45A3-9708-463C05BD6765}"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a:t>Template Method in Practice</a:t>
            </a:r>
            <a:br>
              <a:rPr lang="en-US" altLang="en-US"/>
            </a:br>
            <a:r>
              <a:rPr lang="en-US" altLang="en-US" sz="2800" i="1"/>
              <a:t>Java Collections</a:t>
            </a:r>
            <a:endParaRPr lang="en-US" altLang="en-US"/>
          </a:p>
        </p:txBody>
      </p:sp>
      <p:sp>
        <p:nvSpPr>
          <p:cNvPr id="40963" name="Rectangle 3"/>
          <p:cNvSpPr>
            <a:spLocks noGrp="1" noChangeArrowheads="1"/>
          </p:cNvSpPr>
          <p:nvPr>
            <p:ph type="body" idx="1"/>
          </p:nvPr>
        </p:nvSpPr>
        <p:spPr/>
        <p:txBody>
          <a:bodyPr/>
          <a:lstStyle/>
          <a:p>
            <a:pPr eaLnBrk="1" hangingPunct="1"/>
            <a:r>
              <a:rPr lang="en-US" altLang="en-US" dirty="0"/>
              <a:t>The Collection Interface methods are mostly template methods</a:t>
            </a:r>
          </a:p>
          <a:p>
            <a:pPr eaLnBrk="1" hangingPunct="1"/>
            <a:r>
              <a:rPr lang="en-US" altLang="en-US" dirty="0"/>
              <a:t>They rely on subclasses to provide implementation details</a:t>
            </a:r>
          </a:p>
          <a:p>
            <a:pPr lvl="1" eaLnBrk="1" hangingPunct="1"/>
            <a:r>
              <a:rPr lang="en-US" altLang="en-US" dirty="0"/>
              <a:t>By overriding </a:t>
            </a:r>
            <a:r>
              <a:rPr lang="en-US" altLang="en-US" b="1" dirty="0"/>
              <a:t>iterator</a:t>
            </a:r>
            <a:r>
              <a:rPr lang="en-US" altLang="en-US" dirty="0"/>
              <a:t>, </a:t>
            </a:r>
            <a:r>
              <a:rPr lang="en-US" altLang="en-US" b="1" dirty="0"/>
              <a:t>size</a:t>
            </a:r>
            <a:r>
              <a:rPr lang="en-US" altLang="en-US" dirty="0"/>
              <a:t>, and </a:t>
            </a:r>
            <a:r>
              <a:rPr lang="en-US" altLang="en-US" b="1" dirty="0"/>
              <a:t>add</a:t>
            </a:r>
          </a:p>
          <a:p>
            <a:pPr eaLnBrk="1" hangingPunct="1"/>
            <a:r>
              <a:rPr lang="en-US" altLang="en-US" dirty="0"/>
              <a:t>See </a:t>
            </a:r>
            <a:r>
              <a:rPr lang="en-US" altLang="en-US" dirty="0" err="1"/>
              <a:t>javadoc</a:t>
            </a:r>
            <a:r>
              <a:rPr lang="en-US" altLang="en-US" dirty="0"/>
              <a:t> for </a:t>
            </a:r>
            <a:r>
              <a:rPr lang="en-US" altLang="en-US" b="1" dirty="0" err="1"/>
              <a:t>AbstractCollection</a:t>
            </a:r>
            <a:r>
              <a:rPr lang="en-US" altLang="en-US" dirty="0"/>
              <a:t>, </a:t>
            </a:r>
            <a:r>
              <a:rPr lang="en-US" altLang="en-US" b="1" dirty="0" err="1"/>
              <a:t>AbstractList</a:t>
            </a:r>
            <a:endParaRPr lang="en-US" altLang="en-US" b="1" dirty="0"/>
          </a:p>
        </p:txBody>
      </p:sp>
      <p:sp>
        <p:nvSpPr>
          <p:cNvPr id="2" name="Slide Number Placeholder 1"/>
          <p:cNvSpPr>
            <a:spLocks noGrp="1"/>
          </p:cNvSpPr>
          <p:nvPr>
            <p:ph type="sldNum" sz="quarter" idx="11"/>
          </p:nvPr>
        </p:nvSpPr>
        <p:spPr/>
        <p:txBody>
          <a:bodyPr/>
          <a:lstStyle/>
          <a:p>
            <a:fld id="{8F6C1372-7B01-45A3-9708-463C05BD6765}"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a:t>Frameworks</a:t>
            </a:r>
          </a:p>
        </p:txBody>
      </p:sp>
      <p:sp>
        <p:nvSpPr>
          <p:cNvPr id="41987" name="Rectangle 3"/>
          <p:cNvSpPr>
            <a:spLocks noGrp="1" noChangeArrowheads="1"/>
          </p:cNvSpPr>
          <p:nvPr>
            <p:ph type="body" idx="1"/>
          </p:nvPr>
        </p:nvSpPr>
        <p:spPr/>
        <p:txBody>
          <a:bodyPr/>
          <a:lstStyle/>
          <a:p>
            <a:pPr eaLnBrk="1" hangingPunct="1"/>
            <a:r>
              <a:rPr lang="en-US" altLang="en-US" dirty="0"/>
              <a:t>Template Method is how they work</a:t>
            </a:r>
          </a:p>
          <a:p>
            <a:pPr eaLnBrk="1" hangingPunct="1"/>
            <a:r>
              <a:rPr lang="en-US" altLang="en-US" dirty="0"/>
              <a:t>You derive from some key class and implement hooks</a:t>
            </a:r>
          </a:p>
          <a:p>
            <a:pPr lvl="1" eaLnBrk="1" hangingPunct="1"/>
            <a:r>
              <a:rPr lang="en-US" altLang="en-US" dirty="0"/>
              <a:t>Java Swing: </a:t>
            </a:r>
            <a:r>
              <a:rPr lang="en-US" altLang="en-US" dirty="0" err="1"/>
              <a:t>JFrame.paint</a:t>
            </a:r>
            <a:r>
              <a:rPr lang="en-US" altLang="en-US" dirty="0"/>
              <a:t> is a hook</a:t>
            </a:r>
          </a:p>
          <a:p>
            <a:pPr lvl="1" eaLnBrk="1" hangingPunct="1"/>
            <a:r>
              <a:rPr lang="en-US" altLang="en-US" dirty="0"/>
              <a:t>Ditto with </a:t>
            </a:r>
            <a:r>
              <a:rPr lang="en-US" altLang="en-US" dirty="0" err="1"/>
              <a:t>JApplet</a:t>
            </a:r>
            <a:endParaRPr lang="en-US" altLang="en-US" dirty="0"/>
          </a:p>
        </p:txBody>
      </p:sp>
      <p:sp>
        <p:nvSpPr>
          <p:cNvPr id="2" name="Slide Number Placeholder 1"/>
          <p:cNvSpPr>
            <a:spLocks noGrp="1"/>
          </p:cNvSpPr>
          <p:nvPr>
            <p:ph type="sldNum" sz="quarter" idx="11"/>
          </p:nvPr>
        </p:nvSpPr>
        <p:spPr/>
        <p:txBody>
          <a:bodyPr/>
          <a:lstStyle/>
          <a:p>
            <a:fld id="{8F6C1372-7B01-45A3-9708-463C05BD6765}"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a:t>Good C++ Manners</a:t>
            </a:r>
          </a:p>
        </p:txBody>
      </p:sp>
      <p:sp>
        <p:nvSpPr>
          <p:cNvPr id="6147" name="Rectangle 3"/>
          <p:cNvSpPr>
            <a:spLocks noGrp="1" noChangeArrowheads="1"/>
          </p:cNvSpPr>
          <p:nvPr>
            <p:ph type="body" idx="1"/>
          </p:nvPr>
        </p:nvSpPr>
        <p:spPr/>
        <p:txBody>
          <a:bodyPr/>
          <a:lstStyle/>
          <a:p>
            <a:pPr eaLnBrk="1" hangingPunct="1"/>
            <a:r>
              <a:rPr lang="en-US" altLang="en-US"/>
              <a:t>You should not override a non-virtual function</a:t>
            </a:r>
          </a:p>
          <a:p>
            <a:pPr eaLnBrk="1" hangingPunct="1"/>
            <a:r>
              <a:rPr lang="en-US" altLang="en-US"/>
              <a:t>It’s statically bound, so you’re wasting your time when using object pointers anyway</a:t>
            </a:r>
          </a:p>
        </p:txBody>
      </p:sp>
      <p:sp>
        <p:nvSpPr>
          <p:cNvPr id="2" name="Slide Number Placeholder 1"/>
          <p:cNvSpPr>
            <a:spLocks noGrp="1"/>
          </p:cNvSpPr>
          <p:nvPr>
            <p:ph type="sldNum" sz="quarter" idx="11"/>
          </p:nvPr>
        </p:nvSpPr>
        <p:spPr/>
        <p:txBody>
          <a:bodyPr/>
          <a:lstStyle/>
          <a:p>
            <a:fld id="{8F6C1372-7B01-45A3-9708-463C05BD6765}"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a:t>Related Patterns</a:t>
            </a:r>
          </a:p>
        </p:txBody>
      </p:sp>
      <p:sp>
        <p:nvSpPr>
          <p:cNvPr id="43011" name="Rectangle 3"/>
          <p:cNvSpPr>
            <a:spLocks noGrp="1" noChangeArrowheads="1"/>
          </p:cNvSpPr>
          <p:nvPr>
            <p:ph type="body" idx="1"/>
          </p:nvPr>
        </p:nvSpPr>
        <p:spPr/>
        <p:txBody>
          <a:bodyPr/>
          <a:lstStyle/>
          <a:p>
            <a:pPr eaLnBrk="1" hangingPunct="1"/>
            <a:r>
              <a:rPr lang="en-US" altLang="en-US"/>
              <a:t>Strategy</a:t>
            </a:r>
          </a:p>
          <a:p>
            <a:pPr lvl="1" eaLnBrk="1" hangingPunct="1"/>
            <a:r>
              <a:rPr lang="en-US" altLang="en-US"/>
              <a:t>The whole algorithm is overridable, not just its pieces</a:t>
            </a:r>
          </a:p>
          <a:p>
            <a:pPr eaLnBrk="1" hangingPunct="1"/>
            <a:r>
              <a:rPr lang="en-US" altLang="en-US"/>
              <a:t>Factory Method/Abstract Factory</a:t>
            </a:r>
          </a:p>
          <a:p>
            <a:pPr lvl="1" eaLnBrk="1" hangingPunct="1"/>
            <a:r>
              <a:rPr lang="en-US" altLang="en-US"/>
              <a:t>A Template Method for creation</a:t>
            </a:r>
          </a:p>
        </p:txBody>
      </p:sp>
      <p:sp>
        <p:nvSpPr>
          <p:cNvPr id="2" name="Slide Number Placeholder 1"/>
          <p:cNvSpPr>
            <a:spLocks noGrp="1"/>
          </p:cNvSpPr>
          <p:nvPr>
            <p:ph type="sldNum" sz="quarter" idx="11"/>
          </p:nvPr>
        </p:nvSpPr>
        <p:spPr/>
        <p:txBody>
          <a:bodyPr/>
          <a:lstStyle/>
          <a:p>
            <a:fld id="{8F6C1372-7B01-45A3-9708-463C05BD6765}"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a:t>Readers’ Theater</a:t>
            </a:r>
          </a:p>
        </p:txBody>
      </p:sp>
      <p:sp>
        <p:nvSpPr>
          <p:cNvPr id="44035" name="Rectangle 3"/>
          <p:cNvSpPr>
            <a:spLocks noGrp="1" noChangeArrowheads="1"/>
          </p:cNvSpPr>
          <p:nvPr>
            <p:ph type="body" idx="1"/>
          </p:nvPr>
        </p:nvSpPr>
        <p:spPr/>
        <p:txBody>
          <a:bodyPr/>
          <a:lstStyle/>
          <a:p>
            <a:pPr eaLnBrk="1" hangingPunct="1"/>
            <a:r>
              <a:rPr lang="en-US" altLang="en-US"/>
              <a:t>Pages 308-309</a:t>
            </a:r>
          </a:p>
        </p:txBody>
      </p:sp>
      <p:sp>
        <p:nvSpPr>
          <p:cNvPr id="2" name="Slide Number Placeholder 1"/>
          <p:cNvSpPr>
            <a:spLocks noGrp="1"/>
          </p:cNvSpPr>
          <p:nvPr>
            <p:ph type="sldNum" sz="quarter" idx="11"/>
          </p:nvPr>
        </p:nvSpPr>
        <p:spPr/>
        <p:txBody>
          <a:bodyPr/>
          <a:lstStyle/>
          <a:p>
            <a:fld id="{8F6C1372-7B01-45A3-9708-463C05BD6765}"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a:t>Sorting</a:t>
            </a:r>
          </a:p>
        </p:txBody>
      </p:sp>
      <p:sp>
        <p:nvSpPr>
          <p:cNvPr id="45059" name="Rectangle 3"/>
          <p:cNvSpPr>
            <a:spLocks noGrp="1" noChangeArrowheads="1"/>
          </p:cNvSpPr>
          <p:nvPr>
            <p:ph type="body" idx="1"/>
          </p:nvPr>
        </p:nvSpPr>
        <p:spPr/>
        <p:txBody>
          <a:bodyPr/>
          <a:lstStyle/>
          <a:p>
            <a:pPr eaLnBrk="1" hangingPunct="1"/>
            <a:r>
              <a:rPr lang="en-US" altLang="en-US"/>
              <a:t>A variant of the Template Method is useful in sorting</a:t>
            </a:r>
          </a:p>
          <a:p>
            <a:pPr lvl="1" eaLnBrk="1" hangingPunct="1"/>
            <a:r>
              <a:rPr lang="en-US" altLang="en-US"/>
              <a:t>See p. 300 - 304</a:t>
            </a:r>
          </a:p>
        </p:txBody>
      </p:sp>
      <p:sp>
        <p:nvSpPr>
          <p:cNvPr id="2" name="Slide Number Placeholder 1"/>
          <p:cNvSpPr>
            <a:spLocks noGrp="1"/>
          </p:cNvSpPr>
          <p:nvPr>
            <p:ph type="sldNum" sz="quarter" idx="11"/>
          </p:nvPr>
        </p:nvSpPr>
        <p:spPr/>
        <p:txBody>
          <a:bodyPr/>
          <a:lstStyle/>
          <a:p>
            <a:fld id="{8F6C1372-7B01-45A3-9708-463C05BD6765}"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a:t>Sorting and Template Method?</a:t>
            </a:r>
          </a:p>
        </p:txBody>
      </p:sp>
      <p:sp>
        <p:nvSpPr>
          <p:cNvPr id="46083" name="Rectangle 3"/>
          <p:cNvSpPr>
            <a:spLocks noGrp="1" noChangeArrowheads="1"/>
          </p:cNvSpPr>
          <p:nvPr>
            <p:ph type="body" idx="1"/>
          </p:nvPr>
        </p:nvSpPr>
        <p:spPr/>
        <p:txBody>
          <a:bodyPr/>
          <a:lstStyle/>
          <a:p>
            <a:pPr eaLnBrk="1" hangingPunct="1"/>
            <a:r>
              <a:rPr lang="en-US" altLang="en-US"/>
              <a:t>Is it really the Template Method?</a:t>
            </a:r>
          </a:p>
          <a:p>
            <a:pPr lvl="1" eaLnBrk="1" hangingPunct="1"/>
            <a:r>
              <a:rPr lang="en-US" altLang="en-US"/>
              <a:t>See questions, page 305</a:t>
            </a:r>
          </a:p>
        </p:txBody>
      </p:sp>
      <p:sp>
        <p:nvSpPr>
          <p:cNvPr id="2" name="Slide Number Placeholder 1"/>
          <p:cNvSpPr>
            <a:spLocks noGrp="1"/>
          </p:cNvSpPr>
          <p:nvPr>
            <p:ph type="sldNum" sz="quarter" idx="11"/>
          </p:nvPr>
        </p:nvSpPr>
        <p:spPr/>
        <p:txBody>
          <a:bodyPr/>
          <a:lstStyle/>
          <a:p>
            <a:fld id="{8F6C1372-7B01-45A3-9708-463C05BD6765}" type="slidenum">
              <a:rPr lang="en-US" smtClean="0"/>
              <a:pPr/>
              <a:t>43</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a:t>Return to StarBuzz</a:t>
            </a:r>
          </a:p>
        </p:txBody>
      </p:sp>
      <p:sp>
        <p:nvSpPr>
          <p:cNvPr id="7171" name="Rectangle 3"/>
          <p:cNvSpPr>
            <a:spLocks noGrp="1" noChangeArrowheads="1"/>
          </p:cNvSpPr>
          <p:nvPr>
            <p:ph type="body" idx="1"/>
          </p:nvPr>
        </p:nvSpPr>
        <p:spPr/>
        <p:txBody>
          <a:bodyPr/>
          <a:lstStyle/>
          <a:p>
            <a:pPr eaLnBrk="1" hangingPunct="1"/>
            <a:r>
              <a:rPr lang="en-US" altLang="en-US" sz="2800"/>
              <a:t>They offer tea now</a:t>
            </a:r>
          </a:p>
          <a:p>
            <a:pPr eaLnBrk="1" hangingPunct="1"/>
            <a:r>
              <a:rPr lang="en-US" altLang="en-US" sz="2800"/>
              <a:t>Preparing tea is like doing coffee, but different:</a:t>
            </a:r>
          </a:p>
          <a:p>
            <a:pPr lvl="1" eaLnBrk="1" hangingPunct="1"/>
            <a:r>
              <a:rPr lang="en-US" altLang="en-US" sz="2400"/>
              <a:t>Coffee: </a:t>
            </a:r>
            <a:r>
              <a:rPr lang="en-US" altLang="en-US" sz="2400" b="1"/>
              <a:t>boilWater</a:t>
            </a:r>
            <a:r>
              <a:rPr lang="en-US" altLang="en-US" sz="2400"/>
              <a:t>, </a:t>
            </a:r>
            <a:r>
              <a:rPr lang="en-US" altLang="en-US" sz="2400" b="1"/>
              <a:t>brewCoffeeGrinds</a:t>
            </a:r>
            <a:r>
              <a:rPr lang="en-US" altLang="en-US" sz="2400"/>
              <a:t>, </a:t>
            </a:r>
            <a:r>
              <a:rPr lang="en-US" altLang="en-US" sz="2400" b="1"/>
              <a:t>pourInCup</a:t>
            </a:r>
            <a:r>
              <a:rPr lang="en-US" altLang="en-US" sz="2400"/>
              <a:t>, </a:t>
            </a:r>
            <a:r>
              <a:rPr lang="en-US" altLang="en-US" sz="2400" b="1"/>
              <a:t>addSugarAndMilk</a:t>
            </a:r>
          </a:p>
          <a:p>
            <a:pPr lvl="1" eaLnBrk="1" hangingPunct="1"/>
            <a:r>
              <a:rPr lang="en-US" altLang="en-US" sz="2400"/>
              <a:t>Tea: </a:t>
            </a:r>
            <a:r>
              <a:rPr lang="en-US" altLang="en-US" sz="2400" b="1"/>
              <a:t>boilWater</a:t>
            </a:r>
            <a:r>
              <a:rPr lang="en-US" altLang="en-US" sz="2400"/>
              <a:t>, </a:t>
            </a:r>
            <a:r>
              <a:rPr lang="en-US" altLang="en-US" sz="2400" b="1"/>
              <a:t>steepTeaBag</a:t>
            </a:r>
            <a:r>
              <a:rPr lang="en-US" altLang="en-US" sz="2400"/>
              <a:t>, </a:t>
            </a:r>
            <a:r>
              <a:rPr lang="en-US" altLang="en-US" sz="2400" b="1"/>
              <a:t>pourInCup</a:t>
            </a:r>
            <a:r>
              <a:rPr lang="en-US" altLang="en-US" sz="2400"/>
              <a:t>, </a:t>
            </a:r>
            <a:r>
              <a:rPr lang="en-US" altLang="en-US" sz="2400" b="1"/>
              <a:t>addLemon</a:t>
            </a:r>
          </a:p>
          <a:p>
            <a:pPr eaLnBrk="1" hangingPunct="1"/>
            <a:r>
              <a:rPr lang="en-US" altLang="en-US" sz="2800"/>
              <a:t>P. 276-279</a:t>
            </a:r>
          </a:p>
        </p:txBody>
      </p:sp>
      <p:sp>
        <p:nvSpPr>
          <p:cNvPr id="2" name="Slide Number Placeholder 1"/>
          <p:cNvSpPr>
            <a:spLocks noGrp="1"/>
          </p:cNvSpPr>
          <p:nvPr>
            <p:ph type="sldNum" sz="quarter" idx="11"/>
          </p:nvPr>
        </p:nvSpPr>
        <p:spPr/>
        <p:txBody>
          <a:bodyPr/>
          <a:lstStyle/>
          <a:p>
            <a:fld id="{8F6C1372-7B01-45A3-9708-463C05BD6765}"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a:t>“Almost DRY”</a:t>
            </a:r>
          </a:p>
        </p:txBody>
      </p:sp>
      <p:sp>
        <p:nvSpPr>
          <p:cNvPr id="8195" name="Content Placeholder 2"/>
          <p:cNvSpPr>
            <a:spLocks noGrp="1"/>
          </p:cNvSpPr>
          <p:nvPr>
            <p:ph idx="1"/>
          </p:nvPr>
        </p:nvSpPr>
        <p:spPr/>
        <p:txBody>
          <a:bodyPr/>
          <a:lstStyle/>
          <a:p>
            <a:r>
              <a:rPr lang="en-US" altLang="en-US"/>
              <a:t>Do you ever see code that almost duplicates other code?</a:t>
            </a:r>
          </a:p>
          <a:p>
            <a:pPr lvl="1"/>
            <a:r>
              <a:rPr lang="en-US" altLang="en-US"/>
              <a:t>A few small differences here and there</a:t>
            </a:r>
          </a:p>
          <a:p>
            <a:pPr lvl="1"/>
            <a:r>
              <a:rPr lang="en-US" altLang="en-US"/>
              <a:t>We can factor out the common stuff</a:t>
            </a:r>
          </a:p>
          <a:p>
            <a:pPr lvl="2"/>
            <a:r>
              <a:rPr lang="en-US" altLang="en-US"/>
              <a:t>For example, make a function with parameters that accommodate the differences</a:t>
            </a:r>
          </a:p>
          <a:p>
            <a:r>
              <a:rPr lang="en-US" altLang="en-US"/>
              <a:t>If we have inheritance and polymorphism, there is another option</a:t>
            </a:r>
          </a:p>
        </p:txBody>
      </p:sp>
      <p:sp>
        <p:nvSpPr>
          <p:cNvPr id="2" name="Slide Number Placeholder 1"/>
          <p:cNvSpPr>
            <a:spLocks noGrp="1"/>
          </p:cNvSpPr>
          <p:nvPr>
            <p:ph type="sldNum" sz="quarter" idx="11"/>
          </p:nvPr>
        </p:nvSpPr>
        <p:spPr/>
        <p:txBody>
          <a:bodyPr/>
          <a:lstStyle/>
          <a:p>
            <a:fld id="{8F6C1372-7B01-45A3-9708-463C05BD676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Controlling </a:t>
            </a:r>
            <a:r>
              <a:rPr lang="en-US" altLang="en-US" i="1"/>
              <a:t>Part</a:t>
            </a:r>
            <a:r>
              <a:rPr lang="en-US" altLang="en-US"/>
              <a:t> of an Algorithm</a:t>
            </a:r>
          </a:p>
        </p:txBody>
      </p:sp>
      <p:sp>
        <p:nvSpPr>
          <p:cNvPr id="9219" name="Rectangle 3"/>
          <p:cNvSpPr>
            <a:spLocks noGrp="1" noChangeArrowheads="1"/>
          </p:cNvSpPr>
          <p:nvPr>
            <p:ph type="body" idx="1"/>
          </p:nvPr>
        </p:nvSpPr>
        <p:spPr/>
        <p:txBody>
          <a:bodyPr/>
          <a:lstStyle/>
          <a:p>
            <a:pPr eaLnBrk="1" hangingPunct="1">
              <a:lnSpc>
                <a:spcPct val="90000"/>
              </a:lnSpc>
            </a:pPr>
            <a:r>
              <a:rPr lang="en-US" altLang="en-US"/>
              <a:t>Overriding occurs at the </a:t>
            </a:r>
            <a:r>
              <a:rPr lang="en-US" altLang="en-US" i="1"/>
              <a:t>function level</a:t>
            </a:r>
          </a:p>
          <a:p>
            <a:pPr eaLnBrk="1" hangingPunct="1">
              <a:lnSpc>
                <a:spcPct val="90000"/>
              </a:lnSpc>
            </a:pPr>
            <a:r>
              <a:rPr lang="en-US" altLang="en-US"/>
              <a:t>What if you want to open up only </a:t>
            </a:r>
            <a:r>
              <a:rPr lang="en-US" altLang="en-US" i="1"/>
              <a:t>part</a:t>
            </a:r>
            <a:r>
              <a:rPr lang="en-US" altLang="en-US"/>
              <a:t> of an algorithm for overriding?</a:t>
            </a:r>
          </a:p>
          <a:p>
            <a:pPr lvl="1" eaLnBrk="1" hangingPunct="1">
              <a:lnSpc>
                <a:spcPct val="90000"/>
              </a:lnSpc>
            </a:pPr>
            <a:r>
              <a:rPr lang="en-US" altLang="en-US"/>
              <a:t>The base class can control the “big picture”</a:t>
            </a:r>
          </a:p>
          <a:p>
            <a:pPr lvl="2" eaLnBrk="1" hangingPunct="1">
              <a:lnSpc>
                <a:spcPct val="90000"/>
              </a:lnSpc>
            </a:pPr>
            <a:r>
              <a:rPr lang="en-US" altLang="en-US"/>
              <a:t>What “stays the same”</a:t>
            </a:r>
          </a:p>
          <a:p>
            <a:pPr lvl="1" eaLnBrk="1" hangingPunct="1">
              <a:lnSpc>
                <a:spcPct val="90000"/>
              </a:lnSpc>
            </a:pPr>
            <a:r>
              <a:rPr lang="en-US" altLang="en-US"/>
              <a:t>Derived classes can provide what varies</a:t>
            </a:r>
          </a:p>
          <a:p>
            <a:pPr eaLnBrk="1" hangingPunct="1">
              <a:lnSpc>
                <a:spcPct val="90000"/>
              </a:lnSpc>
            </a:pPr>
            <a:r>
              <a:rPr lang="en-US" altLang="en-US"/>
              <a:t>Good design: put invariant parts high up</a:t>
            </a:r>
          </a:p>
          <a:p>
            <a:pPr lvl="1" eaLnBrk="1" hangingPunct="1">
              <a:lnSpc>
                <a:spcPct val="90000"/>
              </a:lnSpc>
            </a:pPr>
            <a:r>
              <a:rPr lang="en-US" altLang="en-US"/>
              <a:t>So they can be shared and not repeated</a:t>
            </a:r>
          </a:p>
        </p:txBody>
      </p:sp>
      <p:sp>
        <p:nvSpPr>
          <p:cNvPr id="2" name="Slide Number Placeholder 1"/>
          <p:cNvSpPr>
            <a:spLocks noGrp="1"/>
          </p:cNvSpPr>
          <p:nvPr>
            <p:ph type="sldNum" sz="quarter" idx="11"/>
          </p:nvPr>
        </p:nvSpPr>
        <p:spPr/>
        <p:txBody>
          <a:bodyPr/>
          <a:lstStyle/>
          <a:p>
            <a:fld id="{8F6C1372-7B01-45A3-9708-463C05BD6765}"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Method Skeletons</a:t>
            </a:r>
          </a:p>
        </p:txBody>
      </p:sp>
      <p:sp>
        <p:nvSpPr>
          <p:cNvPr id="10243" name="Rectangle 3"/>
          <p:cNvSpPr>
            <a:spLocks noGrp="1" noChangeArrowheads="1"/>
          </p:cNvSpPr>
          <p:nvPr>
            <p:ph type="body" idx="1"/>
          </p:nvPr>
        </p:nvSpPr>
        <p:spPr/>
        <p:txBody>
          <a:bodyPr/>
          <a:lstStyle/>
          <a:p>
            <a:pPr eaLnBrk="1" hangingPunct="1"/>
            <a:r>
              <a:rPr lang="en-US" altLang="en-US" sz="2800"/>
              <a:t>You can’t really override </a:t>
            </a:r>
            <a:r>
              <a:rPr lang="en-US" altLang="en-US" sz="2800" i="1"/>
              <a:t>part</a:t>
            </a:r>
            <a:r>
              <a:rPr lang="en-US" altLang="en-US" sz="2800"/>
              <a:t> of a method</a:t>
            </a:r>
          </a:p>
          <a:p>
            <a:pPr eaLnBrk="1" hangingPunct="1"/>
            <a:r>
              <a:rPr lang="en-US" altLang="en-US" sz="2800"/>
              <a:t>So break an algorithm into </a:t>
            </a:r>
            <a:r>
              <a:rPr lang="en-US" altLang="en-US" sz="2800" i="1"/>
              <a:t>pieces</a:t>
            </a:r>
          </a:p>
          <a:p>
            <a:pPr lvl="1" eaLnBrk="1" hangingPunct="1"/>
            <a:r>
              <a:rPr lang="en-US" altLang="en-US" sz="2400"/>
              <a:t>i.e., have it call several constituent methods</a:t>
            </a:r>
          </a:p>
          <a:p>
            <a:pPr eaLnBrk="1" hangingPunct="1"/>
            <a:r>
              <a:rPr lang="en-US" altLang="en-US" sz="2800"/>
              <a:t>Implement the ones that don’t vary in the base class</a:t>
            </a:r>
          </a:p>
          <a:p>
            <a:pPr eaLnBrk="1" hangingPunct="1"/>
            <a:r>
              <a:rPr lang="en-US" altLang="en-US" sz="2800" i="1"/>
              <a:t>Require</a:t>
            </a:r>
            <a:r>
              <a:rPr lang="en-US" altLang="en-US" sz="2800"/>
              <a:t> the others to be overridden</a:t>
            </a:r>
          </a:p>
          <a:p>
            <a:pPr eaLnBrk="1" hangingPunct="1"/>
            <a:r>
              <a:rPr lang="en-US" altLang="en-US" sz="2800"/>
              <a:t>The base class control method is a “skeleton”</a:t>
            </a:r>
          </a:p>
          <a:p>
            <a:pPr lvl="1" eaLnBrk="1" hangingPunct="1"/>
            <a:r>
              <a:rPr lang="en-US" altLang="en-US" sz="2400"/>
              <a:t>Although it has a more “official” name</a:t>
            </a:r>
          </a:p>
        </p:txBody>
      </p:sp>
      <p:sp>
        <p:nvSpPr>
          <p:cNvPr id="2" name="Slide Number Placeholder 1"/>
          <p:cNvSpPr>
            <a:spLocks noGrp="1"/>
          </p:cNvSpPr>
          <p:nvPr>
            <p:ph type="sldNum" sz="quarter" idx="11"/>
          </p:nvPr>
        </p:nvSpPr>
        <p:spPr/>
        <p:txBody>
          <a:bodyPr/>
          <a:lstStyle/>
          <a:p>
            <a:fld id="{8F6C1372-7B01-45A3-9708-463C05BD676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Class Sketch</a:t>
            </a:r>
          </a:p>
        </p:txBody>
      </p:sp>
      <p:graphicFrame>
        <p:nvGraphicFramePr>
          <p:cNvPr id="11267" name="Object 11"/>
          <p:cNvGraphicFramePr>
            <a:graphicFrameLocks noGrp="1" noChangeAspect="1"/>
          </p:cNvGraphicFramePr>
          <p:nvPr>
            <p:ph idx="1"/>
          </p:nvPr>
        </p:nvGraphicFramePr>
        <p:xfrm>
          <a:off x="3933825" y="1600200"/>
          <a:ext cx="1235075" cy="4800600"/>
        </p:xfrm>
        <a:graphic>
          <a:graphicData uri="http://schemas.openxmlformats.org/presentationml/2006/ole">
            <mc:AlternateContent xmlns:mc="http://schemas.openxmlformats.org/markup-compatibility/2006">
              <mc:Choice xmlns:v="urn:schemas-microsoft-com:vml" Requires="v">
                <p:oleObj name="Visio" r:id="rId2" imgW="798449" imgH="3107425" progId="Visio.Drawing.11">
                  <p:embed/>
                </p:oleObj>
              </mc:Choice>
              <mc:Fallback>
                <p:oleObj name="Visio" r:id="rId2" imgW="798449" imgH="3107425" progId="Visio.Drawing.11">
                  <p:embed/>
                  <p:pic>
                    <p:nvPicPr>
                      <p:cNvPr id="11267"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3825" y="1600200"/>
                        <a:ext cx="123507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1"/>
          </p:nvPr>
        </p:nvSpPr>
        <p:spPr/>
        <p:txBody>
          <a:bodyPr/>
          <a:lstStyle/>
          <a:p>
            <a:fld id="{8F6C1372-7B01-45A3-9708-463C05BD6765}" type="slidenum">
              <a:rPr lang="en-US" smtClean="0"/>
              <a:pPr/>
              <a:t>9</a:t>
            </a:fld>
            <a:endParaRPr lang="en-US"/>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1837</TotalTime>
  <Words>1976</Words>
  <Application>Microsoft Office PowerPoint</Application>
  <PresentationFormat>On-screen Show (4:3)</PresentationFormat>
  <Paragraphs>363</Paragraphs>
  <Slides>43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1" baseType="lpstr">
      <vt:lpstr>Arial</vt:lpstr>
      <vt:lpstr>Arial Black</vt:lpstr>
      <vt:lpstr>Calibri</vt:lpstr>
      <vt:lpstr>Courier New</vt:lpstr>
      <vt:lpstr>Times New Roman</vt:lpstr>
      <vt:lpstr>Wingdings</vt:lpstr>
      <vt:lpstr>Pixel</vt:lpstr>
      <vt:lpstr>Visio</vt:lpstr>
      <vt:lpstr>Design Patterns</vt:lpstr>
      <vt:lpstr>Polymorphism Revisited</vt:lpstr>
      <vt:lpstr>Override Control</vt:lpstr>
      <vt:lpstr>Good C++ Manners</vt:lpstr>
      <vt:lpstr>Return to StarBuzz</vt:lpstr>
      <vt:lpstr>“Almost DRY”</vt:lpstr>
      <vt:lpstr>Controlling Part of an Algorithm</vt:lpstr>
      <vt:lpstr>Method Skeletons</vt:lpstr>
      <vt:lpstr>Class Sketch</vt:lpstr>
      <vt:lpstr>C++ Example</vt:lpstr>
      <vt:lpstr>C++ Example</vt:lpstr>
      <vt:lpstr>Java Example</vt:lpstr>
      <vt:lpstr>Java Example</vt:lpstr>
      <vt:lpstr>Template Method</vt:lpstr>
      <vt:lpstr>Return to StarBuzz: Fixing it</vt:lpstr>
      <vt:lpstr>DRY (Again)</vt:lpstr>
      <vt:lpstr>Refactoring to Template Method</vt:lpstr>
      <vt:lpstr>The Base Class</vt:lpstr>
      <vt:lpstr>The Tea Class</vt:lpstr>
      <vt:lpstr>The Coffee Class</vt:lpstr>
      <vt:lpstr>Why “Template” Method?</vt:lpstr>
      <vt:lpstr>Benefits</vt:lpstr>
      <vt:lpstr>Four More Examples</vt:lpstr>
      <vt:lpstr>Weapon Behavior</vt:lpstr>
      <vt:lpstr>PowerPoint Presentation</vt:lpstr>
      <vt:lpstr>DB Commands Revisited</vt:lpstr>
      <vt:lpstr>Points of Customization</vt:lpstr>
      <vt:lpstr>Hook Methods</vt:lpstr>
      <vt:lpstr>CaffeineBeverage With A Hook</vt:lpstr>
      <vt:lpstr>CaffeineBeverage With A Hook</vt:lpstr>
      <vt:lpstr>Coffee Using The Hook</vt:lpstr>
      <vt:lpstr>Tea Using The Hook</vt:lpstr>
      <vt:lpstr>The Hollywood Principle</vt:lpstr>
      <vt:lpstr>By Hook or by Crook?</vt:lpstr>
      <vt:lpstr>DB Commands Once More</vt:lpstr>
      <vt:lpstr>Code Maintenance</vt:lpstr>
      <vt:lpstr>Steps</vt:lpstr>
      <vt:lpstr>Template Method in Practice Java Collections</vt:lpstr>
      <vt:lpstr>Frameworks</vt:lpstr>
      <vt:lpstr>Related Patterns</vt:lpstr>
      <vt:lpstr>Readers’ Theater</vt:lpstr>
      <vt:lpstr>Sorting</vt:lpstr>
      <vt:lpstr>Sorting and Template Method?</vt:lpstr>
    </vt:vector>
  </TitlesOfParts>
  <Company>UVSC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Chuck Allison</dc:creator>
  <cp:lastModifiedBy>Neil Harrison</cp:lastModifiedBy>
  <cp:revision>101</cp:revision>
  <dcterms:created xsi:type="dcterms:W3CDTF">2005-10-23T01:38:44Z</dcterms:created>
  <dcterms:modified xsi:type="dcterms:W3CDTF">2022-11-07T17:44:02Z</dcterms:modified>
</cp:coreProperties>
</file>