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60" r:id="rId3"/>
    <p:sldId id="257" r:id="rId4"/>
    <p:sldId id="258" r:id="rId5"/>
    <p:sldId id="270" r:id="rId6"/>
    <p:sldId id="271" r:id="rId7"/>
    <p:sldId id="272" r:id="rId8"/>
    <p:sldId id="259" r:id="rId9"/>
    <p:sldId id="294" r:id="rId10"/>
    <p:sldId id="264" r:id="rId11"/>
    <p:sldId id="295" r:id="rId12"/>
    <p:sldId id="261" r:id="rId13"/>
    <p:sldId id="262" r:id="rId14"/>
    <p:sldId id="263" r:id="rId15"/>
    <p:sldId id="285" r:id="rId16"/>
    <p:sldId id="265" r:id="rId17"/>
    <p:sldId id="284" r:id="rId18"/>
    <p:sldId id="266" r:id="rId19"/>
    <p:sldId id="267" r:id="rId20"/>
    <p:sldId id="273" r:id="rId21"/>
    <p:sldId id="29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6" r:id="rId32"/>
    <p:sldId id="287" r:id="rId33"/>
    <p:sldId id="268" r:id="rId34"/>
    <p:sldId id="277" r:id="rId35"/>
    <p:sldId id="269" r:id="rId36"/>
    <p:sldId id="296" r:id="rId37"/>
    <p:sldId id="288" r:id="rId38"/>
    <p:sldId id="289" r:id="rId39"/>
    <p:sldId id="290" r:id="rId40"/>
    <p:sldId id="291" r:id="rId41"/>
    <p:sldId id="292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3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6B53659B-1338-4017-B280-AAC0C4304A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A1442E6-378C-4E43-9AC3-3D4BC8F3F3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EC471D-1971-4B01-A823-A5DADC5BB7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9E778DC-4473-4F97-B477-F0E60A0A73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DEDFB5CC-E4AA-43FE-B46E-2203DDD8B7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pPr>
              <a:defRPr/>
            </a:pPr>
            <a:fld id="{5D18CDE9-183D-47C2-90D6-2773ED654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pPr>
              <a:defRPr/>
            </a:pPr>
            <a:fld id="{9C2ACBB8-EDDF-4F5B-92B6-A1159E00E7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12231FD-9299-4394-8C61-33490D19C8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DB7524D-DDDF-4B64-B9AB-D648B1286C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9AC366A2-99DC-4554-9772-94DBB3F4E1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175049BA-A66A-4340-BA26-8353B4156B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BB5473B5-64F7-4533-9F2C-79D401015B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CS 3450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Robust Software</a:t>
            </a:r>
          </a:p>
          <a:p>
            <a:pPr eaLnBrk="1" hangingPunct="1"/>
            <a:r>
              <a:rPr lang="en-US" altLang="en-US" smtClean="0"/>
              <a:t>(Especially Communications)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3600" dirty="0" smtClean="0"/>
              <a:t>Software to Handle Software Errors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Many of these patterns are to handle software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… that MIGHT be in the code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We generally don’t use 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… they don’t solve the problem by themselves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And some are to handle hardware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follow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following slides, pattern names are in </a:t>
            </a:r>
            <a:r>
              <a:rPr lang="en-US" dirty="0" smtClean="0">
                <a:solidFill>
                  <a:srgbClr val="FFFF00"/>
                </a:solidFill>
              </a:rPr>
              <a:t>yellow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4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Reliability in Memory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b="1" dirty="0" smtClean="0">
                <a:solidFill>
                  <a:srgbClr val="FFFF00"/>
                </a:solidFill>
              </a:rPr>
              <a:t>Object Pool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For each class, manage a pool of free objects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Define behavior (graceful failure) if the pool is exhausted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May include measures to avoid dangling pointer problems: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/>
              <a:t>Checksum of objects on the free list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/>
              <a:t>Mark and sweep objects to detect orphan objects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C++ only?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the </a:t>
            </a:r>
            <a:r>
              <a:rPr lang="en-US" altLang="en-US" sz="2400" dirty="0" smtClean="0"/>
              <a:t>Mars Rover, written in Java</a:t>
            </a:r>
            <a:r>
              <a:rPr lang="en-US" altLang="en-US" sz="2400" dirty="0" smtClean="0"/>
              <a:t>!</a:t>
            </a:r>
            <a:endParaRPr lang="en-US" altLang="en-US" sz="2400" dirty="0" smtClean="0"/>
          </a:p>
        </p:txBody>
      </p:sp>
      <p:pic>
        <p:nvPicPr>
          <p:cNvPr id="3074" name="Picture 2" descr="C:\Users\10448583\Downloads\curiostyrov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419600"/>
            <a:ext cx="2590800" cy="208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Handling Transient Errors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6236"/>
            <a:ext cx="6019800" cy="460216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 smtClean="0">
                <a:solidFill>
                  <a:srgbClr val="FFFF00"/>
                </a:solidFill>
              </a:rPr>
              <a:t>Leaky Bucket Counter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You can ignore transient errors, but if an error becomes frequent, you must handle 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(Think hardware faults, for example)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Therefore, Set up a counter: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Periodically increment it up to a maximum.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An error decrements 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If you hit zero, you have a real error!</a:t>
            </a:r>
          </a:p>
        </p:txBody>
      </p:sp>
      <p:pic>
        <p:nvPicPr>
          <p:cNvPr id="4098" name="Picture 2" descr="C:\Users\10448583\Downloads\leaky-bucke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14600"/>
            <a:ext cx="2438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Auditing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6237"/>
            <a:ext cx="4724400" cy="452628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b="1" dirty="0" smtClean="0">
                <a:solidFill>
                  <a:srgbClr val="FFFF00"/>
                </a:solidFill>
              </a:rPr>
              <a:t>Routine Audits</a:t>
            </a:r>
          </a:p>
          <a:p>
            <a:pPr eaLnBrk="1" hangingPunct="1"/>
            <a:r>
              <a:rPr lang="en-US" altLang="en-US" dirty="0" smtClean="0"/>
              <a:t>Periodically check resource and data integrity</a:t>
            </a:r>
          </a:p>
          <a:p>
            <a:pPr lvl="1" eaLnBrk="1" hangingPunct="1"/>
            <a:r>
              <a:rPr lang="en-US" altLang="en-US" dirty="0" smtClean="0"/>
              <a:t>E.g., Phone objects:</a:t>
            </a:r>
          </a:p>
          <a:p>
            <a:pPr lvl="2" eaLnBrk="1" hangingPunct="1"/>
            <a:r>
              <a:rPr lang="en-US" altLang="en-US" dirty="0" smtClean="0"/>
              <a:t>If not idle, must be connected to another phone</a:t>
            </a:r>
          </a:p>
          <a:p>
            <a:pPr eaLnBrk="1" hangingPunct="1"/>
            <a:r>
              <a:rPr lang="en-US" altLang="en-US" dirty="0" smtClean="0"/>
              <a:t>Run audits in the background</a:t>
            </a:r>
          </a:p>
          <a:p>
            <a:pPr lvl="1" eaLnBrk="1" hangingPunct="1"/>
            <a:r>
              <a:rPr lang="en-US" altLang="en-US" dirty="0" smtClean="0"/>
              <a:t>Priority-based OS: audits are lowest priority, the “leisure time manager”</a:t>
            </a:r>
          </a:p>
        </p:txBody>
      </p:sp>
      <p:pic>
        <p:nvPicPr>
          <p:cNvPr id="5122" name="Picture 2" descr="C:\Users\10448583\Downloads\free_network_audit_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76600"/>
            <a:ext cx="32004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Recovery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FFFF00"/>
                </a:solidFill>
              </a:rPr>
              <a:t>Tend to a Stable State</a:t>
            </a:r>
          </a:p>
          <a:p>
            <a:pPr lvl="1" eaLnBrk="1" hangingPunct="1"/>
            <a:r>
              <a:rPr lang="en-US" altLang="en-US" dirty="0" smtClean="0"/>
              <a:t>If an error found, put the phone in idle state. Don’t try to recover a “half call.”</a:t>
            </a:r>
          </a:p>
          <a:p>
            <a:pPr lvl="1" eaLnBrk="1" hangingPunct="1"/>
            <a:r>
              <a:rPr lang="en-US" altLang="en-US" dirty="0" smtClean="0"/>
              <a:t>A stable state is one from which you can continue to operate</a:t>
            </a:r>
          </a:p>
          <a:p>
            <a:pPr lvl="2" eaLnBrk="1" hangingPunct="1"/>
            <a:r>
              <a:rPr lang="en-US" altLang="en-US" dirty="0" smtClean="0"/>
              <a:t>E.g., system running with no phone calls</a:t>
            </a:r>
          </a:p>
        </p:txBody>
      </p:sp>
      <p:pic>
        <p:nvPicPr>
          <p:cNvPr id="6146" name="Picture 2" descr="C:\Users\10448583\Downloads\StableUns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495800"/>
            <a:ext cx="456247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Infinite Loop Protection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FFFF00"/>
                </a:solidFill>
              </a:rPr>
              <a:t>Watchdog</a:t>
            </a:r>
            <a:endParaRPr lang="en-US" altLang="en-US" sz="2400" b="1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en-US" altLang="en-US" sz="2400" dirty="0" smtClean="0"/>
              <a:t>What do you do if your software has an infinite loop?</a:t>
            </a:r>
          </a:p>
          <a:p>
            <a:pPr lvl="1" eaLnBrk="1" hangingPunct="1"/>
            <a:r>
              <a:rPr lang="en-US" altLang="en-US" sz="2000" dirty="0" smtClean="0"/>
              <a:t>You want to restart it.</a:t>
            </a:r>
          </a:p>
          <a:p>
            <a:pPr lvl="1" eaLnBrk="1" hangingPunct="1"/>
            <a:r>
              <a:rPr lang="en-US" altLang="en-US" sz="2000" dirty="0" smtClean="0"/>
              <a:t>But how do you know? If a process gets stuck, it can’t tell anyone it is sick.</a:t>
            </a:r>
          </a:p>
          <a:p>
            <a:pPr eaLnBrk="1" hangingPunct="1"/>
            <a:r>
              <a:rPr lang="en-US" altLang="en-US" sz="2400" dirty="0" smtClean="0"/>
              <a:t>So have a watchdog process</a:t>
            </a:r>
          </a:p>
          <a:p>
            <a:pPr lvl="1" eaLnBrk="1" hangingPunct="1"/>
            <a:r>
              <a:rPr lang="en-US" altLang="en-US" sz="2000" dirty="0" smtClean="0"/>
              <a:t>Every few seconds send a message to each process.</a:t>
            </a:r>
          </a:p>
          <a:p>
            <a:pPr lvl="1" eaLnBrk="1" hangingPunct="1"/>
            <a:r>
              <a:rPr lang="en-US" altLang="en-US" sz="2000" dirty="0" smtClean="0"/>
              <a:t>Every process must simply respond.</a:t>
            </a:r>
          </a:p>
          <a:p>
            <a:pPr lvl="1" eaLnBrk="1" hangingPunct="1"/>
            <a:r>
              <a:rPr lang="en-US" altLang="en-US" sz="2000" dirty="0" smtClean="0"/>
              <a:t>If not, restart the process.</a:t>
            </a:r>
          </a:p>
          <a:p>
            <a:pPr lvl="1" eaLnBrk="1" hangingPunct="1"/>
            <a:r>
              <a:rPr lang="en-US" altLang="en-US" sz="2000" dirty="0" smtClean="0"/>
              <a:t>Who watches the watchdog</a:t>
            </a:r>
            <a:r>
              <a:rPr lang="en-US" altLang="en-US" sz="2000" dirty="0" smtClean="0"/>
              <a:t>?</a:t>
            </a:r>
            <a:endParaRPr lang="en-US" altLang="en-US" dirty="0"/>
          </a:p>
          <a:p>
            <a:pPr lvl="1" eaLnBrk="1" hangingPunct="1"/>
            <a:r>
              <a:rPr lang="en-US" altLang="en-US" sz="2000" dirty="0" smtClean="0"/>
              <a:t>(similar to ping-echo)</a:t>
            </a:r>
            <a:endParaRPr lang="en-US" altLang="en-US" sz="2000" dirty="0" smtClean="0"/>
          </a:p>
        </p:txBody>
      </p:sp>
      <p:pic>
        <p:nvPicPr>
          <p:cNvPr id="7170" name="Picture 2" descr="C:\Users\10448583\Downloads\watchdog-icon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434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Priorities…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The watchdog must be allowed to run</a:t>
            </a:r>
          </a:p>
          <a:p>
            <a:pPr eaLnBrk="1" hangingPunct="1"/>
            <a:r>
              <a:rPr lang="en-US" altLang="en-US" sz="2800" dirty="0" smtClean="0"/>
              <a:t>If you have a strict priority-based OS (recommended):</a:t>
            </a:r>
          </a:p>
          <a:p>
            <a:pPr lvl="1" eaLnBrk="1" hangingPunct="1"/>
            <a:r>
              <a:rPr lang="en-US" altLang="en-US" sz="2400" dirty="0" smtClean="0"/>
              <a:t>Watchdog process is highest priority, but sleeps most of the time.</a:t>
            </a:r>
          </a:p>
          <a:p>
            <a:pPr eaLnBrk="1" hangingPunct="1"/>
            <a:r>
              <a:rPr lang="en-US" altLang="en-US" sz="2800" dirty="0" smtClean="0"/>
              <a:t>Windows NT wasn’t</a:t>
            </a:r>
          </a:p>
          <a:p>
            <a:pPr lvl="2" eaLnBrk="1" hangingPunct="1"/>
            <a:r>
              <a:rPr lang="en-US" altLang="en-US" sz="2000" dirty="0" smtClean="0"/>
              <a:t>Used time slices for all processes</a:t>
            </a:r>
            <a:endParaRPr lang="en-US" altLang="en-US" sz="2000" dirty="0" smtClean="0"/>
          </a:p>
          <a:p>
            <a:pPr lvl="2" eaLnBrk="1" hangingPunct="1"/>
            <a:r>
              <a:rPr lang="en-US" altLang="en-US" sz="2000" dirty="0" smtClean="0"/>
              <a:t>Newer releases may be different</a:t>
            </a:r>
            <a:endParaRPr lang="en-US" altLang="en-US" sz="2000" dirty="0" smtClean="0"/>
          </a:p>
          <a:p>
            <a:r>
              <a:rPr lang="en-US" altLang="en-US" sz="3000" dirty="0" smtClean="0"/>
              <a:t>Linux is </a:t>
            </a:r>
          </a:p>
        </p:txBody>
      </p:sp>
      <p:pic>
        <p:nvPicPr>
          <p:cNvPr id="8194" name="Picture 2" descr="C:\Users\10448583\Downloads\prioriti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753" y="3886200"/>
            <a:ext cx="2682618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Recovery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b="1" dirty="0" smtClean="0">
                <a:solidFill>
                  <a:srgbClr val="FFFF00"/>
                </a:solidFill>
              </a:rPr>
              <a:t>Escalating Restart Levels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Define levels of restart, each more serious than the last.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When an error happens, attempt the least disruptive restart that might fix the problem.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If problem persists, move up a level.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Challenge: defining the levels. (Example:)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/>
              <a:t>Re-initialize data tables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/>
              <a:t>Restart some processes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/>
              <a:t>Restart all processes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/>
              <a:t>Restart the operating system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/>
              <a:t>Power down and back up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2000" dirty="0" smtClean="0"/>
          </a:p>
        </p:txBody>
      </p:sp>
      <p:pic>
        <p:nvPicPr>
          <p:cNvPr id="9218" name="Picture 2" descr="C:\Users\10448583\Downloads\recovery-1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91000"/>
            <a:ext cx="25812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Performance and</a:t>
            </a:r>
            <a:br>
              <a:rPr lang="en-US" altLang="en-US" dirty="0" smtClean="0"/>
            </a:br>
            <a:r>
              <a:rPr lang="en-US" altLang="en-US" dirty="0" smtClean="0"/>
              <a:t>Overload Handling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FF00"/>
                </a:solidFill>
              </a:rPr>
              <a:t>Finish What you Start (Process Stimulus to Completion)</a:t>
            </a:r>
          </a:p>
          <a:p>
            <a:pPr eaLnBrk="1" hangingPunct="1"/>
            <a:r>
              <a:rPr lang="en-US" altLang="en-US" dirty="0" smtClean="0">
                <a:solidFill>
                  <a:srgbClr val="FFFF00"/>
                </a:solidFill>
              </a:rPr>
              <a:t>Shed Work at Periphery</a:t>
            </a:r>
          </a:p>
          <a:p>
            <a:pPr eaLnBrk="1" hangingPunct="1"/>
            <a:r>
              <a:rPr lang="en-US" altLang="en-US" dirty="0" smtClean="0">
                <a:solidFill>
                  <a:srgbClr val="FFFF00"/>
                </a:solidFill>
              </a:rPr>
              <a:t>Fresh Work Before Stale</a:t>
            </a:r>
          </a:p>
          <a:p>
            <a:pPr eaLnBrk="1" hangingPunct="1"/>
            <a:r>
              <a:rPr lang="en-US" altLang="en-US" dirty="0" smtClean="0">
                <a:solidFill>
                  <a:srgbClr val="FFFF00"/>
                </a:solidFill>
              </a:rPr>
              <a:t>Ignore Babbling Idiots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See next slides for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First, Some General Things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Bit of History</a:t>
            </a:r>
          </a:p>
          <a:p>
            <a:pPr eaLnBrk="1" hangingPunct="1"/>
            <a:r>
              <a:rPr lang="en-US" altLang="en-US" smtClean="0"/>
              <a:t>A Bit of Culture</a:t>
            </a:r>
          </a:p>
          <a:p>
            <a:pPr lvl="1" eaLnBrk="1" hangingPunct="1"/>
            <a:r>
              <a:rPr lang="en-US" altLang="en-US" smtClean="0"/>
              <a:t>Especially in telecom patterns!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FF00"/>
                </a:solidFill>
              </a:rPr>
              <a:t>Finish What you Start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When you begin to process a request, process it all the way to completion:</a:t>
            </a:r>
          </a:p>
          <a:p>
            <a:pPr lvl="1" eaLnBrk="1" hangingPunct="1"/>
            <a:r>
              <a:rPr lang="en-US" altLang="en-US" sz="2400" dirty="0" smtClean="0"/>
              <a:t>E. g.: Phone </a:t>
            </a:r>
            <a:r>
              <a:rPr lang="en-US" altLang="en-US" sz="2400" dirty="0" err="1" smtClean="0"/>
              <a:t>offhook</a:t>
            </a:r>
            <a:r>
              <a:rPr lang="en-US" altLang="en-US" sz="2400" dirty="0" smtClean="0"/>
              <a:t> stimulus: process it until </a:t>
            </a:r>
            <a:r>
              <a:rPr lang="en-US" altLang="en-US" sz="2400" dirty="0" err="1" smtClean="0"/>
              <a:t>dialtone</a:t>
            </a:r>
            <a:r>
              <a:rPr lang="en-US" altLang="en-US" sz="2400" dirty="0" smtClean="0"/>
              <a:t> has been applied.</a:t>
            </a:r>
          </a:p>
          <a:p>
            <a:pPr lvl="1" eaLnBrk="1" hangingPunct="1"/>
            <a:r>
              <a:rPr lang="en-US" altLang="en-US" sz="2400" dirty="0" smtClean="0">
                <a:solidFill>
                  <a:schemeClr val="accent6">
                    <a:lumMod val="90000"/>
                  </a:schemeClr>
                </a:solidFill>
              </a:rPr>
              <a:t>(You must define </a:t>
            </a:r>
            <a:r>
              <a:rPr lang="en-US" altLang="en-US" sz="2400" dirty="0" smtClean="0">
                <a:solidFill>
                  <a:schemeClr val="accent6">
                    <a:lumMod val="90000"/>
                  </a:schemeClr>
                </a:solidFill>
              </a:rPr>
              <a:t>“stable” states)</a:t>
            </a:r>
          </a:p>
          <a:p>
            <a:pPr eaLnBrk="1" hangingPunct="1"/>
            <a:r>
              <a:rPr lang="en-US" altLang="en-US" sz="2800" dirty="0" smtClean="0"/>
              <a:t>Reason: you avoid many issues of concurrency, including performance</a:t>
            </a:r>
          </a:p>
          <a:p>
            <a:pPr lvl="1" eaLnBrk="1" hangingPunct="1"/>
            <a:r>
              <a:rPr lang="en-US" altLang="en-US" sz="2400" dirty="0" smtClean="0"/>
              <a:t>Our systems weren’t </a:t>
            </a:r>
            <a:r>
              <a:rPr lang="en-US" altLang="en-US" sz="2400" dirty="0" smtClean="0"/>
              <a:t>concurrent</a:t>
            </a:r>
            <a:endParaRPr lang="en-US" altLang="en-US" sz="2400" dirty="0" smtClean="0"/>
          </a:p>
        </p:txBody>
      </p:sp>
      <p:pic>
        <p:nvPicPr>
          <p:cNvPr id="10242" name="Picture 2" descr="C:\Users\10448583\Downloads\finish-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85851"/>
            <a:ext cx="2399284" cy="180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Finish What you Start: Design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The processing must not have any waits for input. (So one definition of “to completion” is “until the next request for input.”)</a:t>
            </a:r>
          </a:p>
          <a:p>
            <a:r>
              <a:rPr lang="en-US" altLang="en-US" sz="2800" dirty="0" smtClean="0"/>
              <a:t>The processing must be fast. (It usually is)</a:t>
            </a:r>
          </a:p>
          <a:p>
            <a:pPr lvl="1"/>
            <a:r>
              <a:rPr lang="en-US" altLang="en-US" sz="2400" dirty="0" smtClean="0">
                <a:solidFill>
                  <a:schemeClr val="accent6">
                    <a:lumMod val="90000"/>
                  </a:schemeClr>
                </a:solidFill>
              </a:rPr>
              <a:t>Define small increments of process stimulus handling</a:t>
            </a:r>
          </a:p>
          <a:p>
            <a:pPr lvl="1"/>
            <a:r>
              <a:rPr lang="en-US" altLang="en-US" sz="2400" dirty="0" smtClean="0"/>
              <a:t>Encourages simplicity (a good thing!)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FF00"/>
                </a:solidFill>
              </a:rPr>
              <a:t>Shed Work at the Periphery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You are under an overload condition</a:t>
            </a:r>
          </a:p>
          <a:p>
            <a:pPr lvl="1" eaLnBrk="1" hangingPunct="1"/>
            <a:r>
              <a:rPr lang="en-US" altLang="en-US" smtClean="0"/>
              <a:t>CPUs are nearly maxed out</a:t>
            </a:r>
          </a:p>
          <a:p>
            <a:pPr eaLnBrk="1" hangingPunct="1"/>
            <a:r>
              <a:rPr lang="en-US" altLang="en-US" smtClean="0"/>
              <a:t>Shed incoming work (refuse to process it)</a:t>
            </a:r>
          </a:p>
          <a:p>
            <a:pPr eaLnBrk="1" hangingPunct="1"/>
            <a:r>
              <a:rPr lang="en-US" altLang="en-US" smtClean="0"/>
              <a:t>You MUST do it as early as possible – before it hits the CPU.</a:t>
            </a:r>
          </a:p>
          <a:p>
            <a:pPr lvl="1" eaLnBrk="1" hangingPunct="1"/>
            <a:r>
              <a:rPr lang="en-US" altLang="en-US" smtClean="0"/>
              <a:t>Offhook: denied at the port board</a:t>
            </a:r>
          </a:p>
        </p:txBody>
      </p:sp>
      <p:pic>
        <p:nvPicPr>
          <p:cNvPr id="11266" name="Picture 2" descr="C:\Users\10448583\Downloads\workplace-under-construction-accident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8862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FF00"/>
                </a:solidFill>
              </a:rPr>
              <a:t>Fresh Work Before Stale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1"/>
            <a:ext cx="8077200" cy="3276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You are overloaded. What work do you do first?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Answer: do the NEWEST work.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This is neither intuitive nor fair!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Why do it?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B0F0"/>
                </a:solidFill>
              </a:rPr>
              <a:t>Work ages</a:t>
            </a:r>
            <a:r>
              <a:rPr lang="en-US" altLang="en-US" sz="2400" dirty="0" smtClean="0"/>
              <a:t>. The oldest work is the most likely to be out of date – processing it would be a waste of time.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accent6">
                    <a:lumMod val="90000"/>
                  </a:schemeClr>
                </a:solidFill>
              </a:rPr>
              <a:t>Airlines do this</a:t>
            </a:r>
            <a:r>
              <a:rPr lang="en-US" altLang="en-US" sz="2400" dirty="0" smtClean="0"/>
              <a:t>: they load confirmed passengers before bumped passengers.  (Annoy the passengers who are </a:t>
            </a:r>
            <a:r>
              <a:rPr lang="en-US" altLang="en-US" sz="2400" i="1" dirty="0" smtClean="0"/>
              <a:t>already</a:t>
            </a:r>
            <a:r>
              <a:rPr lang="en-US" altLang="en-US" sz="2400" dirty="0" smtClean="0"/>
              <a:t> mad!)</a:t>
            </a:r>
          </a:p>
        </p:txBody>
      </p:sp>
      <p:pic>
        <p:nvPicPr>
          <p:cNvPr id="12290" name="Picture 2" descr="C:\Users\10448583\Downloads\4493687482_ee6e58f12c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4419600"/>
            <a:ext cx="342732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FF00"/>
                </a:solidFill>
              </a:rPr>
              <a:t>Ignore Babbling Idiots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6237"/>
            <a:ext cx="4876800" cy="452628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 smtClean="0"/>
              <a:t>Hardware (or software) problems can cause a stream of spurious requests.</a:t>
            </a:r>
          </a:p>
          <a:p>
            <a:pPr lvl="1" eaLnBrk="1" hangingPunct="1"/>
            <a:r>
              <a:rPr lang="en-US" altLang="en-US" dirty="0" smtClean="0"/>
              <a:t>Processing them, even rejecting them, can eat up all your processing time!</a:t>
            </a:r>
          </a:p>
          <a:p>
            <a:pPr eaLnBrk="1" hangingPunct="1"/>
            <a:r>
              <a:rPr lang="en-US" altLang="en-US" dirty="0" smtClean="0">
                <a:solidFill>
                  <a:schemeClr val="accent6">
                    <a:lumMod val="90000"/>
                  </a:schemeClr>
                </a:solidFill>
              </a:rPr>
              <a:t>Set a frequency threshold, well above normal activity</a:t>
            </a:r>
          </a:p>
          <a:p>
            <a:pPr lvl="1" eaLnBrk="1" hangingPunct="1"/>
            <a:r>
              <a:rPr lang="en-US" altLang="en-US" dirty="0" smtClean="0"/>
              <a:t>If a device exceeds it, ignore that device until it is repaired.</a:t>
            </a:r>
          </a:p>
          <a:p>
            <a:pPr eaLnBrk="1" hangingPunct="1"/>
            <a:endParaRPr lang="en-US" altLang="en-US" dirty="0" smtClean="0"/>
          </a:p>
        </p:txBody>
      </p:sp>
      <p:pic>
        <p:nvPicPr>
          <p:cNvPr id="13314" name="Picture 2" descr="C:\Users\10448583\Downloads\dr_evil_las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624" y="1752600"/>
            <a:ext cx="3582988" cy="289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Distribution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Creates two major headaches for robust systems: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Reliability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In particular, correctness – distribution introduces opportunities for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Performance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Two patterns to help: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FFFF00"/>
                </a:solidFill>
              </a:rPr>
              <a:t>Homogeneous Distribution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FFFF00"/>
                </a:solidFill>
              </a:rPr>
              <a:t>Half-Object Plus Protocol (HOPP)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Distribution Options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Distribution of functionality (heterogenous:)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Different systems do different things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Easy to do, but has problems: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Limited scalability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Limited survivability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Bottlenecks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Multiple Software Loads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High coupling (dependencies)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FF00"/>
                </a:solidFill>
              </a:rPr>
              <a:t>Homogeneous Distribution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Move subscribers (load) to different processors.</a:t>
            </a:r>
          </a:p>
          <a:p>
            <a:pPr eaLnBrk="1" hangingPunct="1"/>
            <a:r>
              <a:rPr lang="en-US" altLang="en-US" sz="2800" smtClean="0"/>
              <a:t>All systems are the same, just run on different data sets</a:t>
            </a:r>
          </a:p>
          <a:p>
            <a:pPr lvl="1" eaLnBrk="1" hangingPunct="1"/>
            <a:r>
              <a:rPr lang="en-US" altLang="en-US" sz="2400" smtClean="0"/>
              <a:t>Near-linear scalability</a:t>
            </a:r>
          </a:p>
          <a:p>
            <a:pPr lvl="1" eaLnBrk="1" hangingPunct="1"/>
            <a:r>
              <a:rPr lang="en-US" altLang="en-US" sz="2400" smtClean="0"/>
              <a:t>Survivability: affects only a subset of clients</a:t>
            </a:r>
          </a:p>
          <a:p>
            <a:pPr lvl="1" eaLnBrk="1" hangingPunct="1"/>
            <a:r>
              <a:rPr lang="en-US" altLang="en-US" sz="2400" smtClean="0"/>
              <a:t>One software load</a:t>
            </a:r>
          </a:p>
          <a:p>
            <a:pPr lvl="1" eaLnBrk="1" hangingPunct="1"/>
            <a:r>
              <a:rPr lang="en-US" altLang="en-US" sz="2400" smtClean="0"/>
              <a:t>Strong cohesion: all data for a client in one place</a:t>
            </a:r>
          </a:p>
        </p:txBody>
      </p:sp>
      <p:pic>
        <p:nvPicPr>
          <p:cNvPr id="14338" name="Picture 2" descr="C:\Users\10448583\Downloads\figa_1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214083"/>
            <a:ext cx="3124200" cy="150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distributed transactions, remote information is needed</a:t>
            </a:r>
          </a:p>
          <a:p>
            <a:pPr lvl="1" eaLnBrk="1" hangingPunct="1"/>
            <a:r>
              <a:rPr lang="en-US" altLang="en-US" smtClean="0"/>
              <a:t>Heterogeneous distribution: Send requests to a name server to get destination</a:t>
            </a:r>
          </a:p>
          <a:p>
            <a:pPr lvl="2" eaLnBrk="1" hangingPunct="1"/>
            <a:r>
              <a:rPr lang="en-US" altLang="en-US" smtClean="0"/>
              <a:t>Common approach (see DNS servers)</a:t>
            </a:r>
          </a:p>
          <a:p>
            <a:pPr lvl="1" eaLnBrk="1" hangingPunct="1"/>
            <a:r>
              <a:rPr lang="en-US" altLang="en-US" smtClean="0"/>
              <a:t>But it can be expensive and unreliable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Homogeneous Distribution</a:t>
            </a:r>
          </a:p>
          <a:p>
            <a:pPr eaLnBrk="1" hangingPunct="1"/>
            <a:r>
              <a:rPr lang="en-US" altLang="en-US" smtClean="0"/>
              <a:t>And replicate part of the data on each system</a:t>
            </a:r>
          </a:p>
          <a:p>
            <a:pPr lvl="1" eaLnBrk="1" hangingPunct="1"/>
            <a:r>
              <a:rPr lang="en-US" altLang="en-US" smtClean="0"/>
              <a:t>For example, the name server’s database</a:t>
            </a:r>
          </a:p>
          <a:p>
            <a:pPr eaLnBrk="1" hangingPunct="1"/>
            <a:r>
              <a:rPr lang="en-US" altLang="en-US" smtClean="0"/>
              <a:t>Local requests can be handled completely locally</a:t>
            </a:r>
          </a:p>
          <a:p>
            <a:pPr eaLnBrk="1" hangingPunct="1"/>
            <a:r>
              <a:rPr lang="en-US" altLang="en-US" smtClean="0"/>
              <a:t>Remote requests handled efficiently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High Availability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99% Uptime</a:t>
            </a:r>
          </a:p>
          <a:p>
            <a:pPr eaLnBrk="1" hangingPunct="1"/>
            <a:r>
              <a:rPr lang="en-US" altLang="en-US" smtClean="0"/>
              <a:t>99.9% Uptime</a:t>
            </a:r>
          </a:p>
          <a:p>
            <a:pPr eaLnBrk="1" hangingPunct="1"/>
            <a:r>
              <a:rPr lang="en-US" altLang="en-US" smtClean="0"/>
              <a:t>99.99% Uptime</a:t>
            </a:r>
          </a:p>
          <a:p>
            <a:pPr eaLnBrk="1" hangingPunct="1"/>
            <a:r>
              <a:rPr lang="en-US" altLang="en-US" smtClean="0"/>
              <a:t>99.999% Uptime</a:t>
            </a:r>
          </a:p>
          <a:p>
            <a:pPr eaLnBrk="1" hangingPunct="1"/>
            <a:r>
              <a:rPr lang="en-US" altLang="en-US" smtClean="0"/>
              <a:t>99.9999% Uptime</a:t>
            </a:r>
          </a:p>
          <a:p>
            <a:pPr lvl="1" eaLnBrk="1" hangingPunct="1"/>
            <a:r>
              <a:rPr lang="en-US" altLang="en-US" smtClean="0"/>
              <a:t>ALL downtime counts against you!</a:t>
            </a:r>
          </a:p>
          <a:p>
            <a:pPr lvl="1" eaLnBrk="1" hangingPunct="1"/>
            <a:r>
              <a:rPr lang="en-US" altLang="en-US" smtClean="0"/>
              <a:t>This is carrier-grade availability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Messaging costs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Timeouts (don’t have to deal with them)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Latency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Transient states (not needed)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Disadvantages: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Memory usage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Transient data (local data out of sync)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Complexity (how to replicate/update data, and handle outdated data)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rgbClr val="FFFF00"/>
                </a:solidFill>
              </a:rPr>
              <a:t>Half-Object Plus </a:t>
            </a:r>
            <a:r>
              <a:rPr lang="en-US" altLang="en-US" dirty="0" smtClean="0">
                <a:solidFill>
                  <a:srgbClr val="FFFF00"/>
                </a:solidFill>
              </a:rPr>
              <a:t>Protocol (HOPP)</a:t>
            </a:r>
            <a:endParaRPr lang="en-US" altLang="en-US" dirty="0" smtClean="0">
              <a:solidFill>
                <a:srgbClr val="FFFF00"/>
              </a:solidFill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It’s natural to model a Phone Call as an object</a:t>
            </a:r>
          </a:p>
          <a:p>
            <a:pPr lvl="1"/>
            <a:r>
              <a:rPr lang="en-US" altLang="en-US" sz="2400" dirty="0" smtClean="0"/>
              <a:t>But you run into all sorts of problems:</a:t>
            </a:r>
          </a:p>
          <a:p>
            <a:pPr lvl="2"/>
            <a:r>
              <a:rPr lang="en-US" altLang="en-US" sz="2000" dirty="0" smtClean="0"/>
              <a:t>Dynamic behavior: conferences, call forward, etc.</a:t>
            </a:r>
          </a:p>
          <a:p>
            <a:pPr lvl="2"/>
            <a:r>
              <a:rPr lang="en-US" altLang="en-US" sz="2000" dirty="0" smtClean="0"/>
              <a:t>Connection types: M x N explosion</a:t>
            </a:r>
          </a:p>
          <a:p>
            <a:pPr lvl="2"/>
            <a:r>
              <a:rPr lang="en-US" altLang="en-US" sz="2000" dirty="0" smtClean="0"/>
              <a:t>Distributed vs. local calls (not transparent)</a:t>
            </a:r>
          </a:p>
          <a:p>
            <a:r>
              <a:rPr lang="en-US" altLang="en-US" sz="2800" dirty="0" smtClean="0"/>
              <a:t>Let’s try using a Call object to design each…</a:t>
            </a:r>
          </a:p>
        </p:txBody>
      </p:sp>
      <p:pic>
        <p:nvPicPr>
          <p:cNvPr id="15364" name="Picture 4" descr="C:\Users\10448583\Downloads\hop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91000"/>
            <a:ext cx="6079024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FF00"/>
                </a:solidFill>
              </a:rPr>
              <a:t>HOPP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Therefore:</a:t>
            </a:r>
          </a:p>
          <a:p>
            <a:r>
              <a:rPr lang="en-US" altLang="en-US" dirty="0" smtClean="0"/>
              <a:t>Model a call as three parts: Two half calls plus the connection (protocol) between them</a:t>
            </a:r>
          </a:p>
          <a:p>
            <a:pPr lvl="1"/>
            <a:r>
              <a:rPr lang="en-US" altLang="en-US" dirty="0" smtClean="0"/>
              <a:t>Solves the M x N explosion problem</a:t>
            </a:r>
          </a:p>
          <a:p>
            <a:pPr lvl="1"/>
            <a:r>
              <a:rPr lang="en-US" altLang="en-US" dirty="0" smtClean="0"/>
              <a:t>Distributed calls are (almost) transparent</a:t>
            </a:r>
          </a:p>
          <a:p>
            <a:pPr lvl="1"/>
            <a:r>
              <a:rPr lang="en-US" altLang="en-US" dirty="0" smtClean="0"/>
              <a:t>Dynamic features are easier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Failover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FF00"/>
                </a:solidFill>
              </a:rPr>
              <a:t>Load Sharing</a:t>
            </a:r>
          </a:p>
          <a:p>
            <a:pPr lvl="1" eaLnBrk="1" hangingPunct="1"/>
            <a:r>
              <a:rPr lang="en-US" altLang="en-US" dirty="0" smtClean="0">
                <a:solidFill>
                  <a:srgbClr val="FFFF00"/>
                </a:solidFill>
              </a:rPr>
              <a:t>N + M Sparing</a:t>
            </a:r>
          </a:p>
          <a:p>
            <a:pPr eaLnBrk="1" hangingPunct="1"/>
            <a:r>
              <a:rPr lang="en-US" altLang="en-US" dirty="0" smtClean="0">
                <a:solidFill>
                  <a:srgbClr val="FFFF00"/>
                </a:solidFill>
              </a:rPr>
              <a:t>Cold Standby</a:t>
            </a:r>
          </a:p>
          <a:p>
            <a:pPr eaLnBrk="1" hangingPunct="1"/>
            <a:r>
              <a:rPr lang="en-US" altLang="en-US" dirty="0" smtClean="0">
                <a:solidFill>
                  <a:srgbClr val="FFFF00"/>
                </a:solidFill>
              </a:rPr>
              <a:t>Warm Standby</a:t>
            </a:r>
          </a:p>
          <a:p>
            <a:pPr eaLnBrk="1" hangingPunct="1"/>
            <a:r>
              <a:rPr lang="en-US" altLang="en-US" dirty="0" smtClean="0">
                <a:solidFill>
                  <a:srgbClr val="FFFF00"/>
                </a:solidFill>
              </a:rPr>
              <a:t>Hot Standby</a:t>
            </a:r>
          </a:p>
        </p:txBody>
      </p:sp>
      <p:pic>
        <p:nvPicPr>
          <p:cNvPr id="16386" name="Picture 2" descr="C:\Users\10448583\Downloads\fig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2487776"/>
            <a:ext cx="4316412" cy="403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Standby Flavors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Cold: ready to start up</a:t>
            </a:r>
          </a:p>
          <a:p>
            <a:pPr lvl="1" eaLnBrk="1" hangingPunct="1"/>
            <a:r>
              <a:rPr lang="en-US" altLang="en-US" sz="2400" smtClean="0"/>
              <a:t>Slow, hard to pick up the work where it left off.</a:t>
            </a:r>
          </a:p>
          <a:p>
            <a:pPr eaLnBrk="1" hangingPunct="1"/>
            <a:r>
              <a:rPr lang="en-US" altLang="en-US" sz="2800" smtClean="0"/>
              <a:t>Warm: running, but not up to date with all the transactions</a:t>
            </a:r>
          </a:p>
          <a:p>
            <a:pPr lvl="1" eaLnBrk="1" hangingPunct="1"/>
            <a:r>
              <a:rPr lang="en-US" altLang="en-US" sz="2400" smtClean="0"/>
              <a:t>Fast, still hard to pick the work up (start at a stable state)</a:t>
            </a:r>
          </a:p>
          <a:p>
            <a:pPr eaLnBrk="1" hangingPunct="1"/>
            <a:r>
              <a:rPr lang="en-US" altLang="en-US" sz="2800" smtClean="0"/>
              <a:t>Hot: running, and shadowing the work</a:t>
            </a:r>
          </a:p>
          <a:p>
            <a:pPr lvl="1" eaLnBrk="1" hangingPunct="1"/>
            <a:r>
              <a:rPr lang="en-US" altLang="en-US" sz="2400" smtClean="0"/>
              <a:t>Very fast, usually seamless</a:t>
            </a:r>
          </a:p>
          <a:p>
            <a:pPr lvl="1" eaLnBrk="1" hangingPunct="1"/>
            <a:r>
              <a:rPr lang="en-US" altLang="en-US" sz="2400" smtClean="0"/>
              <a:t>Careful: you might shadow the software bugs!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Patching/Upgrading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6237"/>
            <a:ext cx="8001000" cy="2620963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 smtClean="0"/>
              <a:t>How do you change the tires on a car going 60 MPH?</a:t>
            </a:r>
          </a:p>
          <a:p>
            <a:pPr eaLnBrk="1" hangingPunct="1"/>
            <a:r>
              <a:rPr lang="en-US" altLang="en-US" dirty="0" smtClean="0">
                <a:solidFill>
                  <a:srgbClr val="FFFF00"/>
                </a:solidFill>
              </a:rPr>
              <a:t>Rolling Upgrade</a:t>
            </a:r>
          </a:p>
          <a:p>
            <a:pPr lvl="1" eaLnBrk="1" hangingPunct="1"/>
            <a:r>
              <a:rPr lang="en-US" altLang="en-US" dirty="0" smtClean="0"/>
              <a:t>Take parts out of service, upgrade them, bring them back</a:t>
            </a:r>
          </a:p>
          <a:p>
            <a:pPr eaLnBrk="1" hangingPunct="1"/>
            <a:r>
              <a:rPr lang="en-US" altLang="en-US" dirty="0" smtClean="0">
                <a:solidFill>
                  <a:srgbClr val="FFFF00"/>
                </a:solidFill>
              </a:rPr>
              <a:t>Hitless Upgrade</a:t>
            </a:r>
          </a:p>
          <a:p>
            <a:pPr lvl="1" eaLnBrk="1" hangingPunct="1"/>
            <a:r>
              <a:rPr lang="en-US" altLang="en-US" dirty="0" smtClean="0"/>
              <a:t>Upgrade the Hot Standby; when it syncs with the Active, swap them</a:t>
            </a:r>
          </a:p>
        </p:txBody>
      </p:sp>
      <p:pic>
        <p:nvPicPr>
          <p:cNvPr id="17410" name="Picture 2" descr="C:\Users\10448583\Downloads\Arab-Stu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962400"/>
            <a:ext cx="4600142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Key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Leaky Bucket Counter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Tend to a Stable State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Watchdog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Escalating Restart Levels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Finish What you Start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Fresh Work Before Stale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N + M Sparing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Hot Standby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Availability Tactics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From Bass, Clements, &amp; </a:t>
            </a:r>
            <a:r>
              <a:rPr lang="en-US" altLang="en-US" dirty="0" err="1" smtClean="0"/>
              <a:t>Kazman</a:t>
            </a:r>
            <a:r>
              <a:rPr lang="en-US" altLang="en-US" dirty="0" smtClean="0"/>
              <a:t>: “Software Architecture in Practice”, Addison-Wesley, 2003.</a:t>
            </a:r>
          </a:p>
          <a:p>
            <a:r>
              <a:rPr lang="en-US" altLang="en-US" dirty="0" smtClean="0"/>
              <a:t>Tactics: similar to patterns (terminology wars!)</a:t>
            </a:r>
          </a:p>
          <a:p>
            <a:pPr lvl="1"/>
            <a:r>
              <a:rPr lang="en-US" altLang="en-US" dirty="0" smtClean="0">
                <a:solidFill>
                  <a:srgbClr val="FFC000"/>
                </a:solidFill>
              </a:rPr>
              <a:t>But not written as patterns, e.g., no exploration of forces</a:t>
            </a:r>
          </a:p>
          <a:p>
            <a:r>
              <a:rPr lang="en-US" altLang="en-US" dirty="0" smtClean="0"/>
              <a:t>Significant overlap with other material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Fault Detection Tactics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C000"/>
                </a:solidFill>
              </a:rPr>
              <a:t>Ping/Echo</a:t>
            </a:r>
          </a:p>
          <a:p>
            <a:r>
              <a:rPr lang="en-US" altLang="en-US" dirty="0" smtClean="0">
                <a:solidFill>
                  <a:srgbClr val="FFFF00"/>
                </a:solidFill>
              </a:rPr>
              <a:t>Heartbeat</a:t>
            </a:r>
          </a:p>
          <a:p>
            <a:r>
              <a:rPr lang="en-US" altLang="en-US" dirty="0" smtClean="0">
                <a:solidFill>
                  <a:srgbClr val="FFC000"/>
                </a:solidFill>
              </a:rPr>
              <a:t>Exceptions</a:t>
            </a:r>
          </a:p>
        </p:txBody>
      </p:sp>
      <p:pic>
        <p:nvPicPr>
          <p:cNvPr id="18434" name="Picture 2" descr="C:\Users\10448583\Downloads\PIN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7" y="1905000"/>
            <a:ext cx="5019261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C:\Users\10448583\Downloads\Heart_monitor_crop_t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8" y="3962400"/>
            <a:ext cx="5019261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smtClean="0"/>
              <a:t>Tactics of Recovery: Preparation and Repair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FF00"/>
                </a:solidFill>
              </a:rPr>
              <a:t>Voting</a:t>
            </a:r>
          </a:p>
          <a:p>
            <a:r>
              <a:rPr lang="en-US" altLang="en-US" dirty="0" smtClean="0">
                <a:solidFill>
                  <a:srgbClr val="FFC000"/>
                </a:solidFill>
              </a:rPr>
              <a:t>Active Redundancy</a:t>
            </a:r>
          </a:p>
          <a:p>
            <a:r>
              <a:rPr lang="en-US" altLang="en-US" dirty="0" smtClean="0">
                <a:solidFill>
                  <a:srgbClr val="FFC000"/>
                </a:solidFill>
              </a:rPr>
              <a:t>Passive Redundancy</a:t>
            </a:r>
          </a:p>
          <a:p>
            <a:r>
              <a:rPr lang="en-US" altLang="en-US" dirty="0" smtClean="0">
                <a:solidFill>
                  <a:srgbClr val="FFC000"/>
                </a:solidFill>
              </a:rPr>
              <a:t>Spare</a:t>
            </a:r>
          </a:p>
          <a:p>
            <a:endParaRPr lang="en-US" altLang="en-US" dirty="0" smtClean="0"/>
          </a:p>
        </p:txBody>
      </p:sp>
      <p:pic>
        <p:nvPicPr>
          <p:cNvPr id="19458" name="Picture 2" descr="C:\Users\10448583\Downloads\hands-vo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3352800"/>
            <a:ext cx="468664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Robust Software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 is basically availability</a:t>
            </a:r>
          </a:p>
          <a:p>
            <a:pPr eaLnBrk="1" hangingPunct="1"/>
            <a:r>
              <a:rPr lang="en-US" altLang="en-US" smtClean="0"/>
              <a:t>But includes components of:</a:t>
            </a:r>
          </a:p>
          <a:p>
            <a:pPr lvl="1" eaLnBrk="1" hangingPunct="1"/>
            <a:r>
              <a:rPr lang="en-US" altLang="en-US" smtClean="0"/>
              <a:t>Reliability</a:t>
            </a:r>
          </a:p>
          <a:p>
            <a:pPr lvl="1" eaLnBrk="1" hangingPunct="1"/>
            <a:r>
              <a:rPr lang="en-US" altLang="en-US" smtClean="0"/>
              <a:t>Performance</a:t>
            </a:r>
          </a:p>
          <a:p>
            <a:pPr lvl="1" eaLnBrk="1" hangingPunct="1"/>
            <a:r>
              <a:rPr lang="en-US" altLang="en-US" smtClean="0"/>
              <a:t>Capacity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smtClean="0"/>
              <a:t>Tactics of Recovery: Reintroduction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C000"/>
                </a:solidFill>
              </a:rPr>
              <a:t>Shadow</a:t>
            </a:r>
          </a:p>
          <a:p>
            <a:r>
              <a:rPr lang="en-US" altLang="en-US" dirty="0" smtClean="0">
                <a:solidFill>
                  <a:srgbClr val="FFFF00"/>
                </a:solidFill>
              </a:rPr>
              <a:t>State Resynchronization</a:t>
            </a:r>
          </a:p>
          <a:p>
            <a:r>
              <a:rPr lang="en-US" altLang="en-US" dirty="0" smtClean="0">
                <a:solidFill>
                  <a:srgbClr val="FFFF00"/>
                </a:solidFill>
              </a:rPr>
              <a:t>Checkpoint/Rollback</a:t>
            </a:r>
          </a:p>
        </p:txBody>
      </p:sp>
      <p:pic>
        <p:nvPicPr>
          <p:cNvPr id="20482" name="Picture 2" descr="C:\Users\10448583\Downloads\Film_638w_Following_orig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33775"/>
            <a:ext cx="4267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Prevention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C000"/>
                </a:solidFill>
              </a:rPr>
              <a:t>Removal from Service</a:t>
            </a:r>
          </a:p>
          <a:p>
            <a:r>
              <a:rPr lang="en-US" altLang="en-US" dirty="0" smtClean="0">
                <a:solidFill>
                  <a:srgbClr val="FFC000"/>
                </a:solidFill>
              </a:rPr>
              <a:t>Transactions</a:t>
            </a:r>
          </a:p>
          <a:p>
            <a:r>
              <a:rPr lang="en-US" altLang="en-US" dirty="0" smtClean="0">
                <a:solidFill>
                  <a:srgbClr val="FFFF00"/>
                </a:solidFill>
              </a:rPr>
              <a:t>Process Monitor</a:t>
            </a:r>
          </a:p>
        </p:txBody>
      </p:sp>
      <p:pic>
        <p:nvPicPr>
          <p:cNvPr id="21506" name="Picture 2" descr="C:\Users\10448583\Downloads\ProcessAndThreadActivity_thum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98" y="3505200"/>
            <a:ext cx="561022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Reliability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 you count on the software to do its job?</a:t>
            </a:r>
          </a:p>
          <a:p>
            <a:pPr lvl="1" eaLnBrk="1" hangingPunct="1"/>
            <a:r>
              <a:rPr lang="en-US" altLang="en-US" smtClean="0"/>
              <a:t>Accuracy – all the time!</a:t>
            </a:r>
          </a:p>
          <a:p>
            <a:pPr lvl="1" eaLnBrk="1" hangingPunct="1"/>
            <a:r>
              <a:rPr lang="en-US" altLang="en-US" smtClean="0"/>
              <a:t>Fault tolerance: if there is a fault (hardware or software), do the right thing</a:t>
            </a:r>
          </a:p>
          <a:p>
            <a:pPr lvl="2" eaLnBrk="1" hangingPunct="1"/>
            <a:r>
              <a:rPr lang="en-US" altLang="en-US" smtClean="0"/>
              <a:t>Recover gracefully</a:t>
            </a:r>
          </a:p>
          <a:p>
            <a:pPr lvl="2" eaLnBrk="1" hangingPunct="1"/>
            <a:r>
              <a:rPr lang="en-US" altLang="en-US" smtClean="0"/>
              <a:t>Unroll transactions</a:t>
            </a:r>
          </a:p>
          <a:p>
            <a:pPr lvl="2" eaLnBrk="1" hangingPunct="1"/>
            <a:r>
              <a:rPr lang="en-US" altLang="en-US" smtClean="0"/>
              <a:t>Shutdown gracefully (rare in telecomm)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Performance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Speed, right?</a:t>
            </a:r>
          </a:p>
          <a:p>
            <a:pPr eaLnBrk="1" hangingPunct="1"/>
            <a:r>
              <a:rPr lang="en-US" altLang="en-US" smtClean="0"/>
              <a:t>For robust software:</a:t>
            </a:r>
          </a:p>
          <a:p>
            <a:pPr lvl="1" eaLnBrk="1" hangingPunct="1"/>
            <a:r>
              <a:rPr lang="en-US" altLang="en-US" smtClean="0"/>
              <a:t>Appropriate speed, all the time</a:t>
            </a:r>
          </a:p>
        </p:txBody>
      </p:sp>
      <p:pic>
        <p:nvPicPr>
          <p:cNvPr id="1026" name="Picture 2" descr="C:\Users\10448583\Downloads\infin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37822"/>
            <a:ext cx="2409825" cy="301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Capacity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much can you lift?</a:t>
            </a:r>
          </a:p>
          <a:p>
            <a:pPr lvl="1" eaLnBrk="1" hangingPunct="1"/>
            <a:r>
              <a:rPr lang="en-US" altLang="en-US" smtClean="0"/>
              <a:t>An appropriate amount, all the time</a:t>
            </a:r>
          </a:p>
          <a:p>
            <a:pPr eaLnBrk="1" hangingPunct="1"/>
            <a:r>
              <a:rPr lang="en-US" altLang="en-US" smtClean="0"/>
              <a:t>Load spikes will happen</a:t>
            </a:r>
          </a:p>
          <a:p>
            <a:pPr lvl="1" eaLnBrk="1" hangingPunct="1"/>
            <a:r>
              <a:rPr lang="en-US" altLang="en-US" smtClean="0"/>
              <a:t>Don’t be overwhelmed</a:t>
            </a:r>
          </a:p>
          <a:p>
            <a:pPr lvl="1" eaLnBrk="1" hangingPunct="1"/>
            <a:r>
              <a:rPr lang="en-US" altLang="en-US" smtClean="0"/>
              <a:t>For example, shed work</a:t>
            </a:r>
          </a:p>
        </p:txBody>
      </p:sp>
      <p:pic>
        <p:nvPicPr>
          <p:cNvPr id="2050" name="Picture 2" descr="C:\Users\10448583\Downloads\Picture 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88044"/>
            <a:ext cx="3733800" cy="251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Sample of Patterns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These are a few of my favorites</a:t>
            </a:r>
          </a:p>
          <a:p>
            <a:pPr lvl="1" eaLnBrk="1" hangingPunct="1"/>
            <a:r>
              <a:rPr lang="en-US" altLang="en-US" sz="2400" smtClean="0"/>
              <a:t>There are many others</a:t>
            </a:r>
          </a:p>
          <a:p>
            <a:pPr eaLnBrk="1" hangingPunct="1"/>
            <a:r>
              <a:rPr lang="en-US" altLang="en-US" sz="2800" smtClean="0"/>
              <a:t>Sources:</a:t>
            </a:r>
          </a:p>
          <a:p>
            <a:pPr lvl="1" eaLnBrk="1" hangingPunct="1"/>
            <a:r>
              <a:rPr lang="en-US" altLang="en-US" sz="2400" smtClean="0"/>
              <a:t>Bob Hanmer et al, Bell Labs (5ESS</a:t>
            </a:r>
            <a:r>
              <a:rPr lang="en-US" altLang="en-US" sz="2400" smtClean="0">
                <a:cs typeface="Tahoma" pitchFamily="34" charset="0"/>
              </a:rPr>
              <a:t>™</a:t>
            </a:r>
            <a:r>
              <a:rPr lang="en-US" altLang="en-US" sz="2400" smtClean="0"/>
              <a:t>)</a:t>
            </a:r>
          </a:p>
          <a:p>
            <a:pPr lvl="1" eaLnBrk="1" hangingPunct="1"/>
            <a:r>
              <a:rPr lang="en-US" altLang="en-US" sz="2400" smtClean="0"/>
              <a:t>Neil Harrison et al, Bell Labs (Definity</a:t>
            </a:r>
            <a:r>
              <a:rPr lang="en-US" altLang="en-US" sz="2400" smtClean="0">
                <a:cs typeface="Tahoma" pitchFamily="34" charset="0"/>
              </a:rPr>
              <a:t>™</a:t>
            </a:r>
            <a:r>
              <a:rPr lang="en-US" altLang="en-US" sz="2400" smtClean="0"/>
              <a:t>)</a:t>
            </a:r>
          </a:p>
          <a:p>
            <a:pPr lvl="1" eaLnBrk="1" hangingPunct="1"/>
            <a:r>
              <a:rPr lang="en-US" altLang="en-US" sz="2400" smtClean="0"/>
              <a:t>Greg Utas et al, Nortel Networks (Nortel Meridian</a:t>
            </a:r>
            <a:r>
              <a:rPr lang="en-US" altLang="en-US" sz="2400" smtClean="0">
                <a:cs typeface="Tahoma" pitchFamily="34" charset="0"/>
              </a:rPr>
              <a:t>™</a:t>
            </a:r>
            <a:r>
              <a:rPr lang="en-US" altLang="en-US" sz="2400" smtClean="0"/>
              <a:t>)</a:t>
            </a:r>
          </a:p>
          <a:p>
            <a:pPr lvl="1" eaLnBrk="1" hangingPunct="1"/>
            <a:r>
              <a:rPr lang="en-US" altLang="en-US" sz="2400" smtClean="0"/>
              <a:t>Alan O’Callaghan (consulting with British Telecom and MCI)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Levels of Design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The </a:t>
            </a:r>
            <a:r>
              <a:rPr lang="en-US" altLang="en-US" sz="2800" dirty="0" err="1" smtClean="0"/>
              <a:t>GoF</a:t>
            </a:r>
            <a:r>
              <a:rPr lang="en-US" altLang="en-US" sz="2800" dirty="0" smtClean="0"/>
              <a:t> patterns are low-level design</a:t>
            </a:r>
          </a:p>
          <a:p>
            <a:pPr lvl="1"/>
            <a:r>
              <a:rPr lang="en-US" altLang="en-US" sz="2400" dirty="0" smtClean="0"/>
              <a:t>Classes and objects</a:t>
            </a:r>
          </a:p>
          <a:p>
            <a:pPr lvl="1"/>
            <a:r>
              <a:rPr lang="en-US" altLang="en-US" sz="2400" dirty="0" smtClean="0"/>
              <a:t>Basically at the code level</a:t>
            </a:r>
          </a:p>
          <a:p>
            <a:pPr lvl="1"/>
            <a:r>
              <a:rPr lang="en-US" altLang="en-US" sz="2400" dirty="0" smtClean="0"/>
              <a:t>(“programming hacks”)</a:t>
            </a:r>
          </a:p>
          <a:p>
            <a:r>
              <a:rPr lang="en-US" altLang="en-US" sz="2800" dirty="0" smtClean="0"/>
              <a:t>Most of these patterns are at a higher level of design </a:t>
            </a:r>
            <a:r>
              <a:rPr lang="en-US" altLang="en-US" sz="2800" dirty="0" smtClean="0">
                <a:solidFill>
                  <a:srgbClr val="FFC000"/>
                </a:solidFill>
              </a:rPr>
              <a:t>(“real” design!)</a:t>
            </a:r>
          </a:p>
          <a:p>
            <a:pPr lvl="1"/>
            <a:r>
              <a:rPr lang="en-US" altLang="en-US" sz="2200" dirty="0" smtClean="0"/>
              <a:t>Some are architectural</a:t>
            </a:r>
          </a:p>
          <a:p>
            <a:pPr lvl="1"/>
            <a:r>
              <a:rPr lang="en-US" altLang="en-US" sz="2400" dirty="0" smtClean="0"/>
              <a:t>Before you write any code</a:t>
            </a:r>
          </a:p>
          <a:p>
            <a:pPr lvl="1"/>
            <a:r>
              <a:rPr lang="en-US" altLang="en-US" sz="2400" dirty="0" smtClean="0"/>
              <a:t>More abstract</a:t>
            </a:r>
          </a:p>
          <a:p>
            <a:pPr lvl="1"/>
            <a:r>
              <a:rPr lang="en-US" altLang="en-US" sz="2400" dirty="0" smtClean="0"/>
              <a:t>Lots of thinking!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502</TotalTime>
  <Words>1623</Words>
  <Application>Microsoft Office PowerPoint</Application>
  <PresentationFormat>On-screen Show (4:3)</PresentationFormat>
  <Paragraphs>270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Foundry</vt:lpstr>
      <vt:lpstr>CS 3450 </vt:lpstr>
      <vt:lpstr>First, Some General Things</vt:lpstr>
      <vt:lpstr>High Availability</vt:lpstr>
      <vt:lpstr>Robust Software</vt:lpstr>
      <vt:lpstr>Reliability</vt:lpstr>
      <vt:lpstr>Performance</vt:lpstr>
      <vt:lpstr>Capacity</vt:lpstr>
      <vt:lpstr>A Sample of Patterns</vt:lpstr>
      <vt:lpstr>Levels of Design</vt:lpstr>
      <vt:lpstr>Software to Handle Software Errors</vt:lpstr>
      <vt:lpstr>Patterns follow …</vt:lpstr>
      <vt:lpstr>Reliability in Memory</vt:lpstr>
      <vt:lpstr>Handling Transient Errors</vt:lpstr>
      <vt:lpstr>Auditing</vt:lpstr>
      <vt:lpstr>Recovery</vt:lpstr>
      <vt:lpstr>Infinite Loop Protection</vt:lpstr>
      <vt:lpstr>Priorities…</vt:lpstr>
      <vt:lpstr>Recovery</vt:lpstr>
      <vt:lpstr>Performance and Overload Handling</vt:lpstr>
      <vt:lpstr>Finish What you Start</vt:lpstr>
      <vt:lpstr>Finish What you Start: Design</vt:lpstr>
      <vt:lpstr>Shed Work at the Periphery</vt:lpstr>
      <vt:lpstr>Fresh Work Before Stale</vt:lpstr>
      <vt:lpstr>Ignore Babbling Idiots</vt:lpstr>
      <vt:lpstr>Distribution</vt:lpstr>
      <vt:lpstr>Distribution Options</vt:lpstr>
      <vt:lpstr>Homogeneous Distribution</vt:lpstr>
      <vt:lpstr>PowerPoint Presentation</vt:lpstr>
      <vt:lpstr>PowerPoint Presentation</vt:lpstr>
      <vt:lpstr>PowerPoint Presentation</vt:lpstr>
      <vt:lpstr>Half-Object Plus Protocol (HOPP)</vt:lpstr>
      <vt:lpstr>HOPP</vt:lpstr>
      <vt:lpstr>Failover</vt:lpstr>
      <vt:lpstr>Standby Flavors</vt:lpstr>
      <vt:lpstr>Patching/Upgrading</vt:lpstr>
      <vt:lpstr>Summary: Key Patterns</vt:lpstr>
      <vt:lpstr>Availability Tactics</vt:lpstr>
      <vt:lpstr>Fault Detection Tactics</vt:lpstr>
      <vt:lpstr>Tactics of Recovery: Preparation and Repair</vt:lpstr>
      <vt:lpstr>Tactics of Recovery: Reintroduction</vt:lpstr>
      <vt:lpstr>Prevention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Harrison</dc:creator>
  <cp:lastModifiedBy>Neil Harrison</cp:lastModifiedBy>
  <cp:revision>57</cp:revision>
  <cp:lastPrinted>1601-01-01T00:00:00Z</cp:lastPrinted>
  <dcterms:created xsi:type="dcterms:W3CDTF">1601-01-01T00:00:00Z</dcterms:created>
  <dcterms:modified xsi:type="dcterms:W3CDTF">2015-04-14T17:15:40Z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