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910" y="14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DF20-1CD5-4507-2BA1-55F5ACCBD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8BA2B-8D59-D52D-FDDA-F22F5A43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E76C5-6E2F-D36A-51E4-C08E06B6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A8B0-4D2A-0E1C-6105-626487D3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3699-C89E-3F52-DB73-1A554F5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BE65-4C64-A63C-2A52-BBB0032D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7CEC-F650-B0D8-285C-A3C1965F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533A5-AC82-CF64-8C73-CF615729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5E75-67CC-0899-73CE-600D610D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CBB6A-DBB2-18BC-F3F5-AC82DBBF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CA37C-DE0F-BCAB-87E3-CB28D381C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A9A4-F4E6-886B-9B9F-1203E868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7FDEB-9C09-5B57-92BA-491C94F2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F69B-F7E7-EFCA-D5B6-FA6D1BE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3DF9-F700-6F14-A9D7-ED32D80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C090-F811-392B-6CBC-277A0DF1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F4B3-C222-837B-17ED-0E0D445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8FB43-C11B-1986-D18D-7379A378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B75-EDBE-2DD1-3FD1-1FCA6BBA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1F421-863D-2CB5-F64F-4D1F519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5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EC6D-9FDC-E3AD-4114-481BE96A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5D99-2113-3D03-8DE1-ACFB38BD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5E88A-A8E9-FD97-DEF0-963F96AE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9A074-C37C-66C8-2810-8C3C2A82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A152-24DE-3C94-C632-163915BD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C7C2-3DFA-51B5-75F5-FED30D9A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DA04-02FE-57BD-ED73-E788BD44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CBA28-9EFF-73CF-EDD5-6AC60E26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E1ECD-7113-F9D1-B665-79FFA592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AAC42-9C65-7D85-A180-2D9F7DF1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1F2D6-EC6F-E7E8-5D8C-CFBF91C8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B81A-3919-C78A-72A7-404EEF9B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37CC6-9502-AFB8-77A4-07845F5B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FC2D7-5147-A910-FFC0-4AC63143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B1D96-EBC0-13DA-CA68-4516AFF4D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07F44-D0D8-618E-5BE8-DFAF557C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4CD65-9818-072E-91AE-B5CF0A4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3C652-7B47-D667-5D75-7E29913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23833-15C6-D7DF-CB8C-887FC634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0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5897-CE99-4A70-6C00-AF51B88D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B3CDC-078C-C071-356C-F0F02F25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3CF2D-7150-7EF1-DC1C-90055DB2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4570-9FD3-816D-D75C-53EE59D9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3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83711-EBFB-5BFB-993A-5FBC3C2D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02788-D9A0-45DC-9B4D-FC14ECB1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0D4E9-2B10-EF99-2CA9-A2395566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47E8-D20E-59A9-B9B2-FA0BDE7A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E8F2-50A3-9B39-D0FA-CA53DA3C7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5B77C-2716-FD58-FE43-7EDED0F1B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BBAD5-C2EA-00A7-ADF7-96DC6B55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005FD-F32E-A4F0-84EC-362E94D1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04B7-3485-230E-FD38-0CEEE7B5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3E4E-8F28-2A6B-C361-0DACBE10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5B9DE-90CF-970F-1D7B-9195D4B64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96468-30DA-9997-4F91-AD232C15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BEFB-5BC6-EE6A-59DB-67093EEF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7FDE-7906-4015-899B-AD92808A0D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3F5D8-9A43-30A2-A0C7-306E22DA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1ED40-23AA-CBEF-8706-9F971DF7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B17B6-3C76-9E53-D695-BC07ED03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ACB2-5D52-882F-749C-66F41D5D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5E94-E76F-A35F-38DC-D2FF36273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7FDE-7906-4015-899B-AD92808A0D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22F8-190A-E430-C622-14BDB742B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3489-435A-7A2C-E9FF-162765E75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AA83-9A58-4B8B-9924-72868CEE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CB7C-3E95-6886-5B16-3288DF5C5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D4F65-890F-B1BD-BAC0-6B02D4268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Hoyoung Kim</a:t>
            </a:r>
          </a:p>
        </p:txBody>
      </p:sp>
    </p:spTree>
    <p:extLst>
      <p:ext uri="{BB962C8B-B14F-4D97-AF65-F5344CB8AC3E}">
        <p14:creationId xmlns:p14="http://schemas.microsoft.com/office/powerpoint/2010/main" val="12348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5C4D-1A17-7A7C-927C-CBA9D79F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D18A-B347-E7A3-FF8A-7CDB5867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Web service is a site that major corporate rely on for cloud computing. </a:t>
            </a:r>
          </a:p>
          <a:p>
            <a:r>
              <a:rPr lang="en-US" dirty="0"/>
              <a:t>Major business that rely on amazons are Airbnb, Netflix, McDonalds, Twitch, Pfizer, Twitter and over 7,500 government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1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A2C7-D2FC-B142-2C32-250EBDB9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AWS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484F-932F-D31A-CF6E-992979F5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uses MFA, Access keys and IAM for reliable security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Majority pitfalls lie in IAM where permission boundaries are set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IAM is, over all, it’s a effective way for business to be able to manage security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081D-E7B9-529C-9073-B4BD9CFA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Security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11B2-5225-02F6-D125-ADA9D9C6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Compliance: Aligning IAM with regulatory standards like GDPR(General Data Protection Regulation), HIPAA, PCI DSS(Payment Card Industry Data Security Standard).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Business: Balancing security needs with operational needs efficiency. And ensures access requests are handled </a:t>
            </a:r>
            <a:r>
              <a:rPr lang="en-US" dirty="0" err="1"/>
              <a:t>effectivly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7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AADD-55A8-1983-3106-DB253469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 in AWS IAM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902C-3284-B4A5-1246-17FECE1F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MFA and access keys secure outsiders from accessing, Misconfiguration can have dire effect on security</a:t>
            </a:r>
          </a:p>
          <a:p>
            <a:r>
              <a:rPr lang="en-US" dirty="0"/>
              <a:t>IAM although may secure access, other parts of AWS also needs to be configured to secure all information</a:t>
            </a:r>
          </a:p>
          <a:p>
            <a:r>
              <a:rPr lang="en-US" dirty="0"/>
              <a:t>US DOD has leaked major battlefield intelligence information's due to misconfigured S3 buckets.</a:t>
            </a:r>
          </a:p>
        </p:txBody>
      </p:sp>
    </p:spTree>
    <p:extLst>
      <p:ext uri="{BB962C8B-B14F-4D97-AF65-F5344CB8AC3E}">
        <p14:creationId xmlns:p14="http://schemas.microsoft.com/office/powerpoint/2010/main" val="226540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3728-3C70-0E34-3FD3-DB6B724E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6" y="0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3AA2-E389-779E-F9DE-0D6FFA23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55555"/>
            <a:ext cx="3091542" cy="5279073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[1] Amazon. </a:t>
            </a:r>
            <a:r>
              <a:rPr lang="en-US" sz="1800" b="0" i="0" u="none" strike="noStrike" baseline="0" dirty="0" err="1">
                <a:latin typeface="NimbusRomNo9L-Regu"/>
              </a:rPr>
              <a:t>Iam</a:t>
            </a:r>
            <a:r>
              <a:rPr lang="en-US" sz="1800" b="0" i="0" u="none" strike="noStrike" baseline="0" dirty="0">
                <a:latin typeface="NimbusRomNo9L-Regu"/>
              </a:rPr>
              <a:t>, July 2022.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[2] A. Anand. Amazon’s approach to cloud security. In</a:t>
            </a:r>
          </a:p>
          <a:p>
            <a:pPr algn="l"/>
            <a:r>
              <a:rPr lang="en-US" sz="1800" b="0" i="0" u="none" strike="noStrike" baseline="0" dirty="0">
                <a:latin typeface="NimbusRomNo9L-ReguItal"/>
              </a:rPr>
              <a:t>Proceedings of 4th IRF International Conference</a:t>
            </a:r>
            <a:r>
              <a:rPr lang="en-US" sz="1800" b="0" i="0" u="none" strike="noStrike" baseline="0" dirty="0">
                <a:latin typeface="NimbusRomNo9L-Regu"/>
              </a:rPr>
              <a:t>, pages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173–178, March 2014.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[3] A. Anand. Managing infrastructure in amazon using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ec2, </a:t>
            </a:r>
            <a:r>
              <a:rPr lang="en-US" sz="1800" b="0" i="0" u="none" strike="noStrike" baseline="0" dirty="0" err="1">
                <a:latin typeface="NimbusRomNo9L-Regu"/>
              </a:rPr>
              <a:t>cloudwatch</a:t>
            </a:r>
            <a:r>
              <a:rPr lang="en-US" sz="1800" b="0" i="0" u="none" strike="noStrike" baseline="0" dirty="0">
                <a:latin typeface="NimbusRomNo9L-Regu"/>
              </a:rPr>
              <a:t>, </a:t>
            </a:r>
            <a:r>
              <a:rPr lang="en-US" sz="1800" b="0" i="0" u="none" strike="noStrike" baseline="0" dirty="0" err="1">
                <a:latin typeface="NimbusRomNo9L-Regu"/>
              </a:rPr>
              <a:t>ebs</a:t>
            </a:r>
            <a:r>
              <a:rPr lang="en-US" sz="1800" b="0" i="0" u="none" strike="noStrike" baseline="0" dirty="0">
                <a:latin typeface="NimbusRomNo9L-Regu"/>
              </a:rPr>
              <a:t>, </a:t>
            </a:r>
            <a:r>
              <a:rPr lang="en-US" sz="1800" b="0" i="0" u="none" strike="noStrike" baseline="0" dirty="0" err="1">
                <a:latin typeface="NimbusRomNo9L-Regu"/>
              </a:rPr>
              <a:t>iam</a:t>
            </a:r>
            <a:r>
              <a:rPr lang="en-US" sz="1800" b="0" i="0" u="none" strike="noStrike" baseline="0" dirty="0">
                <a:latin typeface="NimbusRomNo9L-Regu"/>
              </a:rPr>
              <a:t> and </a:t>
            </a:r>
            <a:r>
              <a:rPr lang="en-US" sz="1800" b="0" i="0" u="none" strike="noStrike" baseline="0" dirty="0" err="1">
                <a:latin typeface="NimbusRomNo9L-Regu"/>
              </a:rPr>
              <a:t>cloudfront</a:t>
            </a:r>
            <a:r>
              <a:rPr lang="en-US" sz="1800" b="0" i="0" u="none" strike="noStrike" baseline="0" dirty="0">
                <a:latin typeface="NimbusRomNo9L-Regu"/>
              </a:rPr>
              <a:t>. </a:t>
            </a:r>
            <a:r>
              <a:rPr lang="en-US" sz="1800" b="0" i="0" u="none" strike="noStrike" baseline="0" dirty="0">
                <a:latin typeface="NimbusRomNo9L-ReguItal"/>
              </a:rPr>
              <a:t>International</a:t>
            </a:r>
          </a:p>
          <a:p>
            <a:pPr algn="l"/>
            <a:r>
              <a:rPr lang="en-US" sz="1800" b="0" i="0" u="none" strike="noStrike" baseline="0" dirty="0">
                <a:latin typeface="NimbusRomNo9L-ReguItal"/>
              </a:rPr>
              <a:t>Journal of Engineering Research And</a:t>
            </a:r>
            <a:r>
              <a:rPr lang="en-US" sz="1800" b="0" i="0" u="none" strike="noStrike" baseline="0" dirty="0">
                <a:latin typeface="NimbusRomNo9L-Regu"/>
              </a:rPr>
              <a:t>, 6(03), 2017.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[4] B. Davis. Companies that use </a:t>
            </a:r>
            <a:r>
              <a:rPr lang="en-US" sz="1800" b="0" i="0" u="none" strike="noStrike" baseline="0" dirty="0" err="1">
                <a:latin typeface="NimbusRomNo9L-Regu"/>
              </a:rPr>
              <a:t>aws</a:t>
            </a:r>
            <a:r>
              <a:rPr lang="en-US" sz="1800" b="0" i="0" u="none" strike="noStrike" baseline="0" dirty="0">
                <a:latin typeface="NimbusRomNo9L-Regu"/>
              </a:rPr>
              <a:t>. MYTECHMAG,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September 2022.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[5] Green Longman, Longman, and Roberts. </a:t>
            </a:r>
            <a:r>
              <a:rPr lang="en-US" sz="1800" b="0" i="0" u="none" strike="noStrike" baseline="0" dirty="0">
                <a:latin typeface="NimbusRomNo9L-ReguItal"/>
              </a:rPr>
              <a:t>Government</a:t>
            </a:r>
          </a:p>
          <a:p>
            <a:pPr algn="l"/>
            <a:r>
              <a:rPr lang="en-US" sz="1800" b="0" i="0" u="none" strike="noStrike" baseline="0" dirty="0">
                <a:latin typeface="NimbusRomNo9L-ReguItal"/>
              </a:rPr>
              <a:t>education</a:t>
            </a:r>
            <a:r>
              <a:rPr lang="en-US" sz="1800" b="0" i="0" u="none" strike="noStrike" baseline="0" dirty="0">
                <a:latin typeface="NimbusRomNo9L-Regu"/>
              </a:rPr>
              <a:t>. Amazon, 1861.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[6] A. D. Oliveira. Securing weak points in serverless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architectures. Trend Micro, 2020.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[7] Iman Saeed, Sarah </a:t>
            </a:r>
            <a:r>
              <a:rPr lang="en-US" sz="1800" b="0" i="0" u="none" strike="noStrike" baseline="0" dirty="0" err="1">
                <a:latin typeface="NimbusRomNo9L-Regu"/>
              </a:rPr>
              <a:t>Baras</a:t>
            </a:r>
            <a:r>
              <a:rPr lang="en-US" sz="1800" b="0" i="0" u="none" strike="noStrike" baseline="0" dirty="0">
                <a:latin typeface="NimbusRomNo9L-Regu"/>
              </a:rPr>
              <a:t>, and Hassan </a:t>
            </a:r>
            <a:r>
              <a:rPr lang="en-US" sz="1800" b="0" i="0" u="none" strike="noStrike" baseline="0" dirty="0" err="1">
                <a:latin typeface="NimbusRomNo9L-Regu"/>
              </a:rPr>
              <a:t>Hajjdiab</a:t>
            </a:r>
            <a:r>
              <a:rPr lang="en-US" sz="1800" b="0" i="0" u="none" strike="noStrike" baseline="0" dirty="0">
                <a:latin typeface="NimbusRomNo9L-Regu"/>
              </a:rPr>
              <a:t>. Security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and privacy of </a:t>
            </a:r>
            <a:r>
              <a:rPr lang="en-US" sz="1800" b="0" i="0" u="none" strike="noStrike" baseline="0" dirty="0" err="1">
                <a:latin typeface="NimbusRomNo9L-Regu"/>
              </a:rPr>
              <a:t>aws</a:t>
            </a:r>
            <a:r>
              <a:rPr lang="en-US" sz="1800" b="0" i="0" u="none" strike="noStrike" baseline="0" dirty="0">
                <a:latin typeface="NimbusRomNo9L-Regu"/>
              </a:rPr>
              <a:t> s3 and azure blob storage services.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In </a:t>
            </a:r>
            <a:r>
              <a:rPr lang="en-US" sz="1800" b="0" i="0" u="none" strike="noStrike" baseline="0" dirty="0">
                <a:latin typeface="NimbusRomNo9L-ReguItal"/>
              </a:rPr>
              <a:t>2019 IEEE 4th International Conference on Computer</a:t>
            </a:r>
          </a:p>
          <a:p>
            <a:pPr algn="l"/>
            <a:r>
              <a:rPr lang="en-US" sz="1800" b="0" i="0" u="none" strike="noStrike" baseline="0" dirty="0">
                <a:latin typeface="NimbusRomNo9L-ReguItal"/>
              </a:rPr>
              <a:t>and Communication Systems (ICCCS)</a:t>
            </a:r>
            <a:r>
              <a:rPr lang="en-US" sz="1800" b="0" i="0" u="none" strike="noStrike" baseline="0" dirty="0">
                <a:latin typeface="NimbusRomNo9L-Regu"/>
              </a:rPr>
              <a:t>, pages 388–394.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IEEE, 2019.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[8] P. Sinha. Cloud computing using </a:t>
            </a:r>
            <a:r>
              <a:rPr lang="en-US" sz="1800" b="0" i="0" u="none" strike="noStrike" baseline="0" dirty="0" err="1">
                <a:latin typeface="NimbusRomNo9L-Regu"/>
              </a:rPr>
              <a:t>aws</a:t>
            </a:r>
            <a:r>
              <a:rPr lang="en-US" sz="1800" b="0" i="0" u="none" strike="noStrike" baseline="0" dirty="0">
                <a:latin typeface="NimbusRomNo9L-Regu"/>
              </a:rPr>
              <a:t>: An analysis.</a:t>
            </a:r>
          </a:p>
          <a:p>
            <a:pPr algn="l"/>
            <a:r>
              <a:rPr lang="en-US" sz="1800" b="0" i="0" u="none" strike="noStrike" baseline="0" dirty="0">
                <a:latin typeface="NimbusRomNo9L-ReguItal"/>
              </a:rPr>
              <a:t>Indian Journal of Computer Science</a:t>
            </a:r>
            <a:r>
              <a:rPr lang="en-US" sz="1800" b="0" i="0" u="none" strike="noStrike" baseline="0" dirty="0">
                <a:latin typeface="NimbusRomNo9L-Regu"/>
              </a:rPr>
              <a:t>, 2020.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[9] R. Walters. Federal cyber breaches in 2017. The Heritage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Foundation, 2018.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[10] R. Wright. Risk repeat: Analyzing the accidental data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breach. TechTarget, December 2017.</a:t>
            </a:r>
            <a:endParaRPr lang="en-US" dirty="0"/>
          </a:p>
        </p:txBody>
      </p:sp>
      <p:pic>
        <p:nvPicPr>
          <p:cNvPr id="7" name="Picture 6" descr="A page of a document&#10;&#10;Description automatically generated">
            <a:extLst>
              <a:ext uri="{FF2B5EF4-FFF2-40B4-BE49-F238E27FC236}">
                <a16:creationId xmlns:a16="http://schemas.microsoft.com/office/drawing/2014/main" id="{683BCD44-4FE2-7DAC-70B4-BD1DB7DDE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488" y="0"/>
            <a:ext cx="8360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7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421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NimbusRomNo9L-Regu</vt:lpstr>
      <vt:lpstr>NimbusRomNo9L-ReguItal</vt:lpstr>
      <vt:lpstr>Arial</vt:lpstr>
      <vt:lpstr>Calibri</vt:lpstr>
      <vt:lpstr>Calibri Light</vt:lpstr>
      <vt:lpstr>Office Theme</vt:lpstr>
      <vt:lpstr>Milestone 3</vt:lpstr>
      <vt:lpstr>Introduction</vt:lpstr>
      <vt:lpstr>AWS Security</vt:lpstr>
      <vt:lpstr>Security Perspective</vt:lpstr>
      <vt:lpstr>Pitfall in AWS IAM security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Hoyoung Kim</dc:creator>
  <cp:lastModifiedBy>Hoyoung Kim</cp:lastModifiedBy>
  <cp:revision>3</cp:revision>
  <dcterms:created xsi:type="dcterms:W3CDTF">2023-11-27T12:13:20Z</dcterms:created>
  <dcterms:modified xsi:type="dcterms:W3CDTF">2023-12-08T03:07:28Z</dcterms:modified>
</cp:coreProperties>
</file>