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sldIdLst>
    <p:sldId id="257"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BF6C"/>
    <a:srgbClr val="1C5C39"/>
    <a:srgbClr val="265D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762" autoAdjust="0"/>
  </p:normalViewPr>
  <p:slideViewPr>
    <p:cSldViewPr snapToGrid="0" snapToObjects="1">
      <p:cViewPr varScale="1">
        <p:scale>
          <a:sx n="19" d="100"/>
          <a:sy n="19" d="100"/>
        </p:scale>
        <p:origin x="144" y="2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0840-9DD6-774F-A18F-2C208FF4EB1E}"/>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E9B5DD62-9907-EA4D-B5C1-7F61C8ECEBFC}"/>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5CC02887-ABD9-0D46-84C0-46FC75FC81A7}"/>
              </a:ext>
            </a:extLst>
          </p:cNvPr>
          <p:cNvSpPr>
            <a:spLocks noGrp="1"/>
          </p:cNvSpPr>
          <p:nvPr>
            <p:ph type="dt" sz="half" idx="10"/>
          </p:nvPr>
        </p:nvSpPr>
        <p:spPr/>
        <p:txBody>
          <a:bodyPr/>
          <a:lstStyle/>
          <a:p>
            <a:fld id="{A0BBC05B-8C0D-4440-947C-23EA889C1E59}" type="datetimeFigureOut">
              <a:rPr lang="en-US" smtClean="0"/>
              <a:t>12/4/2023</a:t>
            </a:fld>
            <a:endParaRPr lang="en-US"/>
          </a:p>
        </p:txBody>
      </p:sp>
      <p:sp>
        <p:nvSpPr>
          <p:cNvPr id="5" name="Footer Placeholder 4">
            <a:extLst>
              <a:ext uri="{FF2B5EF4-FFF2-40B4-BE49-F238E27FC236}">
                <a16:creationId xmlns:a16="http://schemas.microsoft.com/office/drawing/2014/main" id="{8F049689-CF2D-5140-89B7-6149476E6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40525-FA4A-6B4A-BBCA-DC7A6EE26217}"/>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84184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C54E-7952-234E-AB11-356AB5A087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E55E9C-64AC-A84E-B202-C9BF7A38C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040CC-FFBE-2A4E-9D94-21404478B27B}"/>
              </a:ext>
            </a:extLst>
          </p:cNvPr>
          <p:cNvSpPr>
            <a:spLocks noGrp="1"/>
          </p:cNvSpPr>
          <p:nvPr>
            <p:ph type="dt" sz="half" idx="10"/>
          </p:nvPr>
        </p:nvSpPr>
        <p:spPr/>
        <p:txBody>
          <a:bodyPr/>
          <a:lstStyle/>
          <a:p>
            <a:fld id="{A0BBC05B-8C0D-4440-947C-23EA889C1E59}" type="datetimeFigureOut">
              <a:rPr lang="en-US" smtClean="0"/>
              <a:t>12/4/2023</a:t>
            </a:fld>
            <a:endParaRPr lang="en-US"/>
          </a:p>
        </p:txBody>
      </p:sp>
      <p:sp>
        <p:nvSpPr>
          <p:cNvPr id="5" name="Footer Placeholder 4">
            <a:extLst>
              <a:ext uri="{FF2B5EF4-FFF2-40B4-BE49-F238E27FC236}">
                <a16:creationId xmlns:a16="http://schemas.microsoft.com/office/drawing/2014/main" id="{5C6E5B7C-673A-A24D-A75F-70588D075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3ABD1-B886-D548-9B2C-DAF16093704D}"/>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291949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B5984-1732-A14F-82F1-6ADFA0B3957A}"/>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9647D-D92F-8C40-B30C-55CB6B715974}"/>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2CA09-0BA6-1046-AB95-D5D6A1BCBA70}"/>
              </a:ext>
            </a:extLst>
          </p:cNvPr>
          <p:cNvSpPr>
            <a:spLocks noGrp="1"/>
          </p:cNvSpPr>
          <p:nvPr>
            <p:ph type="dt" sz="half" idx="10"/>
          </p:nvPr>
        </p:nvSpPr>
        <p:spPr/>
        <p:txBody>
          <a:bodyPr/>
          <a:lstStyle/>
          <a:p>
            <a:fld id="{A0BBC05B-8C0D-4440-947C-23EA889C1E59}" type="datetimeFigureOut">
              <a:rPr lang="en-US" smtClean="0"/>
              <a:t>12/4/2023</a:t>
            </a:fld>
            <a:endParaRPr lang="en-US"/>
          </a:p>
        </p:txBody>
      </p:sp>
      <p:sp>
        <p:nvSpPr>
          <p:cNvPr id="5" name="Footer Placeholder 4">
            <a:extLst>
              <a:ext uri="{FF2B5EF4-FFF2-40B4-BE49-F238E27FC236}">
                <a16:creationId xmlns:a16="http://schemas.microsoft.com/office/drawing/2014/main" id="{DB4F0AC2-9D0E-8D43-AD21-BB83E7FCF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17D31-1815-6B49-B4E0-EEDC96A1AC2A}"/>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339796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11ED-AEDF-354C-B8EA-F5AAD94E2B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E271F5-F974-DC46-9B40-BD4AE9AB01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A2258-8804-0745-9BD8-BC6D4D9AF7CF}"/>
              </a:ext>
            </a:extLst>
          </p:cNvPr>
          <p:cNvSpPr>
            <a:spLocks noGrp="1"/>
          </p:cNvSpPr>
          <p:nvPr>
            <p:ph type="dt" sz="half" idx="10"/>
          </p:nvPr>
        </p:nvSpPr>
        <p:spPr/>
        <p:txBody>
          <a:bodyPr/>
          <a:lstStyle/>
          <a:p>
            <a:fld id="{A0BBC05B-8C0D-4440-947C-23EA889C1E59}" type="datetimeFigureOut">
              <a:rPr lang="en-US" smtClean="0"/>
              <a:t>12/4/2023</a:t>
            </a:fld>
            <a:endParaRPr lang="en-US"/>
          </a:p>
        </p:txBody>
      </p:sp>
      <p:sp>
        <p:nvSpPr>
          <p:cNvPr id="5" name="Footer Placeholder 4">
            <a:extLst>
              <a:ext uri="{FF2B5EF4-FFF2-40B4-BE49-F238E27FC236}">
                <a16:creationId xmlns:a16="http://schemas.microsoft.com/office/drawing/2014/main" id="{70C02748-CF0A-A348-A40A-D7787C134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697DB-8CDC-9440-B47E-B05545D4D1F8}"/>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36520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5073-F3C8-4B45-92E1-DFC3F0A70E71}"/>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D61FEA7E-ABA9-A741-A690-F6E6AD2301F8}"/>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F2FA19-3E8D-674B-9319-10D0A57DF820}"/>
              </a:ext>
            </a:extLst>
          </p:cNvPr>
          <p:cNvSpPr>
            <a:spLocks noGrp="1"/>
          </p:cNvSpPr>
          <p:nvPr>
            <p:ph type="dt" sz="half" idx="10"/>
          </p:nvPr>
        </p:nvSpPr>
        <p:spPr/>
        <p:txBody>
          <a:bodyPr/>
          <a:lstStyle/>
          <a:p>
            <a:fld id="{A0BBC05B-8C0D-4440-947C-23EA889C1E59}" type="datetimeFigureOut">
              <a:rPr lang="en-US" smtClean="0"/>
              <a:t>12/4/2023</a:t>
            </a:fld>
            <a:endParaRPr lang="en-US"/>
          </a:p>
        </p:txBody>
      </p:sp>
      <p:sp>
        <p:nvSpPr>
          <p:cNvPr id="5" name="Footer Placeholder 4">
            <a:extLst>
              <a:ext uri="{FF2B5EF4-FFF2-40B4-BE49-F238E27FC236}">
                <a16:creationId xmlns:a16="http://schemas.microsoft.com/office/drawing/2014/main" id="{6934121E-BC02-6D45-BB39-E26643C88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4C4AC-EFBC-5E4D-B4C1-50765325C337}"/>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1952891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3E4A-927A-3242-8A8F-530B6D2C46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7D40B-DAE7-544A-8BB8-5D98D3E9C25A}"/>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8796D-9AB9-354E-BA3D-AA76D943F063}"/>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7BC587-B162-B64D-9736-8DB17F4C3C88}"/>
              </a:ext>
            </a:extLst>
          </p:cNvPr>
          <p:cNvSpPr>
            <a:spLocks noGrp="1"/>
          </p:cNvSpPr>
          <p:nvPr>
            <p:ph type="dt" sz="half" idx="10"/>
          </p:nvPr>
        </p:nvSpPr>
        <p:spPr/>
        <p:txBody>
          <a:bodyPr/>
          <a:lstStyle/>
          <a:p>
            <a:fld id="{A0BBC05B-8C0D-4440-947C-23EA889C1E59}" type="datetimeFigureOut">
              <a:rPr lang="en-US" smtClean="0"/>
              <a:t>12/4/2023</a:t>
            </a:fld>
            <a:endParaRPr lang="en-US"/>
          </a:p>
        </p:txBody>
      </p:sp>
      <p:sp>
        <p:nvSpPr>
          <p:cNvPr id="6" name="Footer Placeholder 5">
            <a:extLst>
              <a:ext uri="{FF2B5EF4-FFF2-40B4-BE49-F238E27FC236}">
                <a16:creationId xmlns:a16="http://schemas.microsoft.com/office/drawing/2014/main" id="{B8F16B9A-9208-AE4A-8CF0-68DF26F9A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A325D-1A6A-1940-ACDE-E9212FD438E7}"/>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113331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6943-6D83-9F48-BDEB-35EC14BBCB60}"/>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552B30-0216-E64B-96B6-3FCBA7CA76B5}"/>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7F5BE119-DFFF-0A4F-8618-1A7CC6DF3534}"/>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30CF6-2F5B-F641-ADB7-A57551C4E6BB}"/>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BE119424-4376-0F48-A161-61F04111AA03}"/>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EE613-1068-1D46-8ABF-74D31A0DD667}"/>
              </a:ext>
            </a:extLst>
          </p:cNvPr>
          <p:cNvSpPr>
            <a:spLocks noGrp="1"/>
          </p:cNvSpPr>
          <p:nvPr>
            <p:ph type="dt" sz="half" idx="10"/>
          </p:nvPr>
        </p:nvSpPr>
        <p:spPr/>
        <p:txBody>
          <a:bodyPr/>
          <a:lstStyle/>
          <a:p>
            <a:fld id="{A0BBC05B-8C0D-4440-947C-23EA889C1E59}" type="datetimeFigureOut">
              <a:rPr lang="en-US" smtClean="0"/>
              <a:t>12/4/2023</a:t>
            </a:fld>
            <a:endParaRPr lang="en-US"/>
          </a:p>
        </p:txBody>
      </p:sp>
      <p:sp>
        <p:nvSpPr>
          <p:cNvPr id="8" name="Footer Placeholder 7">
            <a:extLst>
              <a:ext uri="{FF2B5EF4-FFF2-40B4-BE49-F238E27FC236}">
                <a16:creationId xmlns:a16="http://schemas.microsoft.com/office/drawing/2014/main" id="{20BD403E-9936-B14F-AE99-36779E7234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DA2C12-DDA7-5D48-B1BA-69AAD200634B}"/>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279337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E729-737F-5E43-A8D8-4EBFB32BB2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404530-A4AE-0746-80BE-E48E3073ED41}"/>
              </a:ext>
            </a:extLst>
          </p:cNvPr>
          <p:cNvSpPr>
            <a:spLocks noGrp="1"/>
          </p:cNvSpPr>
          <p:nvPr>
            <p:ph type="dt" sz="half" idx="10"/>
          </p:nvPr>
        </p:nvSpPr>
        <p:spPr/>
        <p:txBody>
          <a:bodyPr/>
          <a:lstStyle/>
          <a:p>
            <a:fld id="{A0BBC05B-8C0D-4440-947C-23EA889C1E59}" type="datetimeFigureOut">
              <a:rPr lang="en-US" smtClean="0"/>
              <a:t>12/4/2023</a:t>
            </a:fld>
            <a:endParaRPr lang="en-US"/>
          </a:p>
        </p:txBody>
      </p:sp>
      <p:sp>
        <p:nvSpPr>
          <p:cNvPr id="4" name="Footer Placeholder 3">
            <a:extLst>
              <a:ext uri="{FF2B5EF4-FFF2-40B4-BE49-F238E27FC236}">
                <a16:creationId xmlns:a16="http://schemas.microsoft.com/office/drawing/2014/main" id="{0E72645B-8ADE-2340-83F0-78296D1A78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D3B441-ACD6-E947-87E7-2DA3FBE11733}"/>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246774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84414C-8359-C04A-873F-3394B904C2DE}"/>
              </a:ext>
            </a:extLst>
          </p:cNvPr>
          <p:cNvSpPr>
            <a:spLocks noGrp="1"/>
          </p:cNvSpPr>
          <p:nvPr>
            <p:ph type="dt" sz="half" idx="10"/>
          </p:nvPr>
        </p:nvSpPr>
        <p:spPr/>
        <p:txBody>
          <a:bodyPr/>
          <a:lstStyle/>
          <a:p>
            <a:fld id="{A0BBC05B-8C0D-4440-947C-23EA889C1E59}" type="datetimeFigureOut">
              <a:rPr lang="en-US" smtClean="0"/>
              <a:t>12/4/2023</a:t>
            </a:fld>
            <a:endParaRPr lang="en-US"/>
          </a:p>
        </p:txBody>
      </p:sp>
      <p:sp>
        <p:nvSpPr>
          <p:cNvPr id="3" name="Footer Placeholder 2">
            <a:extLst>
              <a:ext uri="{FF2B5EF4-FFF2-40B4-BE49-F238E27FC236}">
                <a16:creationId xmlns:a16="http://schemas.microsoft.com/office/drawing/2014/main" id="{AA868567-6755-2448-8950-5ED6379C35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7FA16-86F2-2847-9161-ACC385D72D41}"/>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395000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89C9-0557-7F4E-9754-05A75ADDFF3D}"/>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881F22AC-8E56-B847-AFC5-18D15D8A4463}"/>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8C776-53B3-8644-9017-161DC8AA7C3F}"/>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82DA2574-DEDA-624C-B947-E0287E53C744}"/>
              </a:ext>
            </a:extLst>
          </p:cNvPr>
          <p:cNvSpPr>
            <a:spLocks noGrp="1"/>
          </p:cNvSpPr>
          <p:nvPr>
            <p:ph type="dt" sz="half" idx="10"/>
          </p:nvPr>
        </p:nvSpPr>
        <p:spPr/>
        <p:txBody>
          <a:bodyPr/>
          <a:lstStyle/>
          <a:p>
            <a:fld id="{A0BBC05B-8C0D-4440-947C-23EA889C1E59}" type="datetimeFigureOut">
              <a:rPr lang="en-US" smtClean="0"/>
              <a:t>12/4/2023</a:t>
            </a:fld>
            <a:endParaRPr lang="en-US"/>
          </a:p>
        </p:txBody>
      </p:sp>
      <p:sp>
        <p:nvSpPr>
          <p:cNvPr id="6" name="Footer Placeholder 5">
            <a:extLst>
              <a:ext uri="{FF2B5EF4-FFF2-40B4-BE49-F238E27FC236}">
                <a16:creationId xmlns:a16="http://schemas.microsoft.com/office/drawing/2014/main" id="{0D39DF84-3392-B544-A380-E99410A4C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B9F72-A383-E347-9427-077AFBE0C444}"/>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207804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CB10-959F-4D49-A917-AC6357BBEAB7}"/>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8A5CA50B-CF6B-AD46-A3CC-37CF48682289}"/>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2893A9C0-E35F-214D-8030-ED98A4920CF6}"/>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033F3469-6F49-2140-99B0-EA3DCFB44C6C}"/>
              </a:ext>
            </a:extLst>
          </p:cNvPr>
          <p:cNvSpPr>
            <a:spLocks noGrp="1"/>
          </p:cNvSpPr>
          <p:nvPr>
            <p:ph type="dt" sz="half" idx="10"/>
          </p:nvPr>
        </p:nvSpPr>
        <p:spPr/>
        <p:txBody>
          <a:bodyPr/>
          <a:lstStyle/>
          <a:p>
            <a:fld id="{A0BBC05B-8C0D-4440-947C-23EA889C1E59}" type="datetimeFigureOut">
              <a:rPr lang="en-US" smtClean="0"/>
              <a:t>12/4/2023</a:t>
            </a:fld>
            <a:endParaRPr lang="en-US"/>
          </a:p>
        </p:txBody>
      </p:sp>
      <p:sp>
        <p:nvSpPr>
          <p:cNvPr id="6" name="Footer Placeholder 5">
            <a:extLst>
              <a:ext uri="{FF2B5EF4-FFF2-40B4-BE49-F238E27FC236}">
                <a16:creationId xmlns:a16="http://schemas.microsoft.com/office/drawing/2014/main" id="{DCB717A7-1138-DF4A-A117-2B2661B97D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5DB978-F250-A448-B217-9CD7A65F48F2}"/>
              </a:ext>
            </a:extLst>
          </p:cNvPr>
          <p:cNvSpPr>
            <a:spLocks noGrp="1"/>
          </p:cNvSpPr>
          <p:nvPr>
            <p:ph type="sldNum" sz="quarter" idx="12"/>
          </p:nvPr>
        </p:nvSpPr>
        <p:spPr/>
        <p:txBody>
          <a:bodyPr/>
          <a:lstStyle/>
          <a:p>
            <a:fld id="{4A26F21E-11A0-E54D-ACAD-F11A6141599F}" type="slidenum">
              <a:rPr lang="en-US" smtClean="0"/>
              <a:t>‹#›</a:t>
            </a:fld>
            <a:endParaRPr lang="en-US"/>
          </a:p>
        </p:txBody>
      </p:sp>
    </p:spTree>
    <p:extLst>
      <p:ext uri="{BB962C8B-B14F-4D97-AF65-F5344CB8AC3E}">
        <p14:creationId xmlns:p14="http://schemas.microsoft.com/office/powerpoint/2010/main" val="4031018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BF6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134F23-1B4F-9046-AFAA-CE5D65B49824}"/>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386AE5-1C04-4042-A641-5426C464D0C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8AB41-B22D-6648-B84A-9509DAFD1EB6}"/>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A0BBC05B-8C0D-4440-947C-23EA889C1E59}" type="datetimeFigureOut">
              <a:rPr lang="en-US" smtClean="0"/>
              <a:t>12/4/2023</a:t>
            </a:fld>
            <a:endParaRPr lang="en-US"/>
          </a:p>
        </p:txBody>
      </p:sp>
      <p:sp>
        <p:nvSpPr>
          <p:cNvPr id="5" name="Footer Placeholder 4">
            <a:extLst>
              <a:ext uri="{FF2B5EF4-FFF2-40B4-BE49-F238E27FC236}">
                <a16:creationId xmlns:a16="http://schemas.microsoft.com/office/drawing/2014/main" id="{AA87FDF3-34E2-2446-8F34-C1E80B3CAE8C}"/>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16D704-B232-F14F-9EDE-C17544A0372A}"/>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4A26F21E-11A0-E54D-ACAD-F11A6141599F}" type="slidenum">
              <a:rPr lang="en-US" smtClean="0"/>
              <a:t>‹#›</a:t>
            </a:fld>
            <a:endParaRPr lang="en-US"/>
          </a:p>
        </p:txBody>
      </p:sp>
    </p:spTree>
    <p:extLst>
      <p:ext uri="{BB962C8B-B14F-4D97-AF65-F5344CB8AC3E}">
        <p14:creationId xmlns:p14="http://schemas.microsoft.com/office/powerpoint/2010/main" val="4590235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BF6C"/>
        </a:solidFill>
        <a:effectLst/>
      </p:bgPr>
    </p:bg>
    <p:spTree>
      <p:nvGrpSpPr>
        <p:cNvPr id="1" name=""/>
        <p:cNvGrpSpPr/>
        <p:nvPr/>
      </p:nvGrpSpPr>
      <p:grpSpPr>
        <a:xfrm>
          <a:off x="0" y="0"/>
          <a:ext cx="0" cy="0"/>
          <a:chOff x="0" y="0"/>
          <a:chExt cx="0" cy="0"/>
        </a:xfrm>
      </p:grpSpPr>
      <p:sp>
        <p:nvSpPr>
          <p:cNvPr id="39" name="Rounded Rectangle 38">
            <a:extLst>
              <a:ext uri="{FF2B5EF4-FFF2-40B4-BE49-F238E27FC236}">
                <a16:creationId xmlns:a16="http://schemas.microsoft.com/office/drawing/2014/main" id="{474DBD23-0B46-5D4C-AB63-064FEE1620D1}"/>
              </a:ext>
            </a:extLst>
          </p:cNvPr>
          <p:cNvSpPr/>
          <p:nvPr/>
        </p:nvSpPr>
        <p:spPr>
          <a:xfrm>
            <a:off x="23112553" y="14856546"/>
            <a:ext cx="19893744" cy="976028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CF9AEFD-9620-B444-83A3-6785BA098311}"/>
              </a:ext>
            </a:extLst>
          </p:cNvPr>
          <p:cNvSpPr/>
          <p:nvPr/>
        </p:nvSpPr>
        <p:spPr>
          <a:xfrm>
            <a:off x="-1" y="-29891"/>
            <a:ext cx="43891197" cy="4254551"/>
          </a:xfrm>
          <a:prstGeom prst="rect">
            <a:avLst/>
          </a:prstGeom>
          <a:solidFill>
            <a:srgbClr val="1C5C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A2729BD-82E8-8748-AF3D-2ECA6AF0DC25}"/>
              </a:ext>
            </a:extLst>
          </p:cNvPr>
          <p:cNvSpPr txBox="1"/>
          <p:nvPr/>
        </p:nvSpPr>
        <p:spPr>
          <a:xfrm>
            <a:off x="12801735" y="-33144"/>
            <a:ext cx="18287730" cy="1569660"/>
          </a:xfrm>
          <a:prstGeom prst="rect">
            <a:avLst/>
          </a:prstGeom>
          <a:noFill/>
        </p:spPr>
        <p:txBody>
          <a:bodyPr wrap="square" rtlCol="0">
            <a:spAutoFit/>
          </a:bodyPr>
          <a:lstStyle/>
          <a:p>
            <a:pPr algn="ctr"/>
            <a:r>
              <a:rPr lang="en-US" sz="9600" b="1" spc="50" dirty="0">
                <a:ln w="0"/>
                <a:solidFill>
                  <a:schemeClr val="bg2"/>
                </a:solidFill>
                <a:effectLst>
                  <a:innerShdw blurRad="63500" dist="50800" dir="13500000">
                    <a:srgbClr val="000000">
                      <a:alpha val="50000"/>
                    </a:srgbClr>
                  </a:innerShdw>
                </a:effectLst>
              </a:rPr>
              <a:t>Security Management in AWS IAM</a:t>
            </a:r>
          </a:p>
        </p:txBody>
      </p:sp>
      <p:sp>
        <p:nvSpPr>
          <p:cNvPr id="29" name="Rounded Rectangle 28">
            <a:extLst>
              <a:ext uri="{FF2B5EF4-FFF2-40B4-BE49-F238E27FC236}">
                <a16:creationId xmlns:a16="http://schemas.microsoft.com/office/drawing/2014/main" id="{ED914C5B-C4DF-704C-A4D7-F29226DCED72}"/>
              </a:ext>
            </a:extLst>
          </p:cNvPr>
          <p:cNvSpPr/>
          <p:nvPr/>
        </p:nvSpPr>
        <p:spPr>
          <a:xfrm>
            <a:off x="615908" y="16459200"/>
            <a:ext cx="21296723" cy="158943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a:extLst>
              <a:ext uri="{FF2B5EF4-FFF2-40B4-BE49-F238E27FC236}">
                <a16:creationId xmlns:a16="http://schemas.microsoft.com/office/drawing/2014/main" id="{DDBC655D-DC11-1E4C-8B07-CE37F741775B}"/>
              </a:ext>
            </a:extLst>
          </p:cNvPr>
          <p:cNvSpPr/>
          <p:nvPr/>
        </p:nvSpPr>
        <p:spPr>
          <a:xfrm>
            <a:off x="2099163" y="15566315"/>
            <a:ext cx="17815610" cy="1744397"/>
          </a:xfrm>
          <a:prstGeom prst="roundRect">
            <a:avLst/>
          </a:prstGeom>
          <a:solidFill>
            <a:srgbClr val="265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p>
          <a:p>
            <a:pPr algn="ctr"/>
            <a:r>
              <a:rPr lang="en-US" sz="6600" dirty="0"/>
              <a:t>Security and its impact on AWS IAM management</a:t>
            </a:r>
          </a:p>
          <a:p>
            <a:pPr algn="ctr"/>
            <a:endParaRPr lang="en-US" sz="6600" dirty="0"/>
          </a:p>
        </p:txBody>
      </p:sp>
      <p:sp>
        <p:nvSpPr>
          <p:cNvPr id="31" name="Rounded Rectangle 30">
            <a:extLst>
              <a:ext uri="{FF2B5EF4-FFF2-40B4-BE49-F238E27FC236}">
                <a16:creationId xmlns:a16="http://schemas.microsoft.com/office/drawing/2014/main" id="{9A34D33E-BB86-B94B-98B7-59B0BC1A8CDD}"/>
              </a:ext>
            </a:extLst>
          </p:cNvPr>
          <p:cNvSpPr/>
          <p:nvPr/>
        </p:nvSpPr>
        <p:spPr>
          <a:xfrm>
            <a:off x="648875" y="5636268"/>
            <a:ext cx="21296723" cy="91060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9F1BA2C-EB53-5F44-BE03-B86B197B353E}"/>
              </a:ext>
            </a:extLst>
          </p:cNvPr>
          <p:cNvSpPr/>
          <p:nvPr/>
        </p:nvSpPr>
        <p:spPr>
          <a:xfrm>
            <a:off x="1654896" y="7154854"/>
            <a:ext cx="19551986" cy="6863417"/>
          </a:xfrm>
          <a:prstGeom prst="rect">
            <a:avLst/>
          </a:prstGeom>
          <a:noFill/>
        </p:spPr>
        <p:txBody>
          <a:bodyPr wrap="square" lIns="91440" tIns="45720" rIns="91440" bIns="45720">
            <a:spAutoFit/>
          </a:bodyPr>
          <a:lstStyle/>
          <a:p>
            <a:r>
              <a:rPr lang="en-US" sz="4000" spc="50" dirty="0">
                <a:ln w="0"/>
                <a:effectLst>
                  <a:innerShdw blurRad="63500" dist="50800" dir="13500000">
                    <a:srgbClr val="000000">
                      <a:alpha val="50000"/>
                    </a:srgbClr>
                  </a:innerShdw>
                </a:effectLst>
              </a:rPr>
              <a:t>	AWS, or Amazon Web Services, stands as a pivotal entity in the computing realm, a fact underscored by its adoption by some of the world's top companies. This diverse roster includes innovators and leaders across various industries, such as Airbnb in the hospitality sector, Kellogg's in food manufacturing, Netflix in entertainment streaming, Pfizer in pharmaceuticals, Twitch in live streaming, Epic Games in video gaming, and over 7500 User government agencies, Their reliance on AWS for cloud computing needs speaks volumes about its importance, demonstrating how AWS's robust and scalable solutions are integral to the operations and success of these major players. This widespread utilization not only highlights AWS's reliability and efficiency but also its importance in its security. (Davis, 2022)</a:t>
            </a:r>
          </a:p>
          <a:p>
            <a:endParaRPr lang="en-US" sz="4000" spc="50" dirty="0">
              <a:ln w="0"/>
              <a:effectLst>
                <a:innerShdw blurRad="63500" dist="50800" dir="13500000">
                  <a:srgbClr val="000000">
                    <a:alpha val="50000"/>
                  </a:srgbClr>
                </a:innerShdw>
              </a:effectLst>
            </a:endParaRPr>
          </a:p>
        </p:txBody>
      </p:sp>
      <p:sp>
        <p:nvSpPr>
          <p:cNvPr id="34" name="Rectangle 33">
            <a:extLst>
              <a:ext uri="{FF2B5EF4-FFF2-40B4-BE49-F238E27FC236}">
                <a16:creationId xmlns:a16="http://schemas.microsoft.com/office/drawing/2014/main" id="{4F49F9B1-B911-084A-A877-2E59A9CCF873}"/>
              </a:ext>
            </a:extLst>
          </p:cNvPr>
          <p:cNvSpPr/>
          <p:nvPr/>
        </p:nvSpPr>
        <p:spPr>
          <a:xfrm>
            <a:off x="2038910" y="17824204"/>
            <a:ext cx="19167972" cy="13388280"/>
          </a:xfrm>
          <a:prstGeom prst="rect">
            <a:avLst/>
          </a:prstGeom>
          <a:noFill/>
        </p:spPr>
        <p:txBody>
          <a:bodyPr wrap="square" lIns="91440" tIns="45720" rIns="91440" bIns="45720">
            <a:spAutoFit/>
          </a:bodyPr>
          <a:lstStyle/>
          <a:p>
            <a:r>
              <a:rPr lang="en-US" sz="4800" dirty="0"/>
              <a:t>	On the positive side, AWS's introduction of IAM has provided organizations with a flexible and granular access control solution, allowing them to effectively manage access to their AWS resources. IAM enables organizations to implement the principle of least privilege, ensuring that users only have the access they need to do their jobs and nothing more. Their one-spot control helps them work effectivity. This allows users to give secure access using SSL, multiple firewalls that monitor and control communications, Specific user control, Encrypted data storage, key management and rotations, and more (Anand, 2014). This helps organizations reduce the risk of unauthorized access and potential security breaches. </a:t>
            </a:r>
            <a:br>
              <a:rPr lang="en-US" sz="4800" dirty="0"/>
            </a:br>
            <a:endParaRPr lang="en-US" sz="4800" dirty="0"/>
          </a:p>
          <a:p>
            <a:r>
              <a:rPr lang="en-US" sz="4800" dirty="0"/>
              <a:t>However, there are also significant pitfalls and potential vulnerabilities associated with IAM security management. Misconfigured IAM policies, overly permissive permissions, and compromised credentials are some of the most common problems organizations face. These pitfalls can lead to unauthorized access, data breaches, and compliance violations, highlighting the importance of effective IAM security management.</a:t>
            </a:r>
          </a:p>
        </p:txBody>
      </p:sp>
      <p:sp>
        <p:nvSpPr>
          <p:cNvPr id="36" name="Rounded Rectangle 35">
            <a:extLst>
              <a:ext uri="{FF2B5EF4-FFF2-40B4-BE49-F238E27FC236}">
                <a16:creationId xmlns:a16="http://schemas.microsoft.com/office/drawing/2014/main" id="{5D362822-6053-2F49-B629-6A3A50C0BD57}"/>
              </a:ext>
            </a:extLst>
          </p:cNvPr>
          <p:cNvSpPr/>
          <p:nvPr/>
        </p:nvSpPr>
        <p:spPr>
          <a:xfrm>
            <a:off x="28797538" y="13951576"/>
            <a:ext cx="8523773" cy="1724928"/>
          </a:xfrm>
          <a:prstGeom prst="roundRect">
            <a:avLst/>
          </a:prstGeom>
          <a:solidFill>
            <a:srgbClr val="265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Continuing Research</a:t>
            </a:r>
          </a:p>
        </p:txBody>
      </p:sp>
      <p:sp>
        <p:nvSpPr>
          <p:cNvPr id="19" name="TextBox 18">
            <a:extLst>
              <a:ext uri="{FF2B5EF4-FFF2-40B4-BE49-F238E27FC236}">
                <a16:creationId xmlns:a16="http://schemas.microsoft.com/office/drawing/2014/main" id="{C22D9DCC-3686-764C-835B-86BB02FE3B3B}"/>
              </a:ext>
            </a:extLst>
          </p:cNvPr>
          <p:cNvSpPr txBox="1"/>
          <p:nvPr/>
        </p:nvSpPr>
        <p:spPr>
          <a:xfrm>
            <a:off x="14680214" y="1381717"/>
            <a:ext cx="14530771" cy="923330"/>
          </a:xfrm>
          <a:prstGeom prst="rect">
            <a:avLst/>
          </a:prstGeom>
          <a:noFill/>
        </p:spPr>
        <p:txBody>
          <a:bodyPr wrap="square" rtlCol="0">
            <a:spAutoFit/>
          </a:bodyPr>
          <a:lstStyle/>
          <a:p>
            <a:pPr algn="ctr"/>
            <a:r>
              <a:rPr lang="en-US" sz="5400" b="1" spc="50" dirty="0">
                <a:ln w="0"/>
                <a:solidFill>
                  <a:schemeClr val="bg2"/>
                </a:solidFill>
                <a:effectLst>
                  <a:innerShdw blurRad="63500" dist="50800" dir="13500000">
                    <a:srgbClr val="000000">
                      <a:alpha val="50000"/>
                    </a:srgbClr>
                  </a:innerShdw>
                </a:effectLst>
              </a:rPr>
              <a:t>Hoyoung Kim</a:t>
            </a:r>
          </a:p>
        </p:txBody>
      </p:sp>
      <p:sp>
        <p:nvSpPr>
          <p:cNvPr id="20" name="TextBox 19">
            <a:extLst>
              <a:ext uri="{FF2B5EF4-FFF2-40B4-BE49-F238E27FC236}">
                <a16:creationId xmlns:a16="http://schemas.microsoft.com/office/drawing/2014/main" id="{57FB37D5-070A-7E4E-854A-CEB5C10D1271}"/>
              </a:ext>
            </a:extLst>
          </p:cNvPr>
          <p:cNvSpPr txBox="1"/>
          <p:nvPr/>
        </p:nvSpPr>
        <p:spPr>
          <a:xfrm>
            <a:off x="13763826" y="2309373"/>
            <a:ext cx="16363545" cy="923330"/>
          </a:xfrm>
          <a:prstGeom prst="rect">
            <a:avLst/>
          </a:prstGeom>
          <a:noFill/>
        </p:spPr>
        <p:txBody>
          <a:bodyPr wrap="square" rtlCol="0">
            <a:spAutoFit/>
          </a:bodyPr>
          <a:lstStyle/>
          <a:p>
            <a:pPr algn="ctr"/>
            <a:r>
              <a:rPr lang="en-US" sz="5400" b="1" spc="50" dirty="0">
                <a:ln w="0"/>
                <a:solidFill>
                  <a:schemeClr val="bg2"/>
                </a:solidFill>
                <a:effectLst>
                  <a:innerShdw blurRad="63500" dist="50800" dir="13500000">
                    <a:srgbClr val="000000">
                      <a:alpha val="50000"/>
                    </a:srgbClr>
                  </a:innerShdw>
                </a:effectLst>
              </a:rPr>
              <a:t>Computer Science Department, Utah Valley University</a:t>
            </a:r>
          </a:p>
        </p:txBody>
      </p:sp>
      <p:sp>
        <p:nvSpPr>
          <p:cNvPr id="22" name="TextBox 21">
            <a:extLst>
              <a:ext uri="{FF2B5EF4-FFF2-40B4-BE49-F238E27FC236}">
                <a16:creationId xmlns:a16="http://schemas.microsoft.com/office/drawing/2014/main" id="{A6E78967-5730-2440-9DB3-22A710DAD94A}"/>
              </a:ext>
            </a:extLst>
          </p:cNvPr>
          <p:cNvSpPr txBox="1"/>
          <p:nvPr/>
        </p:nvSpPr>
        <p:spPr>
          <a:xfrm>
            <a:off x="13763825" y="3241978"/>
            <a:ext cx="16363545" cy="923330"/>
          </a:xfrm>
          <a:prstGeom prst="rect">
            <a:avLst/>
          </a:prstGeom>
          <a:noFill/>
        </p:spPr>
        <p:txBody>
          <a:bodyPr wrap="square" rtlCol="0">
            <a:spAutoFit/>
          </a:bodyPr>
          <a:lstStyle/>
          <a:p>
            <a:pPr algn="ctr"/>
            <a:r>
              <a:rPr lang="en-US" sz="5400" b="1" spc="50" dirty="0">
                <a:ln w="0"/>
                <a:solidFill>
                  <a:schemeClr val="bg2"/>
                </a:solidFill>
                <a:effectLst>
                  <a:innerShdw blurRad="63500" dist="50800" dir="13500000">
                    <a:srgbClr val="000000">
                      <a:alpha val="50000"/>
                    </a:srgbClr>
                  </a:innerShdw>
                </a:effectLst>
              </a:rPr>
              <a:t>Faculty Advisor: Dr. Sayeed </a:t>
            </a:r>
            <a:r>
              <a:rPr lang="en-US" sz="5400" b="1" spc="50" dirty="0" err="1">
                <a:ln w="0"/>
                <a:solidFill>
                  <a:schemeClr val="bg2"/>
                </a:solidFill>
                <a:effectLst>
                  <a:innerShdw blurRad="63500" dist="50800" dir="13500000">
                    <a:srgbClr val="000000">
                      <a:alpha val="50000"/>
                    </a:srgbClr>
                  </a:innerShdw>
                </a:effectLst>
              </a:rPr>
              <a:t>Sajal</a:t>
            </a:r>
            <a:endParaRPr lang="en-US" sz="5400" b="1" spc="50" dirty="0">
              <a:ln w="0"/>
              <a:solidFill>
                <a:schemeClr val="bg2"/>
              </a:solidFill>
              <a:effectLst>
                <a:innerShdw blurRad="63500" dist="50800" dir="13500000">
                  <a:srgbClr val="000000">
                    <a:alpha val="50000"/>
                  </a:srgbClr>
                </a:innerShdw>
              </a:effectLst>
            </a:endParaRPr>
          </a:p>
        </p:txBody>
      </p:sp>
      <p:sp>
        <p:nvSpPr>
          <p:cNvPr id="26" name="Rounded Rectangle 25">
            <a:extLst>
              <a:ext uri="{FF2B5EF4-FFF2-40B4-BE49-F238E27FC236}">
                <a16:creationId xmlns:a16="http://schemas.microsoft.com/office/drawing/2014/main" id="{687939FA-F362-964C-B573-8E3936A64AF3}"/>
              </a:ext>
            </a:extLst>
          </p:cNvPr>
          <p:cNvSpPr/>
          <p:nvPr/>
        </p:nvSpPr>
        <p:spPr>
          <a:xfrm>
            <a:off x="22629884" y="26308390"/>
            <a:ext cx="20321982" cy="562783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929C2270-C5EC-4E42-B618-1DC19706C34B}"/>
              </a:ext>
            </a:extLst>
          </p:cNvPr>
          <p:cNvSpPr/>
          <p:nvPr/>
        </p:nvSpPr>
        <p:spPr>
          <a:xfrm>
            <a:off x="28261405" y="25655813"/>
            <a:ext cx="8523773" cy="1672441"/>
          </a:xfrm>
          <a:prstGeom prst="roundRect">
            <a:avLst/>
          </a:prstGeom>
          <a:solidFill>
            <a:srgbClr val="265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References</a:t>
            </a:r>
          </a:p>
        </p:txBody>
      </p:sp>
      <p:sp>
        <p:nvSpPr>
          <p:cNvPr id="32" name="Rectangle 31">
            <a:extLst>
              <a:ext uri="{FF2B5EF4-FFF2-40B4-BE49-F238E27FC236}">
                <a16:creationId xmlns:a16="http://schemas.microsoft.com/office/drawing/2014/main" id="{D996C3EF-1F3A-5647-9E5B-A5484DC1895D}"/>
              </a:ext>
            </a:extLst>
          </p:cNvPr>
          <p:cNvSpPr/>
          <p:nvPr/>
        </p:nvSpPr>
        <p:spPr>
          <a:xfrm>
            <a:off x="23353716" y="27612061"/>
            <a:ext cx="19411415" cy="4431983"/>
          </a:xfrm>
          <a:prstGeom prst="rect">
            <a:avLst/>
          </a:prstGeom>
          <a:noFill/>
        </p:spPr>
        <p:txBody>
          <a:bodyPr wrap="square" lIns="91440" tIns="45720" rIns="91440" bIns="45720">
            <a:spAutoFit/>
          </a:bodyPr>
          <a:lstStyle/>
          <a:p>
            <a:r>
              <a:rPr lang="en-US" sz="1800" dirty="0">
                <a:effectLst/>
                <a:latin typeface="Times New Roman" panose="02020603050405020304" pitchFamily="18" charset="0"/>
                <a:ea typeface="Times New Roman" panose="02020603050405020304" pitchFamily="18" charset="0"/>
              </a:rPr>
              <a:t>Anand, A. (2014, March). Amazon's Approach to Cloud Security. In Proceedings of 4th IRF International Conference (pp. 173-178).</a:t>
            </a:r>
          </a:p>
          <a:p>
            <a:endParaRPr lang="en-US" dirty="0"/>
          </a:p>
          <a:p>
            <a:pPr marL="360045" marR="0" indent="-360045"/>
            <a:r>
              <a:rPr lang="en-US" sz="1800" dirty="0">
                <a:effectLst/>
                <a:latin typeface="Times New Roman" panose="02020603050405020304" pitchFamily="18" charset="0"/>
                <a:ea typeface="Times New Roman" panose="02020603050405020304" pitchFamily="18" charset="0"/>
              </a:rPr>
              <a:t>Davis, B. (2022, September 26). </a:t>
            </a:r>
            <a:r>
              <a:rPr lang="en-US" sz="1800" i="1" dirty="0">
                <a:effectLst/>
                <a:latin typeface="Times New Roman" panose="02020603050405020304" pitchFamily="18" charset="0"/>
                <a:ea typeface="Times New Roman" panose="02020603050405020304" pitchFamily="18" charset="0"/>
              </a:rPr>
              <a:t>Companies that use AWS</a:t>
            </a:r>
            <a:r>
              <a:rPr lang="en-US" sz="1800" dirty="0">
                <a:effectLst/>
                <a:latin typeface="Times New Roman" panose="02020603050405020304" pitchFamily="18" charset="0"/>
                <a:ea typeface="Times New Roman" panose="02020603050405020304" pitchFamily="18" charset="0"/>
              </a:rPr>
              <a:t>. MYTECHMAG. </a:t>
            </a:r>
            <a:r>
              <a:rPr lang="en-US" dirty="0">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ttps://www.mytechmag.com/companies-that-use-aws/ </a:t>
            </a:r>
          </a:p>
          <a:p>
            <a:pPr marL="360045" marR="0" indent="-360045"/>
            <a:endParaRPr lang="en-US" dirty="0">
              <a:latin typeface="Times New Roman" panose="02020603050405020304" pitchFamily="18" charset="0"/>
              <a:ea typeface="Times New Roman" panose="02020603050405020304" pitchFamily="18" charset="0"/>
            </a:endParaRPr>
          </a:p>
          <a:p>
            <a:pPr marL="360045" indent="-360045"/>
            <a:r>
              <a:rPr lang="en-US" sz="1800" dirty="0">
                <a:effectLst/>
                <a:latin typeface="Times New Roman" panose="02020603050405020304" pitchFamily="18" charset="0"/>
                <a:ea typeface="Times New Roman" panose="02020603050405020304" pitchFamily="18" charset="0"/>
              </a:rPr>
              <a:t>Oliveira, A. D. (2020). </a:t>
            </a:r>
            <a:r>
              <a:rPr lang="en-US" sz="1800" i="1" dirty="0">
                <a:effectLst/>
                <a:latin typeface="Times New Roman" panose="02020603050405020304" pitchFamily="18" charset="0"/>
                <a:ea typeface="Times New Roman" panose="02020603050405020304" pitchFamily="18" charset="0"/>
              </a:rPr>
              <a:t>Securing weak points in serverless architectures - Trend Micro</a:t>
            </a:r>
            <a:r>
              <a:rPr lang="en-US" sz="1800" dirty="0">
                <a:effectLst/>
                <a:latin typeface="Times New Roman" panose="02020603050405020304" pitchFamily="18" charset="0"/>
                <a:ea typeface="Times New Roman" panose="02020603050405020304" pitchFamily="18" charset="0"/>
              </a:rPr>
              <a:t>. Securing Weak Points in Serverless Architectures Alfredo de Oliveira Risks and Recommendations. </a:t>
            </a:r>
            <a:r>
              <a:rPr lang="en-US" sz="1800" dirty="0">
                <a:effectLst/>
              </a:rPr>
              <a:t>	</a:t>
            </a:r>
            <a:r>
              <a:rPr lang="en-US" sz="1800" dirty="0">
                <a:effectLst/>
                <a:latin typeface="Times New Roman" panose="02020603050405020304" pitchFamily="18" charset="0"/>
                <a:ea typeface="Times New Roman" panose="02020603050405020304" pitchFamily="18" charset="0"/>
              </a:rPr>
              <a:t>https://resources.trendmicro.com/rs/945-CXD-062/images/390_research_securing_weak_points_serverless_architectures.pdf </a:t>
            </a:r>
          </a:p>
          <a:p>
            <a:pPr indent="-457200"/>
            <a:endParaRPr lang="en-US" sz="2000" dirty="0">
              <a:effectLst/>
            </a:endParaRPr>
          </a:p>
          <a:p>
            <a:pPr indent="-457200"/>
            <a:r>
              <a:rPr lang="en-US" sz="1800" dirty="0">
                <a:effectLst/>
                <a:latin typeface="Times New Roman" panose="02020603050405020304" pitchFamily="18" charset="0"/>
                <a:ea typeface="Malgun Gothic" panose="020B0503020000020004" pitchFamily="34" charset="-127"/>
              </a:rPr>
              <a:t>Saeed, I., </a:t>
            </a:r>
            <a:r>
              <a:rPr lang="en-US" sz="1800" dirty="0" err="1">
                <a:effectLst/>
                <a:latin typeface="Times New Roman" panose="02020603050405020304" pitchFamily="18" charset="0"/>
                <a:ea typeface="Malgun Gothic" panose="020B0503020000020004" pitchFamily="34" charset="-127"/>
              </a:rPr>
              <a:t>Baras</a:t>
            </a:r>
            <a:r>
              <a:rPr lang="en-US" sz="1800" dirty="0">
                <a:effectLst/>
                <a:latin typeface="Times New Roman" panose="02020603050405020304" pitchFamily="18" charset="0"/>
                <a:ea typeface="Malgun Gothic" panose="020B0503020000020004" pitchFamily="34" charset="-127"/>
              </a:rPr>
              <a:t>, S., &amp; </a:t>
            </a:r>
            <a:r>
              <a:rPr lang="en-US" sz="1800" dirty="0" err="1">
                <a:effectLst/>
                <a:latin typeface="Times New Roman" panose="02020603050405020304" pitchFamily="18" charset="0"/>
                <a:ea typeface="Malgun Gothic" panose="020B0503020000020004" pitchFamily="34" charset="-127"/>
              </a:rPr>
              <a:t>Hajjdiab</a:t>
            </a:r>
            <a:r>
              <a:rPr lang="en-US" sz="1800" dirty="0">
                <a:effectLst/>
                <a:latin typeface="Times New Roman" panose="02020603050405020304" pitchFamily="18" charset="0"/>
                <a:ea typeface="Malgun Gothic" panose="020B0503020000020004" pitchFamily="34" charset="-127"/>
              </a:rPr>
              <a:t>, H. (2019, February). Security and privacy of AWS S3 and Azure Blob storage services. In </a:t>
            </a:r>
            <a:r>
              <a:rPr lang="en-US" sz="2000" dirty="0">
                <a:effectLst/>
              </a:rPr>
              <a:t>2019 IEEE 4th International Conference on Computer and Communication 	Systems (ICCCS) (pp. 388-394). IEEE.</a:t>
            </a:r>
          </a:p>
          <a:p>
            <a:pPr marL="360045" marR="0" indent="-360045"/>
            <a:r>
              <a:rPr lang="en-US" sz="1800" dirty="0">
                <a:effectLst/>
                <a:latin typeface="Times New Roman" panose="02020603050405020304" pitchFamily="18" charset="0"/>
                <a:ea typeface="Times New Roman" panose="02020603050405020304" pitchFamily="18" charset="0"/>
              </a:rPr>
              <a:t>Walters, R. (2018). Federal cyber breaches in 2017. </a:t>
            </a:r>
            <a:r>
              <a:rPr lang="en-US" sz="1800" i="1" dirty="0">
                <a:effectLst/>
                <a:latin typeface="Times New Roman" panose="02020603050405020304" pitchFamily="18" charset="0"/>
                <a:ea typeface="Times New Roman" panose="02020603050405020304" pitchFamily="18" charset="0"/>
              </a:rPr>
              <a:t>The Heritage Foundation</a:t>
            </a:r>
            <a:r>
              <a:rPr lang="en-US" sz="1800" dirty="0">
                <a:effectLst/>
                <a:latin typeface="Times New Roman" panose="02020603050405020304" pitchFamily="18" charset="0"/>
                <a:ea typeface="Times New Roman" panose="02020603050405020304" pitchFamily="18" charset="0"/>
              </a:rPr>
              <a:t>. https://www.heritage.org/sites/default/files/2018-01/IB4804.pdf </a:t>
            </a:r>
          </a:p>
          <a:p>
            <a:pPr marL="360045" marR="0" indent="-360045"/>
            <a:endParaRPr lang="en-US" sz="1800" dirty="0">
              <a:effectLst/>
              <a:latin typeface="Times New Roman" panose="02020603050405020304" pitchFamily="18" charset="0"/>
              <a:ea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Wright, R. (2017, December 7). </a:t>
            </a:r>
            <a:r>
              <a:rPr lang="en-US" sz="1800" i="1" dirty="0">
                <a:effectLst/>
                <a:latin typeface="Times New Roman" panose="02020603050405020304" pitchFamily="18" charset="0"/>
                <a:ea typeface="Times New Roman" panose="02020603050405020304" pitchFamily="18" charset="0"/>
              </a:rPr>
              <a:t>Risk &amp; repeat: Analyzing the accidental data breach</a:t>
            </a:r>
            <a:r>
              <a:rPr lang="en-US" sz="1800" dirty="0">
                <a:effectLst/>
                <a:latin typeface="Times New Roman" panose="02020603050405020304" pitchFamily="18" charset="0"/>
                <a:ea typeface="Times New Roman" panose="02020603050405020304" pitchFamily="18" charset="0"/>
              </a:rPr>
              <a:t>. TechTarget. https://www.techtarget.com/searchsecurity/podcast/Risk-Repeat-Analyzing-the-accidental-data-breach </a:t>
            </a:r>
          </a:p>
          <a:p>
            <a:pPr indent="-457200"/>
            <a:endParaRPr lang="en-US" sz="2000" dirty="0">
              <a:effectLst/>
            </a:endParaRPr>
          </a:p>
          <a:p>
            <a:pPr indent="-457200"/>
            <a:endParaRPr lang="en-US" sz="2000" dirty="0"/>
          </a:p>
          <a:p>
            <a:pPr indent="-457200"/>
            <a:endParaRPr lang="en-US" sz="2000" dirty="0">
              <a:effectLst/>
            </a:endParaRPr>
          </a:p>
        </p:txBody>
      </p:sp>
      <p:pic>
        <p:nvPicPr>
          <p:cNvPr id="1028" name="Picture 4" descr="UVU Coaster Templates | University Marketing | Utah Valley University">
            <a:extLst>
              <a:ext uri="{FF2B5EF4-FFF2-40B4-BE49-F238E27FC236}">
                <a16:creationId xmlns:a16="http://schemas.microsoft.com/office/drawing/2014/main" id="{F9A38817-9223-C14B-99C8-B72149B0A0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654" t="12265" r="30153" b="10821"/>
          <a:stretch/>
        </p:blipFill>
        <p:spPr bwMode="auto">
          <a:xfrm>
            <a:off x="618891" y="128288"/>
            <a:ext cx="4175347" cy="3995144"/>
          </a:xfrm>
          <a:prstGeom prst="rect">
            <a:avLst/>
          </a:prstGeom>
          <a:noFill/>
          <a:extLst>
            <a:ext uri="{909E8E84-426E-40DD-AFC4-6F175D3DCCD1}">
              <a14:hiddenFill xmlns:a14="http://schemas.microsoft.com/office/drawing/2010/main">
                <a:solidFill>
                  <a:srgbClr val="FFFFFF"/>
                </a:solidFill>
              </a14:hiddenFill>
            </a:ext>
          </a:extLst>
        </p:spPr>
      </p:pic>
      <p:sp>
        <p:nvSpPr>
          <p:cNvPr id="44" name="Rounded Rectangle 38">
            <a:extLst>
              <a:ext uri="{FF2B5EF4-FFF2-40B4-BE49-F238E27FC236}">
                <a16:creationId xmlns:a16="http://schemas.microsoft.com/office/drawing/2014/main" id="{B1474FC8-2197-466A-9466-8FC4B14F072E}"/>
              </a:ext>
            </a:extLst>
          </p:cNvPr>
          <p:cNvSpPr/>
          <p:nvPr/>
        </p:nvSpPr>
        <p:spPr>
          <a:xfrm>
            <a:off x="23348580" y="6086508"/>
            <a:ext cx="19893744" cy="72699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0">
            <a:extLst>
              <a:ext uri="{FF2B5EF4-FFF2-40B4-BE49-F238E27FC236}">
                <a16:creationId xmlns:a16="http://schemas.microsoft.com/office/drawing/2014/main" id="{8A8598A8-BD34-4431-861F-72539138532C}"/>
              </a:ext>
            </a:extLst>
          </p:cNvPr>
          <p:cNvSpPr/>
          <p:nvPr/>
        </p:nvSpPr>
        <p:spPr>
          <a:xfrm>
            <a:off x="6849089" y="4838202"/>
            <a:ext cx="8315758" cy="1724928"/>
          </a:xfrm>
          <a:prstGeom prst="roundRect">
            <a:avLst/>
          </a:prstGeom>
          <a:solidFill>
            <a:srgbClr val="265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Introduction</a:t>
            </a:r>
          </a:p>
        </p:txBody>
      </p:sp>
      <p:sp>
        <p:nvSpPr>
          <p:cNvPr id="48" name="Rounded Rectangle 40">
            <a:extLst>
              <a:ext uri="{FF2B5EF4-FFF2-40B4-BE49-F238E27FC236}">
                <a16:creationId xmlns:a16="http://schemas.microsoft.com/office/drawing/2014/main" id="{E0C8A480-9B87-48A0-A161-4BB32EE56FCB}"/>
              </a:ext>
            </a:extLst>
          </p:cNvPr>
          <p:cNvSpPr/>
          <p:nvPr/>
        </p:nvSpPr>
        <p:spPr>
          <a:xfrm>
            <a:off x="24449643" y="5020370"/>
            <a:ext cx="17745996" cy="1854063"/>
          </a:xfrm>
          <a:prstGeom prst="roundRect">
            <a:avLst/>
          </a:prstGeom>
          <a:solidFill>
            <a:srgbClr val="265D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Perspectives on AWS IAM security management</a:t>
            </a:r>
          </a:p>
        </p:txBody>
      </p:sp>
      <p:sp>
        <p:nvSpPr>
          <p:cNvPr id="2" name="Rectangle 1">
            <a:extLst>
              <a:ext uri="{FF2B5EF4-FFF2-40B4-BE49-F238E27FC236}">
                <a16:creationId xmlns:a16="http://schemas.microsoft.com/office/drawing/2014/main" id="{F1D05F39-5783-89F4-FD77-9150DE494F69}"/>
              </a:ext>
            </a:extLst>
          </p:cNvPr>
          <p:cNvSpPr/>
          <p:nvPr/>
        </p:nvSpPr>
        <p:spPr>
          <a:xfrm>
            <a:off x="24284047" y="7213125"/>
            <a:ext cx="18239921" cy="5016758"/>
          </a:xfrm>
          <a:prstGeom prst="rect">
            <a:avLst/>
          </a:prstGeom>
          <a:noFill/>
        </p:spPr>
        <p:txBody>
          <a:bodyPr wrap="square" lIns="91440" tIns="45720" rIns="91440" bIns="45720">
            <a:spAutoFit/>
          </a:bodyPr>
          <a:lstStyle/>
          <a:p>
            <a:r>
              <a:rPr lang="en-US" sz="4000" spc="50" dirty="0">
                <a:ln w="0"/>
                <a:effectLst>
                  <a:innerShdw blurRad="63500" dist="50800" dir="13500000">
                    <a:srgbClr val="000000">
                      <a:alpha val="50000"/>
                    </a:srgbClr>
                  </a:innerShdw>
                </a:effectLst>
              </a:rPr>
              <a:t>	From a compliance perspective, organizations must ensure their IAM policies align with regulatory requirements and industry best practices. This involves implementing strict access controls, enforcing the principle of least privilege, and maintaining auditable records of changes to access and permissions. Compliance with standards such as the General Data Protection Regulation (GDPR), Health Insurance Portability and Accountability Act (HIPAA), and Payment Card Industry Data Security Standard (PCI DSS) requires organizations to implement strong IAM security management practices. (</a:t>
            </a:r>
            <a:r>
              <a:rPr lang="en-US" sz="4000" spc="50" dirty="0" err="1">
                <a:ln w="0"/>
                <a:effectLst>
                  <a:innerShdw blurRad="63500" dist="50800" dir="13500000">
                    <a:srgbClr val="000000">
                      <a:alpha val="50000"/>
                    </a:srgbClr>
                  </a:innerShdw>
                </a:effectLst>
              </a:rPr>
              <a:t>saeed</a:t>
            </a:r>
            <a:r>
              <a:rPr lang="en-US" sz="4000" spc="50" dirty="0">
                <a:ln w="0"/>
                <a:effectLst>
                  <a:innerShdw blurRad="63500" dist="50800" dir="13500000">
                    <a:srgbClr val="000000">
                      <a:alpha val="50000"/>
                    </a:srgbClr>
                  </a:innerShdw>
                </a:effectLst>
              </a:rPr>
              <a:t>, 2019)</a:t>
            </a:r>
          </a:p>
        </p:txBody>
      </p:sp>
      <p:sp>
        <p:nvSpPr>
          <p:cNvPr id="4" name="Rectangle 3">
            <a:extLst>
              <a:ext uri="{FF2B5EF4-FFF2-40B4-BE49-F238E27FC236}">
                <a16:creationId xmlns:a16="http://schemas.microsoft.com/office/drawing/2014/main" id="{9F0EC4BC-0FED-CA31-8073-487FBE25C217}"/>
              </a:ext>
            </a:extLst>
          </p:cNvPr>
          <p:cNvSpPr/>
          <p:nvPr/>
        </p:nvSpPr>
        <p:spPr>
          <a:xfrm>
            <a:off x="24202680" y="15858449"/>
            <a:ext cx="18239921" cy="8094524"/>
          </a:xfrm>
          <a:prstGeom prst="rect">
            <a:avLst/>
          </a:prstGeom>
          <a:noFill/>
        </p:spPr>
        <p:txBody>
          <a:bodyPr wrap="square" lIns="91440" tIns="45720" rIns="91440" bIns="45720">
            <a:spAutoFit/>
          </a:bodyPr>
          <a:lstStyle/>
          <a:p>
            <a:r>
              <a:rPr lang="en-US" sz="4000" spc="50" dirty="0">
                <a:ln w="0"/>
                <a:effectLst>
                  <a:innerShdw blurRad="63500" dist="50800" dir="13500000">
                    <a:srgbClr val="000000">
                      <a:alpha val="50000"/>
                    </a:srgbClr>
                  </a:innerShdw>
                </a:effectLst>
              </a:rPr>
              <a:t>	One of the critical flaws lies in the creation of vulnerable codes or exposed sensitive information. For instance, hosting services like S3 buckets with scripts such as "PHP, JSP, or </a:t>
            </a:r>
            <a:r>
              <a:rPr lang="en-US" sz="4000" spc="50" dirty="0" err="1">
                <a:ln w="0"/>
                <a:effectLst>
                  <a:innerShdw blurRad="63500" dist="50800" dir="13500000">
                    <a:srgbClr val="000000">
                      <a:alpha val="50000"/>
                    </a:srgbClr>
                  </a:innerShdw>
                </a:effectLst>
              </a:rPr>
              <a:t>ASP.Net</a:t>
            </a:r>
            <a:r>
              <a:rPr lang="en-US" sz="4000" spc="50" dirty="0">
                <a:ln w="0"/>
                <a:effectLst>
                  <a:innerShdw blurRad="63500" dist="50800" dir="13500000">
                    <a:srgbClr val="000000">
                      <a:alpha val="50000"/>
                    </a:srgbClr>
                  </a:innerShdw>
                </a:effectLst>
              </a:rPr>
              <a:t>" can become substantial security risks if not properly configured and secured (Oliveira, 2020). These types of vulnerabilities can lead to significant data leaks if not detected and addressed promptly. A notable example was the incident reported by Troy Hunt, the creator of the website “Have I been </a:t>
            </a:r>
            <a:r>
              <a:rPr lang="en-US" sz="4000" spc="50" dirty="0" err="1">
                <a:ln w="0"/>
                <a:effectLst>
                  <a:innerShdw blurRad="63500" dist="50800" dir="13500000">
                    <a:srgbClr val="000000">
                      <a:alpha val="50000"/>
                    </a:srgbClr>
                  </a:innerShdw>
                </a:effectLst>
              </a:rPr>
              <a:t>Pwned</a:t>
            </a:r>
            <a:r>
              <a:rPr lang="en-US" sz="4000" spc="50" dirty="0">
                <a:ln w="0"/>
                <a:effectLst>
                  <a:innerShdw blurRad="63500" dist="50800" dir="13500000">
                    <a:srgbClr val="000000">
                      <a:alpha val="50000"/>
                    </a:srgbClr>
                  </a:innerShdw>
                </a:effectLst>
              </a:rPr>
              <a:t>,” who testified in a congressional hearing about a case where sensitive government data was inadvertently exposed on AWS services. This breach revealed details of the U.S. Department of Defense’s battlefield intelligence platform and a virtual system used for classified communication, highlighting the severe consequences of such security oversights (Wright, 2017). Further evidence of these risks is seen in the documentation of federal cyber breaches, which underscore the vulnerability of sensitive government data in cloud environments (Walters, 2018).</a:t>
            </a:r>
          </a:p>
        </p:txBody>
      </p:sp>
    </p:spTree>
    <p:extLst>
      <p:ext uri="{BB962C8B-B14F-4D97-AF65-F5344CB8AC3E}">
        <p14:creationId xmlns:p14="http://schemas.microsoft.com/office/powerpoint/2010/main" val="1487255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878</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Roundy</dc:creator>
  <cp:lastModifiedBy>Hoyoung Kim</cp:lastModifiedBy>
  <cp:revision>5</cp:revision>
  <dcterms:created xsi:type="dcterms:W3CDTF">2022-03-27T22:12:22Z</dcterms:created>
  <dcterms:modified xsi:type="dcterms:W3CDTF">2023-12-05T06:20:07Z</dcterms:modified>
</cp:coreProperties>
</file>