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sldIdLst>
    <p:sldId id="256" r:id="rId2"/>
    <p:sldId id="277" r:id="rId3"/>
    <p:sldId id="257" r:id="rId4"/>
    <p:sldId id="258" r:id="rId5"/>
    <p:sldId id="280" r:id="rId6"/>
    <p:sldId id="259" r:id="rId7"/>
    <p:sldId id="260" r:id="rId8"/>
    <p:sldId id="279" r:id="rId9"/>
    <p:sldId id="283" r:id="rId10"/>
    <p:sldId id="284" r:id="rId11"/>
    <p:sldId id="285" r:id="rId12"/>
    <p:sldId id="278" r:id="rId13"/>
    <p:sldId id="276" r:id="rId14"/>
    <p:sldId id="261" r:id="rId15"/>
    <p:sldId id="262" r:id="rId16"/>
    <p:sldId id="266" r:id="rId17"/>
    <p:sldId id="267" r:id="rId18"/>
    <p:sldId id="268" r:id="rId19"/>
    <p:sldId id="281" r:id="rId20"/>
    <p:sldId id="282" r:id="rId21"/>
    <p:sldId id="269" r:id="rId22"/>
    <p:sldId id="270" r:id="rId23"/>
    <p:sldId id="271" r:id="rId24"/>
    <p:sldId id="263" r:id="rId25"/>
    <p:sldId id="272" r:id="rId26"/>
    <p:sldId id="264" r:id="rId27"/>
    <p:sldId id="275" r:id="rId28"/>
    <p:sldId id="265" r:id="rId29"/>
    <p:sldId id="273" r:id="rId30"/>
    <p:sldId id="274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55BEC8-32A3-4709-9B52-8A065CF4405A}" v="15" dt="2022-08-24T19:24:39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>
      <p:cViewPr varScale="1">
        <p:scale>
          <a:sx n="83" d="100"/>
          <a:sy n="83" d="100"/>
        </p:scale>
        <p:origin x="80" y="3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il Harrison" userId="48528489-191b-42e1-bfa2-2006e5b7a95e" providerId="ADAL" clId="{ED55BEC8-32A3-4709-9B52-8A065CF4405A}"/>
    <pc:docChg chg="addSld modSld sldOrd">
      <pc:chgData name="Neil Harrison" userId="48528489-191b-42e1-bfa2-2006e5b7a95e" providerId="ADAL" clId="{ED55BEC8-32A3-4709-9B52-8A065CF4405A}" dt="2022-08-24T19:24:39.857" v="78" actId="14100"/>
      <pc:docMkLst>
        <pc:docMk/>
      </pc:docMkLst>
      <pc:sldChg chg="modSp mod">
        <pc:chgData name="Neil Harrison" userId="48528489-191b-42e1-bfa2-2006e5b7a95e" providerId="ADAL" clId="{ED55BEC8-32A3-4709-9B52-8A065CF4405A}" dt="2022-08-24T19:18:17.485" v="1" actId="20577"/>
        <pc:sldMkLst>
          <pc:docMk/>
          <pc:sldMk cId="0" sldId="259"/>
        </pc:sldMkLst>
        <pc:spChg chg="mod">
          <ac:chgData name="Neil Harrison" userId="48528489-191b-42e1-bfa2-2006e5b7a95e" providerId="ADAL" clId="{ED55BEC8-32A3-4709-9B52-8A065CF4405A}" dt="2022-08-24T19:18:17.485" v="1" actId="20577"/>
          <ac:spMkLst>
            <pc:docMk/>
            <pc:sldMk cId="0" sldId="259"/>
            <ac:spMk id="7171" creationId="{00000000-0000-0000-0000-000000000000}"/>
          </ac:spMkLst>
        </pc:spChg>
      </pc:sldChg>
      <pc:sldChg chg="ord">
        <pc:chgData name="Neil Harrison" userId="48528489-191b-42e1-bfa2-2006e5b7a95e" providerId="ADAL" clId="{ED55BEC8-32A3-4709-9B52-8A065CF4405A}" dt="2022-08-24T19:23:19.145" v="53"/>
        <pc:sldMkLst>
          <pc:docMk/>
          <pc:sldMk cId="810235260" sldId="279"/>
        </pc:sldMkLst>
      </pc:sldChg>
      <pc:sldChg chg="addSp delSp modSp new mod">
        <pc:chgData name="Neil Harrison" userId="48528489-191b-42e1-bfa2-2006e5b7a95e" providerId="ADAL" clId="{ED55BEC8-32A3-4709-9B52-8A065CF4405A}" dt="2022-08-24T19:20:52.198" v="24" actId="14100"/>
        <pc:sldMkLst>
          <pc:docMk/>
          <pc:sldMk cId="1952487317" sldId="283"/>
        </pc:sldMkLst>
        <pc:spChg chg="mod">
          <ac:chgData name="Neil Harrison" userId="48528489-191b-42e1-bfa2-2006e5b7a95e" providerId="ADAL" clId="{ED55BEC8-32A3-4709-9B52-8A065CF4405A}" dt="2022-08-24T19:19:55.383" v="11" actId="20577"/>
          <ac:spMkLst>
            <pc:docMk/>
            <pc:sldMk cId="1952487317" sldId="283"/>
            <ac:spMk id="2" creationId="{F59FE3DD-2406-4B83-A35D-4CA5BD07EF92}"/>
          </ac:spMkLst>
        </pc:spChg>
        <pc:spChg chg="del">
          <ac:chgData name="Neil Harrison" userId="48528489-191b-42e1-bfa2-2006e5b7a95e" providerId="ADAL" clId="{ED55BEC8-32A3-4709-9B52-8A065CF4405A}" dt="2022-08-24T19:19:58.282" v="12"/>
          <ac:spMkLst>
            <pc:docMk/>
            <pc:sldMk cId="1952487317" sldId="283"/>
            <ac:spMk id="3" creationId="{FEF4DE9F-AEEA-4430-BA19-0512D420658C}"/>
          </ac:spMkLst>
        </pc:spChg>
        <pc:picChg chg="add mod">
          <ac:chgData name="Neil Harrison" userId="48528489-191b-42e1-bfa2-2006e5b7a95e" providerId="ADAL" clId="{ED55BEC8-32A3-4709-9B52-8A065CF4405A}" dt="2022-08-24T19:20:46.473" v="22" actId="1076"/>
          <ac:picMkLst>
            <pc:docMk/>
            <pc:sldMk cId="1952487317" sldId="283"/>
            <ac:picMk id="5" creationId="{CF0DC742-F92D-4EE4-BE8B-AEF96DFB17AB}"/>
          </ac:picMkLst>
        </pc:picChg>
        <pc:picChg chg="add mod">
          <ac:chgData name="Neil Harrison" userId="48528489-191b-42e1-bfa2-2006e5b7a95e" providerId="ADAL" clId="{ED55BEC8-32A3-4709-9B52-8A065CF4405A}" dt="2022-08-24T19:20:43.033" v="21" actId="1076"/>
          <ac:picMkLst>
            <pc:docMk/>
            <pc:sldMk cId="1952487317" sldId="283"/>
            <ac:picMk id="6" creationId="{96CB1C3F-1553-4493-ACEC-D08E664C6808}"/>
          </ac:picMkLst>
        </pc:picChg>
        <pc:picChg chg="add mod">
          <ac:chgData name="Neil Harrison" userId="48528489-191b-42e1-bfa2-2006e5b7a95e" providerId="ADAL" clId="{ED55BEC8-32A3-4709-9B52-8A065CF4405A}" dt="2022-08-24T19:20:52.198" v="24" actId="14100"/>
          <ac:picMkLst>
            <pc:docMk/>
            <pc:sldMk cId="1952487317" sldId="283"/>
            <ac:picMk id="7" creationId="{B2E66964-3B97-443E-B5B2-4F43CF8704AE}"/>
          </ac:picMkLst>
        </pc:picChg>
      </pc:sldChg>
      <pc:sldChg chg="addSp delSp modSp new mod">
        <pc:chgData name="Neil Harrison" userId="48528489-191b-42e1-bfa2-2006e5b7a95e" providerId="ADAL" clId="{ED55BEC8-32A3-4709-9B52-8A065CF4405A}" dt="2022-08-24T19:23:03.553" v="50" actId="1076"/>
        <pc:sldMkLst>
          <pc:docMk/>
          <pc:sldMk cId="4118438190" sldId="284"/>
        </pc:sldMkLst>
        <pc:spChg chg="mod">
          <ac:chgData name="Neil Harrison" userId="48528489-191b-42e1-bfa2-2006e5b7a95e" providerId="ADAL" clId="{ED55BEC8-32A3-4709-9B52-8A065CF4405A}" dt="2022-08-24T19:22:29.564" v="41" actId="20577"/>
          <ac:spMkLst>
            <pc:docMk/>
            <pc:sldMk cId="4118438190" sldId="284"/>
            <ac:spMk id="2" creationId="{38583659-69A5-44AC-ABB8-B5ACFB45547D}"/>
          </ac:spMkLst>
        </pc:spChg>
        <pc:spChg chg="del">
          <ac:chgData name="Neil Harrison" userId="48528489-191b-42e1-bfa2-2006e5b7a95e" providerId="ADAL" clId="{ED55BEC8-32A3-4709-9B52-8A065CF4405A}" dt="2022-08-24T19:22:33.192" v="42"/>
          <ac:spMkLst>
            <pc:docMk/>
            <pc:sldMk cId="4118438190" sldId="284"/>
            <ac:spMk id="3" creationId="{A8DE753C-8914-4B63-97F8-8A530BFB685D}"/>
          </ac:spMkLst>
        </pc:spChg>
        <pc:picChg chg="add mod">
          <ac:chgData name="Neil Harrison" userId="48528489-191b-42e1-bfa2-2006e5b7a95e" providerId="ADAL" clId="{ED55BEC8-32A3-4709-9B52-8A065CF4405A}" dt="2022-08-24T19:22:59.703" v="49" actId="1076"/>
          <ac:picMkLst>
            <pc:docMk/>
            <pc:sldMk cId="4118438190" sldId="284"/>
            <ac:picMk id="5" creationId="{1C23B15A-35E5-45A8-A91A-0057F2261F3B}"/>
          </ac:picMkLst>
        </pc:picChg>
        <pc:picChg chg="add mod">
          <ac:chgData name="Neil Harrison" userId="48528489-191b-42e1-bfa2-2006e5b7a95e" providerId="ADAL" clId="{ED55BEC8-32A3-4709-9B52-8A065CF4405A}" dt="2022-08-24T19:23:03.553" v="50" actId="1076"/>
          <ac:picMkLst>
            <pc:docMk/>
            <pc:sldMk cId="4118438190" sldId="284"/>
            <ac:picMk id="6" creationId="{C5774636-B16E-4803-A194-95E576A672D4}"/>
          </ac:picMkLst>
        </pc:picChg>
      </pc:sldChg>
      <pc:sldChg chg="addSp delSp modSp new mod">
        <pc:chgData name="Neil Harrison" userId="48528489-191b-42e1-bfa2-2006e5b7a95e" providerId="ADAL" clId="{ED55BEC8-32A3-4709-9B52-8A065CF4405A}" dt="2022-08-24T19:24:39.857" v="78" actId="14100"/>
        <pc:sldMkLst>
          <pc:docMk/>
          <pc:sldMk cId="1847182144" sldId="285"/>
        </pc:sldMkLst>
        <pc:spChg chg="mod">
          <ac:chgData name="Neil Harrison" userId="48528489-191b-42e1-bfa2-2006e5b7a95e" providerId="ADAL" clId="{ED55BEC8-32A3-4709-9B52-8A065CF4405A}" dt="2022-08-24T19:24:07.933" v="72" actId="20577"/>
          <ac:spMkLst>
            <pc:docMk/>
            <pc:sldMk cId="1847182144" sldId="285"/>
            <ac:spMk id="2" creationId="{D918D43E-3928-4954-8700-B69BF3C33ABE}"/>
          </ac:spMkLst>
        </pc:spChg>
        <pc:spChg chg="del">
          <ac:chgData name="Neil Harrison" userId="48528489-191b-42e1-bfa2-2006e5b7a95e" providerId="ADAL" clId="{ED55BEC8-32A3-4709-9B52-8A065CF4405A}" dt="2022-08-24T19:24:11.843" v="73"/>
          <ac:spMkLst>
            <pc:docMk/>
            <pc:sldMk cId="1847182144" sldId="285"/>
            <ac:spMk id="3" creationId="{F70045F3-50A0-4589-93C2-31EB4596A150}"/>
          </ac:spMkLst>
        </pc:spChg>
        <pc:picChg chg="add mod">
          <ac:chgData name="Neil Harrison" userId="48528489-191b-42e1-bfa2-2006e5b7a95e" providerId="ADAL" clId="{ED55BEC8-32A3-4709-9B52-8A065CF4405A}" dt="2022-08-24T19:24:39.857" v="78" actId="14100"/>
          <ac:picMkLst>
            <pc:docMk/>
            <pc:sldMk cId="1847182144" sldId="285"/>
            <ac:picMk id="5" creationId="{CCDE6B30-E900-4D3C-B973-11C3CE51E78E}"/>
          </ac:picMkLst>
        </pc:picChg>
        <pc:picChg chg="add mod">
          <ac:chgData name="Neil Harrison" userId="48528489-191b-42e1-bfa2-2006e5b7a95e" providerId="ADAL" clId="{ED55BEC8-32A3-4709-9B52-8A065CF4405A}" dt="2022-08-24T19:24:35.321" v="77" actId="14100"/>
          <ac:picMkLst>
            <pc:docMk/>
            <pc:sldMk cId="1847182144" sldId="285"/>
            <ac:picMk id="6" creationId="{C3CA563A-9FD8-4CCC-AA15-F5B04CB4C5F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7D14D-98C7-47F3-892E-BB5E893A402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0250A-412B-4F82-BA4A-68FBDE63D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20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92108-B152-47FF-9600-1427A8564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5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C5107-E570-48EC-A28C-8DF4EEE91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5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CAC87-3F08-4682-BE0B-D191228A3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1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B7C29-8B39-4FFD-9BCD-62E45BB728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3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B7A32-A130-4839-8F57-BA5E5AD249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0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8DAA0-50EF-43CC-BE9D-E1B68D1156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5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2A07E-2B23-49B3-BE4D-A0BA782DDC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73B67-049A-4ACB-9B79-B8ECDC2FF5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0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9E5D3-7F22-4658-A3B4-ADE92D972B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5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47353-0115-4E45-BC32-8B477965BB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6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436D8-6639-4676-8D31-505FDEA9F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6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CDE334B4-A28F-4ECC-8849-9418F669A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Patterns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592108-B152-47FF-9600-1427A856442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3659-69A5-44AC-ABB8-B5ACFB45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Waist-high Shelf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23B15A-35E5-45A8-A91A-0057F2261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7437" y="1386372"/>
            <a:ext cx="3449375" cy="459707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2FFF3-8BC7-4A37-8622-64FB3DDD85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774636-B16E-4803-A194-95E576A67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35" y="2622630"/>
            <a:ext cx="4684285" cy="256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38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8D43E-3928-4954-8700-B69BF3C3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Entrance Transition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DE6B30-E900-4D3C-B973-11C3CE51E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5429" y="2743200"/>
            <a:ext cx="3946071" cy="30384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B72F2-EDB0-4D8D-804D-AFAD12B960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CA563A-9FD8-4CCC-AA15-F5B04CB4C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8799"/>
            <a:ext cx="2743200" cy="412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82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From Alexander to Software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… it’s a long story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Patterns in Software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en-US" sz="2400" dirty="0"/>
              <a:t>OO Designs (Most famous)</a:t>
            </a:r>
          </a:p>
          <a:p>
            <a:pPr lvl="1" eaLnBrk="1" hangingPunct="1"/>
            <a:r>
              <a:rPr lang="en-US" altLang="en-US" sz="2400" dirty="0"/>
              <a:t>Language-Specific (Idioms)</a:t>
            </a:r>
          </a:p>
          <a:p>
            <a:pPr lvl="2" eaLnBrk="1" hangingPunct="1"/>
            <a:r>
              <a:rPr lang="en-US" altLang="en-US" sz="1800" dirty="0"/>
              <a:t>C++: Copy constructor and = operator</a:t>
            </a:r>
          </a:p>
          <a:p>
            <a:pPr lvl="2" eaLnBrk="1" hangingPunct="1"/>
            <a:r>
              <a:rPr lang="en-US" altLang="en-US" sz="1800" dirty="0"/>
              <a:t>Copy-on-Write (</a:t>
            </a:r>
            <a:r>
              <a:rPr lang="en-US" altLang="en-US" sz="1800" dirty="0" err="1"/>
              <a:t>CoW</a:t>
            </a:r>
            <a:r>
              <a:rPr lang="en-US" altLang="en-US" sz="1800" dirty="0"/>
              <a:t>)</a:t>
            </a:r>
          </a:p>
          <a:p>
            <a:pPr lvl="1" eaLnBrk="1" hangingPunct="1"/>
            <a:r>
              <a:rPr lang="en-US" altLang="en-US" sz="2400" dirty="0"/>
              <a:t>Architecture</a:t>
            </a:r>
          </a:p>
          <a:p>
            <a:pPr eaLnBrk="1" hangingPunct="1"/>
            <a:r>
              <a:rPr lang="en-US" altLang="en-US" sz="2400" dirty="0"/>
              <a:t>People, organizations, project management (Scrum)</a:t>
            </a:r>
          </a:p>
          <a:p>
            <a:pPr eaLnBrk="1" hangingPunct="1"/>
            <a:r>
              <a:rPr lang="en-US" altLang="en-US" sz="2400" dirty="0"/>
              <a:t>Security</a:t>
            </a:r>
          </a:p>
          <a:p>
            <a:pPr eaLnBrk="1" hangingPunct="1"/>
            <a:r>
              <a:rPr lang="en-US" altLang="en-US" sz="2400" dirty="0"/>
              <a:t>User interface</a:t>
            </a:r>
          </a:p>
          <a:p>
            <a:pPr eaLnBrk="1" hangingPunct="1"/>
            <a:r>
              <a:rPr lang="en-US" altLang="en-US" sz="2400" dirty="0"/>
              <a:t>Many others</a:t>
            </a:r>
          </a:p>
        </p:txBody>
      </p:sp>
      <p:sp>
        <p:nvSpPr>
          <p:cNvPr id="2" name="Right Brace 1"/>
          <p:cNvSpPr/>
          <p:nvPr/>
        </p:nvSpPr>
        <p:spPr bwMode="auto">
          <a:xfrm>
            <a:off x="5715000" y="2057400"/>
            <a:ext cx="457200" cy="1828800"/>
          </a:xfrm>
          <a:prstGeom prst="rightBrac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99094" y="2556301"/>
            <a:ext cx="195430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Differences in Scale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Detailed Form: Coplien Form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Name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Context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Problem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Forces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Solution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Sketch (optional)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Resulting Context (or Consequences)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Author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Examples (optional, but recommended)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Name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Crucial, because it is what the pattern is remembered by</a:t>
            </a:r>
          </a:p>
          <a:p>
            <a:pPr lvl="1" eaLnBrk="1" hangingPunct="1"/>
            <a:r>
              <a:rPr lang="en-US" altLang="en-US" sz="2400"/>
              <a:t>CRTP</a:t>
            </a:r>
          </a:p>
          <a:p>
            <a:pPr lvl="1" eaLnBrk="1" hangingPunct="1"/>
            <a:r>
              <a:rPr lang="en-US" altLang="en-US" sz="2400"/>
              <a:t>Buffalo Mountain</a:t>
            </a:r>
          </a:p>
          <a:p>
            <a:pPr eaLnBrk="1" hangingPunct="1"/>
            <a:r>
              <a:rPr lang="en-US" altLang="en-US" sz="2800"/>
              <a:t>Choose like you choose the names of your children</a:t>
            </a:r>
          </a:p>
          <a:p>
            <a:pPr eaLnBrk="1" hangingPunct="1"/>
            <a:r>
              <a:rPr lang="en-US" altLang="en-US" sz="2800"/>
              <a:t>Should be memorable</a:t>
            </a:r>
          </a:p>
          <a:p>
            <a:pPr eaLnBrk="1" hangingPunct="1"/>
            <a:r>
              <a:rPr lang="en-US" altLang="en-US" sz="2800"/>
              <a:t>Should evoke the solution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Context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Describes where the pattern is useful</a:t>
            </a:r>
          </a:p>
          <a:p>
            <a:pPr eaLnBrk="1" hangingPunct="1"/>
            <a:r>
              <a:rPr lang="en-US" altLang="en-US"/>
              <a:t>Generally describes the situation before the pattern is applied</a:t>
            </a:r>
          </a:p>
          <a:p>
            <a:pPr eaLnBrk="1" hangingPunct="1"/>
            <a:r>
              <a:rPr lang="en-US" altLang="en-US"/>
              <a:t>Try to be as specific as possible</a:t>
            </a:r>
          </a:p>
          <a:p>
            <a:pPr lvl="1" eaLnBrk="1" hangingPunct="1"/>
            <a:r>
              <a:rPr lang="en-US" altLang="en-US"/>
              <a:t>This is a common problem with patterns (context is too broad)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Describes something that is wrong</a:t>
            </a:r>
          </a:p>
          <a:p>
            <a:pPr eaLnBrk="1" hangingPunct="1"/>
            <a:r>
              <a:rPr lang="en-US" altLang="en-US" dirty="0"/>
              <a:t>Best: </a:t>
            </a:r>
            <a:r>
              <a:rPr lang="en-US" altLang="en-US" dirty="0">
                <a:solidFill>
                  <a:srgbClr val="C00000"/>
                </a:solidFill>
              </a:rPr>
              <a:t>a statement that something is wrong</a:t>
            </a:r>
          </a:p>
          <a:p>
            <a:pPr lvl="1" eaLnBrk="1" hangingPunct="1"/>
            <a:r>
              <a:rPr lang="en-US" altLang="en-US" dirty="0"/>
              <a:t>(which will be fixed by the solution)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Inferior: a question of the form “How do you do … ?”</a:t>
            </a:r>
          </a:p>
          <a:p>
            <a:pPr lvl="1" eaLnBrk="1" hangingPunct="1"/>
            <a:r>
              <a:rPr lang="en-US" altLang="en-US" dirty="0"/>
              <a:t>(leads to poor, trivial, patterns)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Forces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Elucidation of the problem</a:t>
            </a:r>
          </a:p>
          <a:p>
            <a:pPr eaLnBrk="1" hangingPunct="1"/>
            <a:r>
              <a:rPr lang="en-US" altLang="en-US"/>
              <a:t>Describes what makes the problem hard</a:t>
            </a:r>
          </a:p>
          <a:p>
            <a:pPr lvl="1" eaLnBrk="1" hangingPunct="1"/>
            <a:r>
              <a:rPr lang="en-US" altLang="en-US"/>
              <a:t>Why the obvious solution won’t work</a:t>
            </a:r>
          </a:p>
          <a:p>
            <a:pPr eaLnBrk="1" hangingPunct="1"/>
            <a:r>
              <a:rPr lang="en-US" altLang="en-US"/>
              <a:t>Almost always have multiple forces</a:t>
            </a:r>
          </a:p>
          <a:p>
            <a:pPr lvl="1" eaLnBrk="1" hangingPunct="1"/>
            <a:r>
              <a:rPr lang="en-US" altLang="en-US"/>
              <a:t>That conflict with each other</a:t>
            </a:r>
          </a:p>
          <a:p>
            <a:pPr lvl="1" eaLnBrk="1" hangingPunct="1"/>
            <a:r>
              <a:rPr lang="en-US" altLang="en-US"/>
              <a:t>Example: space vs. time requirements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524000"/>
            <a:ext cx="4419600" cy="2314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3810866"/>
            <a:ext cx="4914900" cy="2514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1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is a Pattern?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A solution to a problem in a context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A three-part rule: a problem, a system of forces, and a solution that balances the forces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“Both the thing, and the instructions to make the thing”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All of the above</a:t>
            </a:r>
          </a:p>
          <a:p>
            <a:pPr lvl="1" eaLnBrk="1" hangingPunct="1"/>
            <a:r>
              <a:rPr lang="en-US" altLang="en-US" sz="2000" dirty="0"/>
              <a:t>But it’s deeper than that!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Forces: examples from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Alexander: Accessible Green (60)</a:t>
            </a:r>
          </a:p>
          <a:p>
            <a:r>
              <a:rPr lang="en-US" dirty="0"/>
              <a:t>PLoPD4: Secure Access Layer (p. 329)</a:t>
            </a:r>
          </a:p>
          <a:p>
            <a:r>
              <a:rPr lang="en-US" dirty="0" err="1"/>
              <a:t>OrgPats</a:t>
            </a:r>
            <a:r>
              <a:rPr lang="en-US" dirty="0"/>
              <a:t>: Engage Customers (p. 113)</a:t>
            </a:r>
          </a:p>
          <a:p>
            <a:r>
              <a:rPr lang="en-US" dirty="0"/>
              <a:t>Scrum Pattern: Happiness Metric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47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Solution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Usually the first part written</a:t>
            </a:r>
          </a:p>
          <a:p>
            <a:pPr eaLnBrk="1" hangingPunct="1"/>
            <a:r>
              <a:rPr lang="en-US" altLang="en-US" sz="2800" dirty="0"/>
              <a:t>Usually not obvious</a:t>
            </a:r>
          </a:p>
          <a:p>
            <a:pPr lvl="1" eaLnBrk="1" hangingPunct="1"/>
            <a:r>
              <a:rPr lang="en-US" altLang="en-US" sz="2400" dirty="0"/>
              <a:t>Until you look back on it!</a:t>
            </a:r>
          </a:p>
          <a:p>
            <a:pPr eaLnBrk="1" hangingPunct="1"/>
            <a:r>
              <a:rPr lang="en-US" altLang="en-US" sz="2800" i="1" dirty="0">
                <a:solidFill>
                  <a:srgbClr val="C00000"/>
                </a:solidFill>
              </a:rPr>
              <a:t>The “Aha” moment!</a:t>
            </a:r>
          </a:p>
          <a:p>
            <a:pPr eaLnBrk="1" hangingPunct="1"/>
            <a:r>
              <a:rPr lang="en-US" altLang="en-US" sz="2800" dirty="0"/>
              <a:t>Best:</a:t>
            </a:r>
          </a:p>
          <a:p>
            <a:pPr lvl="1" eaLnBrk="1" hangingPunct="1"/>
            <a:r>
              <a:rPr lang="en-US" altLang="en-US" sz="2400" dirty="0"/>
              <a:t>One or two sentences that capture the essence</a:t>
            </a:r>
          </a:p>
          <a:p>
            <a:pPr lvl="1" eaLnBrk="1" hangingPunct="1"/>
            <a:r>
              <a:rPr lang="en-US" altLang="en-US" sz="2400" dirty="0"/>
              <a:t>Followed by paragraphs that give details</a:t>
            </a:r>
          </a:p>
          <a:p>
            <a:pPr eaLnBrk="1" hangingPunct="1"/>
            <a:r>
              <a:rPr lang="en-US" altLang="en-US" sz="2800" dirty="0"/>
              <a:t>Best solutions are emergent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Sketch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Try to have some visual representation – it helps</a:t>
            </a:r>
          </a:p>
          <a:p>
            <a:pPr eaLnBrk="1" hangingPunct="1"/>
            <a:r>
              <a:rPr lang="en-US" altLang="en-US" sz="2400" dirty="0"/>
              <a:t>Patterns are essentially structural and geometric</a:t>
            </a:r>
          </a:p>
          <a:p>
            <a:pPr lvl="1" eaLnBrk="1" hangingPunct="1"/>
            <a:r>
              <a:rPr lang="en-US" altLang="en-US" sz="2000" dirty="0"/>
              <a:t>Therefore, there should be a way to draw them</a:t>
            </a:r>
          </a:p>
          <a:p>
            <a:pPr eaLnBrk="1" hangingPunct="1"/>
            <a:r>
              <a:rPr lang="en-US" altLang="en-US" sz="2400" dirty="0"/>
              <a:t>A sketch is better than a photo</a:t>
            </a:r>
          </a:p>
          <a:p>
            <a:pPr lvl="1" eaLnBrk="1" hangingPunct="1"/>
            <a:r>
              <a:rPr lang="en-US" altLang="en-US" sz="2000" dirty="0"/>
              <a:t>Emphasizes that it can be used many ways</a:t>
            </a:r>
          </a:p>
          <a:p>
            <a:pPr eaLnBrk="1" hangingPunct="1"/>
            <a:r>
              <a:rPr lang="en-US" altLang="en-US" sz="2400" dirty="0"/>
              <a:t>Optional, but strongly encouraged</a:t>
            </a:r>
          </a:p>
          <a:p>
            <a:pPr lvl="1" eaLnBrk="1" hangingPunct="1"/>
            <a:r>
              <a:rPr lang="en-US" altLang="en-US" sz="2000" dirty="0"/>
              <a:t>Alexander: if you can’t draw it, it’s not a pattern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42172"/>
            <a:ext cx="2799349" cy="1478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Resulting context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the world has changed by the application of the pattern</a:t>
            </a:r>
          </a:p>
          <a:p>
            <a:pPr eaLnBrk="1" hangingPunct="1"/>
            <a:r>
              <a:rPr lang="en-US" altLang="en-US"/>
              <a:t>Problems left to be resolved</a:t>
            </a:r>
          </a:p>
          <a:p>
            <a:pPr lvl="1" eaLnBrk="1" hangingPunct="1"/>
            <a:r>
              <a:rPr lang="en-US" altLang="en-US"/>
              <a:t>Or new ones created</a:t>
            </a:r>
          </a:p>
          <a:p>
            <a:pPr eaLnBrk="1" hangingPunct="1"/>
            <a:r>
              <a:rPr lang="en-US" altLang="en-US"/>
              <a:t>Setting the stage for other patterns</a:t>
            </a:r>
          </a:p>
          <a:p>
            <a:pPr lvl="1" eaLnBrk="1" hangingPunct="1"/>
            <a:r>
              <a:rPr lang="en-US" altLang="en-US"/>
              <a:t>A pattern language! (sequences of patterns)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Alexanderian Form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600" dirty="0"/>
              <a:t>Form used by Christopher Alexander</a:t>
            </a:r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Name</a:t>
            </a:r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Sketch</a:t>
            </a:r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sz="1600" i="1" dirty="0">
                <a:solidFill>
                  <a:schemeClr val="accent1">
                    <a:lumMod val="50000"/>
                  </a:schemeClr>
                </a:solidFill>
              </a:rPr>
              <a:t>Text describing the context</a:t>
            </a:r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*      *       *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Problem summary statement in bold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Text explaining the problem, including the forces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Therefore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Solution summary in bold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Stuff explaining the solution, including sketches and pictures</a:t>
            </a:r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*       *       *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Conclusion text</a:t>
            </a:r>
          </a:p>
          <a:p>
            <a:pPr eaLnBrk="1" hangingPunct="1">
              <a:defRPr/>
            </a:pPr>
            <a:r>
              <a:rPr lang="en-US" sz="1600" dirty="0"/>
              <a:t>More free form, t</a:t>
            </a:r>
            <a:r>
              <a:rPr lang="en-US" sz="1400" dirty="0"/>
              <a:t>herefore, it is a more advanced form.</a:t>
            </a:r>
          </a:p>
          <a:p>
            <a:pPr lvl="1" eaLnBrk="1" hangingPunct="1">
              <a:defRPr/>
            </a:pPr>
            <a:endParaRPr 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GoF Form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A really bad form, but we have to live with it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Pieces: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Name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Intent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Motivation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Applicability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Structure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Participants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Collaborations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Consequences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Implementation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Sample Code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Known Uses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Related Patterns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Let’s Write a Pattern!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Playing T-Ball 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95600"/>
            <a:ext cx="4267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Typical order of writing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800" dirty="0"/>
              <a:t>Solution	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800" dirty="0"/>
              <a:t>Problem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800" dirty="0"/>
              <a:t>Example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800" dirty="0"/>
              <a:t>Context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800" dirty="0"/>
              <a:t>Name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800" dirty="0"/>
              <a:t>Forces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800" dirty="0"/>
              <a:t>Resulting context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/>
              <a:t>(Lots of iterating loops …)</a:t>
            </a:r>
          </a:p>
        </p:txBody>
      </p:sp>
      <p:sp>
        <p:nvSpPr>
          <p:cNvPr id="2" name="Rectangle 1"/>
          <p:cNvSpPr/>
          <p:nvPr/>
        </p:nvSpPr>
        <p:spPr>
          <a:xfrm>
            <a:off x="-2393967" y="3384883"/>
            <a:ext cx="78643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0" y="2191343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Informal Roman" panose="030604020304060B0204" pitchFamily="66" charset="0"/>
              </a:rPr>
              <a:t>First, because that’s what we think of first!</a:t>
            </a:r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 bwMode="auto">
          <a:xfrm flipH="1" flipV="1">
            <a:off x="2514600" y="2286000"/>
            <a:ext cx="1295400" cy="3208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Second lecture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 patterns together</a:t>
            </a:r>
          </a:p>
          <a:p>
            <a:pPr lvl="1" eaLnBrk="1" hangingPunct="1"/>
            <a:r>
              <a:rPr lang="en-US" altLang="en-US"/>
              <a:t>Writer’s Workshop, if time</a:t>
            </a:r>
          </a:p>
          <a:p>
            <a:pPr eaLnBrk="1" hangingPunct="1"/>
            <a:r>
              <a:rPr lang="en-US" altLang="en-US"/>
              <a:t>Discuss forces in depth</a:t>
            </a:r>
          </a:p>
          <a:p>
            <a:pPr eaLnBrk="1" hangingPunct="1"/>
            <a:r>
              <a:rPr lang="en-US" altLang="en-US"/>
              <a:t>Discuss names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Writer’s Workshop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Used to improve pattern writing</a:t>
            </a:r>
          </a:p>
          <a:p>
            <a:pPr lvl="1" eaLnBrk="1" hangingPunct="1"/>
            <a:r>
              <a:rPr lang="en-US" altLang="en-US"/>
              <a:t>The writing is important!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Examples?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Can you give examples of typical patterns in the everyday world?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Flow (Quick Summary)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Moderator introduces the workshop</a:t>
            </a:r>
          </a:p>
          <a:p>
            <a:pPr eaLnBrk="1" hangingPunct="1"/>
            <a:r>
              <a:rPr lang="en-US" altLang="en-US" sz="2800"/>
              <a:t>Author reads a section,</a:t>
            </a:r>
          </a:p>
          <a:p>
            <a:pPr lvl="1" eaLnBrk="1" hangingPunct="1"/>
            <a:r>
              <a:rPr lang="en-US" altLang="en-US" sz="2400"/>
              <a:t>Then has no more direct communication</a:t>
            </a:r>
          </a:p>
          <a:p>
            <a:pPr eaLnBrk="1" hangingPunct="1"/>
            <a:r>
              <a:rPr lang="en-US" altLang="en-US" sz="2800"/>
              <a:t>Group:</a:t>
            </a:r>
          </a:p>
          <a:p>
            <a:pPr lvl="1" eaLnBrk="1" hangingPunct="1"/>
            <a:r>
              <a:rPr lang="en-US" altLang="en-US" sz="2400"/>
              <a:t>Summarizes</a:t>
            </a:r>
          </a:p>
          <a:p>
            <a:pPr lvl="1" eaLnBrk="1" hangingPunct="1"/>
            <a:r>
              <a:rPr lang="en-US" altLang="en-US" sz="2400"/>
              <a:t>Positive points</a:t>
            </a:r>
          </a:p>
          <a:p>
            <a:pPr lvl="1" eaLnBrk="1" hangingPunct="1"/>
            <a:r>
              <a:rPr lang="en-US" altLang="en-US" sz="2400"/>
              <a:t>Ways to improve the paper</a:t>
            </a:r>
          </a:p>
          <a:p>
            <a:pPr eaLnBrk="1" hangingPunct="1"/>
            <a:r>
              <a:rPr lang="en-US" altLang="en-US" sz="2800"/>
              <a:t>Author returns, asks for clarification if needed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Real-world Examples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Patterns to make clothes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Recipes (?) (probably not)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Code of Conduct (?) (no)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House Plan (?) </a:t>
            </a:r>
            <a:r>
              <a:rPr lang="en-US" altLang="en-US"/>
              <a:t>(perhaps)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How do these relate to software?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We’ll get to that later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 Pattern is … and isn’t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Pattern is a Thing</a:t>
            </a:r>
          </a:p>
          <a:p>
            <a:pPr lvl="1"/>
            <a:r>
              <a:rPr lang="en-US" dirty="0"/>
              <a:t>Therefore, the result of applying a pattern is some Thing</a:t>
            </a:r>
          </a:p>
          <a:p>
            <a:r>
              <a:rPr lang="en-US" dirty="0"/>
              <a:t>A Pattern is not a Process</a:t>
            </a:r>
          </a:p>
          <a:p>
            <a:endParaRPr lang="en-US" dirty="0"/>
          </a:p>
          <a:p>
            <a:r>
              <a:rPr lang="en-US" dirty="0"/>
              <a:t>A Pattern is not a set of Rules</a:t>
            </a:r>
          </a:p>
          <a:p>
            <a:pPr lvl="1"/>
            <a:r>
              <a:rPr lang="en-US" dirty="0"/>
              <a:t>especially one that </a:t>
            </a:r>
            <a:r>
              <a:rPr lang="en-US"/>
              <a:t>doesn’t vary!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4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Christopher Alexander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486400" cy="3886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Building Architect</a:t>
            </a:r>
          </a:p>
          <a:p>
            <a:pPr eaLnBrk="1" hangingPunct="1"/>
            <a:r>
              <a:rPr lang="en-US" altLang="en-US" sz="2800" dirty="0"/>
              <a:t>1977: “A Pattern Language”</a:t>
            </a:r>
          </a:p>
          <a:p>
            <a:pPr lvl="1" eaLnBrk="1" hangingPunct="1"/>
            <a:r>
              <a:rPr lang="en-US" altLang="en-US" sz="2400" dirty="0"/>
              <a:t>Over 200 patterns</a:t>
            </a:r>
          </a:p>
          <a:p>
            <a:pPr eaLnBrk="1" hangingPunct="1"/>
            <a:r>
              <a:rPr lang="en-US" altLang="en-US" sz="2800" dirty="0"/>
              <a:t>His Definition:</a:t>
            </a:r>
          </a:p>
          <a:p>
            <a:pPr lvl="1" eaLnBrk="1" hangingPunct="1"/>
            <a:r>
              <a:rPr lang="en-US" altLang="en-US" sz="2400" dirty="0"/>
              <a:t>A Problem</a:t>
            </a:r>
          </a:p>
          <a:p>
            <a:pPr lvl="1" eaLnBrk="1" hangingPunct="1"/>
            <a:r>
              <a:rPr lang="en-US" altLang="en-US" sz="2400" dirty="0"/>
              <a:t>A System of Forces</a:t>
            </a:r>
          </a:p>
          <a:p>
            <a:pPr lvl="1" eaLnBrk="1" hangingPunct="1"/>
            <a:r>
              <a:rPr lang="en-US" altLang="en-US" sz="2400" dirty="0"/>
              <a:t>A Solution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114" y="1600200"/>
            <a:ext cx="290888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Examples from Alexander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Light on Two Sides of Every Room</a:t>
            </a:r>
          </a:p>
          <a:p>
            <a:pPr eaLnBrk="1" hangingPunct="1"/>
            <a:r>
              <a:rPr lang="en-US" altLang="en-US"/>
              <a:t>Alcoves (179)</a:t>
            </a:r>
          </a:p>
          <a:p>
            <a:pPr eaLnBrk="1" hangingPunct="1"/>
            <a:r>
              <a:rPr lang="en-US" altLang="en-US"/>
              <a:t>Waist-high Shelf (201)</a:t>
            </a:r>
          </a:p>
          <a:p>
            <a:pPr eaLnBrk="1" hangingPunct="1"/>
            <a:r>
              <a:rPr lang="en-US" altLang="en-US"/>
              <a:t>Entrance Transition (112)</a:t>
            </a:r>
          </a:p>
          <a:p>
            <a:pPr eaLnBrk="1" hangingPunct="1"/>
            <a:r>
              <a:rPr lang="en-US" altLang="en-US"/>
              <a:t>T Junctions (50)</a:t>
            </a:r>
          </a:p>
          <a:p>
            <a:pPr eaLnBrk="1" hangingPunct="1"/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Light on two sides of every room</a:t>
            </a:r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2503714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569944"/>
            <a:ext cx="2799349" cy="1478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505200"/>
            <a:ext cx="3713749" cy="2898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3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E3DD-2406-4B83-A35D-4CA5BD07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Alcoves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0DC742-F92D-4EE4-BE8B-AEF96DFB1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385852"/>
            <a:ext cx="3231696" cy="2895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4330C-A6C9-458D-A1B4-EBF0473541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CB1C3F-1553-4493-ACEC-D08E664C6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749808"/>
            <a:ext cx="3505200" cy="2786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E66964-3B97-443E-B5B2-4F43CF870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3788778"/>
            <a:ext cx="2790825" cy="222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87317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</TotalTime>
  <Words>852</Words>
  <Application>Microsoft Office PowerPoint</Application>
  <PresentationFormat>On-screen Show (4:3)</PresentationFormat>
  <Paragraphs>215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 Black</vt:lpstr>
      <vt:lpstr>Calibri</vt:lpstr>
      <vt:lpstr>Informal Roman</vt:lpstr>
      <vt:lpstr>Times New Roman</vt:lpstr>
      <vt:lpstr>Wingdings</vt:lpstr>
      <vt:lpstr>Pixel</vt:lpstr>
      <vt:lpstr>Design Patterns</vt:lpstr>
      <vt:lpstr>What is a Pattern?</vt:lpstr>
      <vt:lpstr>Examples?</vt:lpstr>
      <vt:lpstr>Real-world Examples</vt:lpstr>
      <vt:lpstr>What a Pattern is … and isn’t</vt:lpstr>
      <vt:lpstr>Christopher Alexander</vt:lpstr>
      <vt:lpstr>Examples from Alexander</vt:lpstr>
      <vt:lpstr>Light on two sides of every room</vt:lpstr>
      <vt:lpstr>Alcoves</vt:lpstr>
      <vt:lpstr>Waist-high Shelf</vt:lpstr>
      <vt:lpstr>Entrance Transition</vt:lpstr>
      <vt:lpstr>From Alexander to Software</vt:lpstr>
      <vt:lpstr>Patterns in Software</vt:lpstr>
      <vt:lpstr>A Detailed Form: Coplien Form</vt:lpstr>
      <vt:lpstr>The Name</vt:lpstr>
      <vt:lpstr>Context</vt:lpstr>
      <vt:lpstr>Problem</vt:lpstr>
      <vt:lpstr>Forces</vt:lpstr>
      <vt:lpstr>Forces</vt:lpstr>
      <vt:lpstr>Forces: examples from Patterns</vt:lpstr>
      <vt:lpstr>The Solution</vt:lpstr>
      <vt:lpstr>Sketch</vt:lpstr>
      <vt:lpstr>Resulting context</vt:lpstr>
      <vt:lpstr>The Alexanderian Form</vt:lpstr>
      <vt:lpstr>The GoF Form</vt:lpstr>
      <vt:lpstr>Let’s Write a Pattern!</vt:lpstr>
      <vt:lpstr>Typical order of writing</vt:lpstr>
      <vt:lpstr>Second lecture</vt:lpstr>
      <vt:lpstr>Writer’s Workshop</vt:lpstr>
      <vt:lpstr>The Flow (Quick Summary)</vt:lpstr>
    </vt:vector>
  </TitlesOfParts>
  <Company>UVSC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Chuck Allison</dc:creator>
  <cp:lastModifiedBy>Neil Harrison</cp:lastModifiedBy>
  <cp:revision>93</cp:revision>
  <dcterms:created xsi:type="dcterms:W3CDTF">2005-08-28T22:49:11Z</dcterms:created>
  <dcterms:modified xsi:type="dcterms:W3CDTF">2022-08-24T19:24:44Z</dcterms:modified>
</cp:coreProperties>
</file>