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75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80" r:id="rId15"/>
    <p:sldId id="266" r:id="rId16"/>
    <p:sldId id="269" r:id="rId17"/>
    <p:sldId id="279" r:id="rId18"/>
    <p:sldId id="271" r:id="rId19"/>
    <p:sldId id="270" r:id="rId20"/>
    <p:sldId id="277" r:id="rId21"/>
    <p:sldId id="276" r:id="rId22"/>
    <p:sldId id="273" r:id="rId23"/>
    <p:sldId id="274" r:id="rId24"/>
    <p:sldId id="278" r:id="rId25"/>
    <p:sldId id="281" r:id="rId26"/>
    <p:sldId id="272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55CE0-2E39-477D-9D6D-F1BF4D82A91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AA87C-81BC-4621-BEA7-183BF043F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BB158-50F5-40E2-AB04-A6E454F96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53868-19ED-46CF-B40E-3F555DD213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ECE37-3000-4B2A-9B07-42B372DD5D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71475-EDC2-47A1-9122-E75DF44206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6772B-4C5E-47D3-BB9E-3D366D247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83E48-4620-4ACA-871C-648F77242A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650FD-AB94-457D-822A-D508C25822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D2B08-A7D2-46FE-8A82-3BC6B98C1D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68C9A-BFA0-4D85-981B-FD0496F50E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10FD-713F-4CA5-BDE7-2EAA036124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C6050-4647-4FFA-ADF1-A97BA0E5ED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7F11B05C-E9E8-471E-B6B4-0BE831B1CE1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B158-50F5-40E2-AB04-A6E454F96B2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State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Allow an object to alter its behavior when its internal state changes. The object will appear to change its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An object’s behavior depends on its runtime state. You have a large conditional statement with enumerated constant cases.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Define concrete classes for each state. State classes implement a common interface reflecting possible inputs. State objects can call back to the controlling context if needed, and they can control state transitions as well.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State Pattern</a:t>
            </a:r>
            <a:br>
              <a:rPr lang="en-US" altLang="en-US" smtClean="0"/>
            </a:br>
            <a:r>
              <a:rPr lang="en-US" altLang="en-US" sz="2800" i="1" smtClean="0"/>
              <a:t>Class Sketch</a:t>
            </a:r>
            <a:endParaRPr lang="en-US" altLang="en-US" smtClean="0"/>
          </a:p>
        </p:txBody>
      </p:sp>
      <p:pic>
        <p:nvPicPr>
          <p:cNvPr id="13315" name="Picture 5" descr="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1863"/>
            <a:ext cx="63246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ED2B08-A7D2-46FE-8A82-3BC6B98C1D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Turnstile with State</a:t>
            </a: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057400" y="2362200"/>
          <a:ext cx="495300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Visio" r:id="rId3" imgW="2753858" imgH="1601283" progId="Visio.Drawing.11">
                  <p:embed/>
                </p:oleObj>
              </mc:Choice>
              <mc:Fallback>
                <p:oleObj name="Visio" r:id="rId3" imgW="2753858" imgH="160128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4953000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752600" y="5729288"/>
            <a:ext cx="655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See TurnstileState.java, Turnstile2.java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Gumball Machine with State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990600" y="2273300"/>
          <a:ext cx="72390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Visio" r:id="rId3" imgW="4565976" imgH="2058380" progId="Visio.Drawing.11">
                  <p:embed/>
                </p:oleObj>
              </mc:Choice>
              <mc:Fallback>
                <p:oleObj name="Visio" r:id="rId3" imgW="4565976" imgH="20583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73300"/>
                        <a:ext cx="72390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(state) Tables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Each state becomes a subclass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Each possible event becomes a method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400" dirty="0" smtClean="0"/>
              <a:t>(Alternate: single method to handle all events)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Decide how to manage state objects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400" dirty="0" smtClean="0"/>
              <a:t>Gumballs: Machine has its own set of objects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400" dirty="0" smtClean="0"/>
              <a:t>Can create them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Write methods to handle events/move states</a:t>
            </a:r>
          </a:p>
          <a:p>
            <a:pPr marL="0" indent="0">
              <a:buNone/>
            </a:pPr>
            <a:r>
              <a:rPr lang="en-US" sz="2800" dirty="0" smtClean="0"/>
              <a:t>Book: pp 399-401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State classes often have a link back to the context</a:t>
            </a:r>
          </a:p>
          <a:p>
            <a:pPr lvl="1" eaLnBrk="1" hangingPunct="1"/>
            <a:r>
              <a:rPr lang="en-US" altLang="en-US" dirty="0" smtClean="0"/>
              <a:t>So </a:t>
            </a:r>
            <a:r>
              <a:rPr lang="en-US" altLang="en-US" i="1" dirty="0" smtClean="0"/>
              <a:t>they*</a:t>
            </a:r>
            <a:r>
              <a:rPr lang="en-US" altLang="en-US" dirty="0" smtClean="0"/>
              <a:t> can change the state and call other context methods</a:t>
            </a:r>
          </a:p>
          <a:p>
            <a:pPr lvl="1" eaLnBrk="1" hangingPunct="1"/>
            <a:r>
              <a:rPr lang="en-US" altLang="en-US" dirty="0" smtClean="0"/>
              <a:t>See pp. 402-405</a:t>
            </a:r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sz="2000" dirty="0" smtClean="0"/>
              <a:t>* The State objects usually control state changes!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Files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NoQuarterState.java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HasQuarterState.java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SoldState.java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SoldOutState.java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GumballMachine.java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GumballMachineTestDrive.java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vs.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Their structure is the same; what is the difference?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See P. 411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Q&amp;A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412, Questions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New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638800" cy="4343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Just add a new concrete class</a:t>
            </a:r>
          </a:p>
          <a:p>
            <a:pPr lvl="1" eaLnBrk="1" hangingPunct="1"/>
            <a:r>
              <a:rPr lang="en-US" altLang="en-US" sz="2400" dirty="0" smtClean="0"/>
              <a:t>And implement the methods, of course</a:t>
            </a:r>
          </a:p>
          <a:p>
            <a:pPr eaLnBrk="1" hangingPunct="1"/>
            <a:r>
              <a:rPr lang="en-US" altLang="en-US" sz="2800" dirty="0" smtClean="0"/>
              <a:t>Have to change a transition or two</a:t>
            </a:r>
          </a:p>
          <a:p>
            <a:pPr eaLnBrk="1" hangingPunct="1"/>
            <a:r>
              <a:rPr lang="en-US" altLang="en-US" sz="2800" dirty="0" smtClean="0"/>
              <a:t>Example: Winner</a:t>
            </a:r>
          </a:p>
          <a:p>
            <a:pPr lvl="1" eaLnBrk="1" hangingPunct="1"/>
            <a:r>
              <a:rPr lang="en-US" altLang="en-US" sz="2400" dirty="0" smtClean="0"/>
              <a:t>pp. </a:t>
            </a:r>
            <a:r>
              <a:rPr lang="en-US" altLang="en-US" sz="2400" dirty="0" smtClean="0"/>
              <a:t>394-396, (BEFORE state!) </a:t>
            </a:r>
          </a:p>
          <a:p>
            <a:pPr lvl="1" eaLnBrk="1" hangingPunct="1"/>
            <a:r>
              <a:rPr lang="en-US" altLang="en-US" sz="2400" dirty="0" smtClean="0"/>
              <a:t>413-414</a:t>
            </a:r>
            <a:endParaRPr lang="en-US" altLang="en-US" sz="2400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20484" name="Picture 4" descr="C:\Users\10448583\Downloads\11716_1000x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2514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Pay Turnstile System</a:t>
            </a:r>
          </a:p>
        </p:txBody>
      </p:sp>
      <p:graphicFrame>
        <p:nvGraphicFramePr>
          <p:cNvPr id="409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838200" y="2057400"/>
          <a:ext cx="480060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3" imgW="2338483" imgH="1652332" progId="Visio.Drawing.11">
                  <p:embed/>
                </p:oleObj>
              </mc:Choice>
              <mc:Fallback>
                <p:oleObj name="Visio" r:id="rId3" imgW="2338483" imgH="165233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4800600" cy="3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5" descr="C:\Users\10448583\Downloads\turnsty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0193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Q&amp;A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Page </a:t>
            </a:r>
            <a:r>
              <a:rPr lang="en-US" altLang="en-US" sz="2000" dirty="0" smtClean="0"/>
              <a:t>416, Question 1</a:t>
            </a:r>
          </a:p>
          <a:p>
            <a:pPr eaLnBrk="1" hangingPunct="1"/>
            <a:r>
              <a:rPr lang="en-US" altLang="en-US" sz="2000" dirty="0" smtClean="0"/>
              <a:t>Page </a:t>
            </a:r>
            <a:r>
              <a:rPr lang="en-US" altLang="en-US" sz="2000" dirty="0" smtClean="0"/>
              <a:t>417, Sanity check </a:t>
            </a:r>
            <a:r>
              <a:rPr lang="en-US" altLang="en-US" sz="2000" dirty="0" smtClean="0"/>
              <a:t>questions</a:t>
            </a:r>
          </a:p>
          <a:p>
            <a:pPr lvl="1" eaLnBrk="1" hangingPunct="1"/>
            <a:r>
              <a:rPr lang="en-US" altLang="en-US" sz="1600" dirty="0" smtClean="0"/>
              <a:t>Also: what do you think of </a:t>
            </a:r>
            <a:r>
              <a:rPr lang="en-US" altLang="en-US" sz="1600" dirty="0" err="1" smtClean="0"/>
              <a:t>GumballMachine.turnCrank</a:t>
            </a:r>
            <a:r>
              <a:rPr lang="en-US" altLang="en-US" sz="1600" dirty="0" smtClean="0"/>
              <a:t>() doing BOTH turn crank and dispense?</a:t>
            </a:r>
          </a:p>
          <a:p>
            <a:pPr lvl="1" eaLnBrk="1" hangingPunct="1"/>
            <a:r>
              <a:rPr lang="en-US" altLang="en-US" sz="1600" dirty="0" smtClean="0"/>
              <a:t>But can you come up with a better design?</a:t>
            </a: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Page 422</a:t>
            </a:r>
          </a:p>
          <a:p>
            <a:pPr eaLnBrk="1" hangingPunct="1"/>
            <a:r>
              <a:rPr lang="en-US" altLang="en-US" sz="2000" dirty="0" smtClean="0"/>
              <a:t>Design question: In </a:t>
            </a:r>
            <a:r>
              <a:rPr lang="en-US" altLang="en-US" sz="2000" dirty="0" err="1" smtClean="0"/>
              <a:t>HasQuarter</a:t>
            </a:r>
            <a:r>
              <a:rPr lang="en-US" altLang="en-US" sz="2000" dirty="0" smtClean="0"/>
              <a:t> state, we check to see if there are enough gumballs for a winner. If so, they go to Winner state, if not, to Sold State</a:t>
            </a:r>
          </a:p>
          <a:p>
            <a:pPr lvl="1" eaLnBrk="1" hangingPunct="1"/>
            <a:r>
              <a:rPr lang="en-US" altLang="en-US" sz="1600" dirty="0" smtClean="0"/>
              <a:t>Does this seem best to you?</a:t>
            </a:r>
          </a:p>
          <a:p>
            <a:pPr lvl="1" eaLnBrk="1" hangingPunct="1"/>
            <a:r>
              <a:rPr lang="en-US" altLang="en-US" sz="1600" dirty="0" smtClean="0"/>
              <a:t>Or should </a:t>
            </a:r>
            <a:r>
              <a:rPr lang="en-US" altLang="en-US" sz="1600" dirty="0" err="1" smtClean="0"/>
              <a:t>WinnerState</a:t>
            </a:r>
            <a:r>
              <a:rPr lang="en-US" altLang="en-US" sz="1600" dirty="0" smtClean="0"/>
              <a:t> check for the number of gumballs? (See State Gumballs Winner V2)?</a:t>
            </a:r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Duck Hunting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Those </a:t>
            </a:r>
            <a:r>
              <a:rPr lang="en-US" altLang="en-US" sz="2000" dirty="0" smtClean="0"/>
              <a:t>pesky ducks just won’t go away!</a:t>
            </a:r>
          </a:p>
          <a:p>
            <a:r>
              <a:rPr lang="en-US" altLang="en-US" sz="2000" dirty="0" smtClean="0"/>
              <a:t>Let’s check out the state of the flock of ducks…</a:t>
            </a:r>
          </a:p>
          <a:p>
            <a:pPr lvl="1"/>
            <a:r>
              <a:rPr lang="en-US" altLang="en-US" sz="1800" u="sng" dirty="0" smtClean="0"/>
              <a:t>Single </a:t>
            </a:r>
            <a:r>
              <a:rPr lang="en-US" altLang="en-US" sz="1800" u="sng" dirty="0" smtClean="0"/>
              <a:t>event handling </a:t>
            </a:r>
            <a:r>
              <a:rPr lang="en-US" altLang="en-US" sz="1800" u="sng" dirty="0" smtClean="0"/>
              <a:t>method</a:t>
            </a:r>
            <a:r>
              <a:rPr lang="en-US" altLang="en-US" sz="1800" dirty="0" smtClean="0"/>
              <a:t>, instead of a separate method for each event:</a:t>
            </a:r>
          </a:p>
          <a:p>
            <a:pPr lvl="2"/>
            <a:r>
              <a:rPr lang="en-US" altLang="en-US" sz="1600" dirty="0" smtClean="0"/>
              <a:t>Fewer methods</a:t>
            </a:r>
          </a:p>
          <a:p>
            <a:pPr lvl="2"/>
            <a:r>
              <a:rPr lang="en-US" altLang="en-US" sz="1600" dirty="0" smtClean="0"/>
              <a:t>Easy to add new events (adheres better to OCP)</a:t>
            </a:r>
          </a:p>
          <a:p>
            <a:pPr lvl="2"/>
            <a:r>
              <a:rPr lang="en-US" altLang="en-US" sz="1600" dirty="0" smtClean="0"/>
              <a:t>But you have </a:t>
            </a:r>
            <a:r>
              <a:rPr lang="en-US" altLang="en-US" sz="1600" i="1" dirty="0" smtClean="0"/>
              <a:t>if</a:t>
            </a:r>
            <a:r>
              <a:rPr lang="en-US" altLang="en-US" sz="1600" dirty="0" smtClean="0"/>
              <a:t> or </a:t>
            </a:r>
            <a:r>
              <a:rPr lang="en-US" altLang="en-US" sz="1600" i="1" dirty="0" smtClean="0"/>
              <a:t>switch</a:t>
            </a:r>
            <a:r>
              <a:rPr lang="en-US" altLang="en-US" sz="1600" dirty="0" smtClean="0"/>
              <a:t> in each State class</a:t>
            </a:r>
          </a:p>
          <a:p>
            <a:pPr lvl="2"/>
            <a:r>
              <a:rPr lang="en-US" altLang="en-US" sz="1600" dirty="0" smtClean="0"/>
              <a:t>Therefore, best for sparse event handling</a:t>
            </a:r>
          </a:p>
          <a:p>
            <a:pPr lvl="1"/>
            <a:r>
              <a:rPr lang="en-US" altLang="en-US" sz="2000" dirty="0" smtClean="0"/>
              <a:t>State Objects are </a:t>
            </a:r>
            <a:r>
              <a:rPr lang="en-US" altLang="en-US" sz="2000" dirty="0" smtClean="0"/>
              <a:t>Singletons</a:t>
            </a:r>
          </a:p>
          <a:p>
            <a:pPr lvl="2"/>
            <a:r>
              <a:rPr lang="en-US" altLang="en-US" sz="1600" dirty="0" smtClean="0"/>
              <a:t>They are not bound to a specific Duck object (so you have to pass it in)</a:t>
            </a:r>
            <a:endParaRPr lang="en-US" altLang="en-US" sz="1600" dirty="0" smtClean="0"/>
          </a:p>
          <a:p>
            <a:pPr lvl="1"/>
            <a:r>
              <a:rPr lang="en-US" altLang="en-US" sz="2000" dirty="0" smtClean="0"/>
              <a:t>Can add a new Event (revive) or State (Hiding)</a:t>
            </a:r>
          </a:p>
          <a:p>
            <a:pPr lvl="1"/>
            <a:r>
              <a:rPr lang="en-US" altLang="en-US" sz="2000" dirty="0" smtClean="0"/>
              <a:t>Could make the Events their own classes (worth the trouble?)</a:t>
            </a:r>
          </a:p>
        </p:txBody>
      </p:sp>
      <p:pic>
        <p:nvPicPr>
          <p:cNvPr id="22532" name="Picture 4" descr="C:\Users\10448583\Downloads\resized_tech-impaired-duck-meme-generator-wanted-dead-or-alive-desperate-duck-no-244-33bfd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048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Remember the Ceiling Fan?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We Used it for Command (See old version)</a:t>
            </a:r>
          </a:p>
          <a:p>
            <a:pPr eaLnBrk="1" hangingPunct="1"/>
            <a:r>
              <a:rPr lang="en-US" altLang="en-US" sz="2400" smtClean="0"/>
              <a:t>The Fans have state: High, Medium Low, Off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Let’s add the State pattern!</a:t>
            </a:r>
          </a:p>
          <a:p>
            <a:pPr lvl="1" eaLnBrk="1" hangingPunct="1"/>
            <a:r>
              <a:rPr lang="en-US" altLang="en-US" sz="2000" smtClean="0"/>
              <a:t>What will have to change?</a:t>
            </a:r>
          </a:p>
          <a:p>
            <a:pPr eaLnBrk="1" hangingPunct="1"/>
            <a:r>
              <a:rPr lang="en-US" altLang="en-US" sz="2400" smtClean="0"/>
              <a:t>See old and new versions:</a:t>
            </a:r>
          </a:p>
          <a:p>
            <a:pPr lvl="1" eaLnBrk="1" hangingPunct="1"/>
            <a:r>
              <a:rPr lang="en-US" altLang="en-US" sz="2000" smtClean="0"/>
              <a:t>CeilingFan.java</a:t>
            </a:r>
          </a:p>
          <a:p>
            <a:pPr lvl="1" eaLnBrk="1" hangingPunct="1"/>
            <a:r>
              <a:rPr lang="en-US" altLang="en-US" sz="2000" smtClean="0"/>
              <a:t>Command.java, High, Medium, Low Commands </a:t>
            </a:r>
          </a:p>
          <a:p>
            <a:pPr lvl="1" eaLnBrk="1" hangingPunct="1"/>
            <a:r>
              <a:rPr lang="en-US" altLang="en-US" sz="2000" smtClean="0"/>
              <a:t>(Don’t look at State.java yet)</a:t>
            </a:r>
          </a:p>
        </p:txBody>
      </p:sp>
      <p:pic>
        <p:nvPicPr>
          <p:cNvPr id="23556" name="Picture 4" descr="C:\Users\10448583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Ceiling Fans: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Now that we have states, we can factor much common behavior into the Command base class </a:t>
            </a:r>
            <a:r>
              <a:rPr lang="en-US" altLang="en-US" sz="2000" dirty="0" smtClean="0"/>
              <a:t>(change from an interface)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CC0099"/>
                </a:solidFill>
              </a:rPr>
              <a:t>execute() </a:t>
            </a:r>
            <a:r>
              <a:rPr lang="en-US" altLang="en-US" dirty="0" smtClean="0"/>
              <a:t>method can become a Template Method (not shown – how would it look?)</a:t>
            </a:r>
          </a:p>
          <a:p>
            <a:pPr lvl="1" eaLnBrk="1" hangingPunct="1"/>
            <a:r>
              <a:rPr lang="en-US" altLang="en-US" i="1" dirty="0" smtClean="0">
                <a:solidFill>
                  <a:srgbClr val="CC0099"/>
                </a:solidFill>
              </a:rPr>
              <a:t>Undo() </a:t>
            </a:r>
            <a:r>
              <a:rPr lang="en-US" altLang="en-US" dirty="0" smtClean="0"/>
              <a:t>can move to the base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Ceiling Fans: New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Cycle through the speeds: High, Medium, Low, Off, High, etc.</a:t>
            </a:r>
          </a:p>
          <a:p>
            <a:r>
              <a:rPr lang="en-US" altLang="en-US" sz="2400" smtClean="0"/>
              <a:t>Key question: what does the next state depend on?</a:t>
            </a:r>
          </a:p>
          <a:p>
            <a:pPr lvl="1"/>
            <a:r>
              <a:rPr lang="en-US" altLang="en-US" sz="2000" smtClean="0"/>
              <a:t>The current </a:t>
            </a:r>
            <a:r>
              <a:rPr lang="en-US" altLang="en-US" sz="2000" b="1" i="1" smtClean="0">
                <a:solidFill>
                  <a:srgbClr val="C00000"/>
                </a:solidFill>
              </a:rPr>
              <a:t>state</a:t>
            </a:r>
            <a:r>
              <a:rPr lang="en-US" altLang="en-US" sz="2000" smtClean="0"/>
              <a:t>. This is different – in all the other commands, the next state depends on the </a:t>
            </a:r>
            <a:r>
              <a:rPr lang="en-US" altLang="en-US" sz="2000" b="1" i="1" smtClean="0">
                <a:solidFill>
                  <a:srgbClr val="0070C0"/>
                </a:solidFill>
              </a:rPr>
              <a:t>command type </a:t>
            </a:r>
            <a:r>
              <a:rPr lang="en-US" altLang="en-US" sz="2000" smtClean="0"/>
              <a:t>(it’s fixed)</a:t>
            </a:r>
          </a:p>
          <a:p>
            <a:r>
              <a:rPr lang="en-US" altLang="en-US" sz="2400" smtClean="0"/>
              <a:t>With States it is easy!</a:t>
            </a:r>
          </a:p>
          <a:p>
            <a:pPr lvl="1"/>
            <a:r>
              <a:rPr lang="en-US" altLang="en-US" sz="2000" smtClean="0"/>
              <a:t>(see old version of CycleCommand)</a:t>
            </a:r>
          </a:p>
          <a:p>
            <a:pPr lvl="1"/>
            <a:r>
              <a:rPr lang="en-US" altLang="en-US" sz="2000" smtClean="0"/>
              <a:t>Create a CycleCommand class</a:t>
            </a:r>
          </a:p>
          <a:p>
            <a:pPr lvl="1"/>
            <a:r>
              <a:rPr lang="en-US" altLang="en-US" sz="2000" smtClean="0"/>
              <a:t>In all the States, create a nextState method</a:t>
            </a:r>
          </a:p>
          <a:p>
            <a:pPr lvl="1"/>
            <a:r>
              <a:rPr lang="en-US" altLang="en-US" sz="2000" smtClean="0"/>
              <a:t>That’s pretty much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Ceiling Fan, where is the control of the transition to the next state?</a:t>
            </a:r>
          </a:p>
          <a:p>
            <a:r>
              <a:rPr lang="en-US" sz="2400" dirty="0" smtClean="0"/>
              <a:t>It is in the COMMAND object (part of the surrounding context)</a:t>
            </a:r>
          </a:p>
          <a:p>
            <a:r>
              <a:rPr lang="en-US" sz="2400" dirty="0" smtClean="0"/>
              <a:t>In the Gumball Machine, where is the control of the transition to the next state?</a:t>
            </a:r>
            <a:endParaRPr lang="en-US" sz="2400" dirty="0"/>
          </a:p>
          <a:p>
            <a:r>
              <a:rPr lang="en-US" sz="2400" dirty="0" smtClean="0"/>
              <a:t>It is in the STATE object</a:t>
            </a:r>
          </a:p>
          <a:p>
            <a:r>
              <a:rPr lang="en-US" sz="2400" dirty="0" smtClean="0"/>
              <a:t>What are the advantages and disadvantages of each?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Fireside Chat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Pages 418-419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4572000" cy="3429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Machines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Very handy for simulating hardware and other stateful systems</a:t>
            </a:r>
          </a:p>
          <a:p>
            <a:pPr eaLnBrk="1" hangingPunct="1"/>
            <a:r>
              <a:rPr lang="en-US" altLang="en-US" smtClean="0"/>
              <a:t>A collection of states with </a:t>
            </a:r>
            <a:r>
              <a:rPr lang="en-US" altLang="en-US" i="1" smtClean="0"/>
              <a:t>transitions</a:t>
            </a:r>
          </a:p>
          <a:p>
            <a:pPr lvl="1" eaLnBrk="1" hangingPunct="1"/>
            <a:r>
              <a:rPr lang="en-US" altLang="en-US" smtClean="0"/>
              <a:t>Transitions determined by input and current state</a:t>
            </a:r>
          </a:p>
          <a:p>
            <a:pPr lvl="1" eaLnBrk="1" hangingPunct="1"/>
            <a:r>
              <a:rPr lang="en-US" altLang="en-US" smtClean="0"/>
              <a:t>Can be accompanied by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Coding a FSM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state must be tracked</a:t>
            </a:r>
          </a:p>
          <a:p>
            <a:pPr lvl="1" eaLnBrk="1" hangingPunct="1"/>
            <a:r>
              <a:rPr lang="en-US" altLang="en-US" smtClean="0"/>
              <a:t>Often use switch/case statements</a:t>
            </a:r>
          </a:p>
          <a:p>
            <a:pPr eaLnBrk="1" hangingPunct="1"/>
            <a:r>
              <a:rPr lang="en-US" altLang="en-US" smtClean="0"/>
              <a:t>Input + state = response</a:t>
            </a:r>
          </a:p>
          <a:p>
            <a:pPr eaLnBrk="1" hangingPunct="1"/>
            <a:r>
              <a:rPr lang="en-US" altLang="en-US" smtClean="0"/>
              <a:t>See Turnstile.java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Critique of the switch/case Approach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See any design liabilities?</a:t>
            </a:r>
          </a:p>
          <a:p>
            <a:pPr eaLnBrk="1" hangingPunct="1"/>
            <a:r>
              <a:rPr lang="en-US" altLang="en-US" smtClean="0"/>
              <a:t>M x N explosion</a:t>
            </a:r>
          </a:p>
          <a:p>
            <a:pPr lvl="1" eaLnBrk="1" hangingPunct="1"/>
            <a:r>
              <a:rPr lang="en-US" altLang="en-US" smtClean="0"/>
              <a:t>Must have a case for every combination of state and event</a:t>
            </a:r>
          </a:p>
          <a:p>
            <a:pPr lvl="1" eaLnBrk="1" hangingPunct="1"/>
            <a:r>
              <a:rPr lang="en-US" altLang="en-US" smtClean="0"/>
              <a:t>Changes will ripple, as usual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Gumball Machine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(see Old Gumballs folder)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P. 388- 396</a:t>
            </a:r>
          </a:p>
          <a:p>
            <a:r>
              <a:rPr lang="en-US" altLang="en-US" dirty="0" smtClean="0"/>
              <a:t>(also: Sharpen your pencil)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955869"/>
            <a:ext cx="2292531" cy="2292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Gumball Machine</a:t>
            </a:r>
          </a:p>
        </p:txBody>
      </p:sp>
      <p:graphicFrame>
        <p:nvGraphicFramePr>
          <p:cNvPr id="819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752600" y="2203450"/>
          <a:ext cx="5486400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Visio" r:id="rId3" imgW="3178415" imgH="2049354" progId="Visio.Drawing.11">
                  <p:embed/>
                </p:oleObj>
              </mc:Choice>
              <mc:Fallback>
                <p:oleObj name="Visio" r:id="rId3" imgW="3178415" imgH="204935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3450"/>
                        <a:ext cx="5486400" cy="353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2292531" cy="2292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Approach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State Transition Tables</a:t>
            </a:r>
          </a:p>
          <a:p>
            <a:pPr lvl="1" eaLnBrk="1" hangingPunct="1"/>
            <a:r>
              <a:rPr lang="en-US" altLang="en-US" sz="1600" dirty="0" smtClean="0"/>
              <a:t>See StateTable.cpp</a:t>
            </a:r>
          </a:p>
          <a:p>
            <a:pPr eaLnBrk="1" hangingPunct="1"/>
            <a:r>
              <a:rPr lang="en-US" altLang="en-US" sz="1800" dirty="0" smtClean="0"/>
              <a:t>These are more flexible</a:t>
            </a:r>
          </a:p>
          <a:p>
            <a:pPr lvl="1" eaLnBrk="1" hangingPunct="1"/>
            <a:r>
              <a:rPr lang="en-US" altLang="en-US" sz="1600" dirty="0" smtClean="0"/>
              <a:t>But still are messy, and hard to understand and debug</a:t>
            </a:r>
          </a:p>
        </p:txBody>
      </p:sp>
      <p:pic>
        <p:nvPicPr>
          <p:cNvPr id="10244" name="Picture 4" descr="C:\Users\10448583\Downloads\StateTable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2028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State Pattern</a:t>
            </a:r>
            <a:br>
              <a:rPr lang="en-US" altLang="en-US" smtClean="0"/>
            </a:br>
            <a:r>
              <a:rPr lang="en-US" altLang="en-US" sz="2800" i="1" smtClean="0"/>
              <a:t>aka Objects for States</a:t>
            </a: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Creates a class hierarchy for the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With an interface that models all input stimuli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host object wraps a state object </a:t>
            </a:r>
            <a:r>
              <a:rPr lang="en-US" altLang="en-US" sz="2800" dirty="0" err="1" smtClean="0"/>
              <a:t>polymorphically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When state changes, it points to a different concrete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You get the flexibility of static transition tables with the efficiency of hard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But you write more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1438</TotalTime>
  <Words>956</Words>
  <Application>Microsoft Office PowerPoint</Application>
  <PresentationFormat>On-screen Show (4:3)</PresentationFormat>
  <Paragraphs>160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Times New Roman</vt:lpstr>
      <vt:lpstr>Wingdings</vt:lpstr>
      <vt:lpstr>Pixel</vt:lpstr>
      <vt:lpstr>Visio</vt:lpstr>
      <vt:lpstr>Chapter 10</vt:lpstr>
      <vt:lpstr>A Pay Turnstile System</vt:lpstr>
      <vt:lpstr>State Machines</vt:lpstr>
      <vt:lpstr>Coding a FSM</vt:lpstr>
      <vt:lpstr>Critique of the switch/case Approach</vt:lpstr>
      <vt:lpstr>Gumball Machine</vt:lpstr>
      <vt:lpstr>Gumball Machine</vt:lpstr>
      <vt:lpstr>Another Approach</vt:lpstr>
      <vt:lpstr>The State Pattern aka Objects for States</vt:lpstr>
      <vt:lpstr>The State Pattern</vt:lpstr>
      <vt:lpstr>The State Pattern Class Sketch</vt:lpstr>
      <vt:lpstr>The Turnstile with State</vt:lpstr>
      <vt:lpstr>Gumball Machine with State</vt:lpstr>
      <vt:lpstr>From (state) Tables to Objects</vt:lpstr>
      <vt:lpstr>PowerPoint Presentation</vt:lpstr>
      <vt:lpstr>Sample Files</vt:lpstr>
      <vt:lpstr>State vs. Strategy</vt:lpstr>
      <vt:lpstr>Q&amp;A </vt:lpstr>
      <vt:lpstr>Adding a New State</vt:lpstr>
      <vt:lpstr>More Q&amp;A </vt:lpstr>
      <vt:lpstr>Duck Hunting</vt:lpstr>
      <vt:lpstr>Remember the Ceiling Fan?</vt:lpstr>
      <vt:lpstr>Ceiling Fans:</vt:lpstr>
      <vt:lpstr>Ceiling Fans: New Command</vt:lpstr>
      <vt:lpstr>Transition Control</vt:lpstr>
      <vt:lpstr>Fireside Chat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Chuck Allison</dc:creator>
  <cp:lastModifiedBy>Neil Harrison</cp:lastModifiedBy>
  <cp:revision>72</cp:revision>
  <cp:lastPrinted>2015-03-26T15:02:02Z</cp:lastPrinted>
  <dcterms:created xsi:type="dcterms:W3CDTF">2005-11-16T22:46:54Z</dcterms:created>
  <dcterms:modified xsi:type="dcterms:W3CDTF">2018-04-05T15:55:47Z</dcterms:modified>
</cp:coreProperties>
</file>