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5" r:id="rId21"/>
    <p:sldId id="274" r:id="rId22"/>
    <p:sldId id="310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11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6" r:id="rId45"/>
    <p:sldId id="301" r:id="rId46"/>
    <p:sldId id="302" r:id="rId47"/>
    <p:sldId id="303" r:id="rId48"/>
    <p:sldId id="298" r:id="rId49"/>
    <p:sldId id="299" r:id="rId50"/>
    <p:sldId id="304" r:id="rId51"/>
    <p:sldId id="305" r:id="rId52"/>
    <p:sldId id="306" r:id="rId53"/>
    <p:sldId id="307" r:id="rId54"/>
    <p:sldId id="308" r:id="rId55"/>
    <p:sldId id="30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B16"/>
    <a:srgbClr val="D79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73239-18E3-4DE8-9122-AB60DEB45CEC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B46A-0FFE-4393-A10B-8A7AAC17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A3A3462C-5665-486F-8EFB-A8E73AF72C98}" type="datetime1">
              <a:rPr lang="en-US" smtClean="0"/>
              <a:t>4/3/2018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52B1-4331-4EC4-9B23-F1E47D546302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91A6-754B-497A-A661-9A23D12247E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CB21-5874-41B7-B2D2-7237CE1E28BB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9D2F37D5-DDB7-48E5-8722-1F8782BF043C}" type="datetime1">
              <a:rPr lang="en-US" smtClean="0"/>
              <a:t>4/3/2018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9880-8EA0-4917-8464-F5213FD3DE73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9AE-814A-406C-B4F2-9F7E21CA0B17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2441-C27F-4C3A-88DC-EB1451C86A6B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6CB5-E394-4789-ACA5-8C3DD14A7959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AFC55CC1-C261-4C68-BC2B-37519C43EE50}" type="datetime1">
              <a:rPr lang="en-US" smtClean="0"/>
              <a:t>4/3/2018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8F44471F-77DB-4A55-AC2D-1D06647738EA}" type="datetime1">
              <a:rPr lang="en-US" smtClean="0"/>
              <a:t>4/3/2018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4FCCD47-9710-4AD6-9209-DB72213A00C4}" type="datetime1">
              <a:rPr lang="en-US" smtClean="0"/>
              <a:t>4/3/2018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3450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Divergent change</a:t>
            </a:r>
          </a:p>
          <a:p>
            <a:pPr lvl="1"/>
            <a:r>
              <a:rPr lang="en-US" dirty="0" smtClean="0"/>
              <a:t>Changes to a class or method that are for different reasons; pull it in different directions</a:t>
            </a:r>
          </a:p>
          <a:p>
            <a:pPr lvl="1"/>
            <a:r>
              <a:rPr lang="en-US" dirty="0" smtClean="0"/>
              <a:t>(Cohesion is on life support)</a:t>
            </a:r>
          </a:p>
          <a:p>
            <a:r>
              <a:rPr lang="en-US" dirty="0" smtClean="0"/>
              <a:t>Shotgun Surgery</a:t>
            </a:r>
          </a:p>
          <a:p>
            <a:pPr lvl="1"/>
            <a:r>
              <a:rPr lang="en-US" dirty="0" smtClean="0"/>
              <a:t>The “opposite” of Divergent change</a:t>
            </a:r>
          </a:p>
          <a:p>
            <a:pPr lvl="1"/>
            <a:r>
              <a:rPr lang="en-US" dirty="0" smtClean="0"/>
              <a:t>A single change causes many small changes across multiple classes</a:t>
            </a:r>
          </a:p>
          <a:p>
            <a:pPr lvl="1"/>
            <a:r>
              <a:rPr lang="en-US" dirty="0" smtClean="0"/>
              <a:t>(Coupling is alive and well)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Clumps</a:t>
            </a:r>
          </a:p>
          <a:p>
            <a:pPr lvl="1"/>
            <a:r>
              <a:rPr lang="en-US" dirty="0" smtClean="0"/>
              <a:t>Groups of data that like to hang out together</a:t>
            </a:r>
          </a:p>
          <a:p>
            <a:pPr lvl="1"/>
            <a:r>
              <a:rPr lang="en-US" dirty="0" smtClean="0"/>
              <a:t>(There’s a reason they hang out together)</a:t>
            </a:r>
          </a:p>
          <a:p>
            <a:r>
              <a:rPr lang="en-US" dirty="0" smtClean="0"/>
              <a:t>Primitive Obsession</a:t>
            </a:r>
          </a:p>
          <a:p>
            <a:pPr lvl="1"/>
            <a:r>
              <a:rPr lang="en-US" dirty="0" smtClean="0"/>
              <a:t>Lots of variables of primitive types</a:t>
            </a:r>
          </a:p>
          <a:p>
            <a:pPr lvl="1"/>
            <a:r>
              <a:rPr lang="en-US" dirty="0" smtClean="0"/>
              <a:t>Not getting the benefit of objects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Parallel Inheritance Hierarchies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class (why does it exist at all?)</a:t>
            </a:r>
          </a:p>
          <a:p>
            <a:r>
              <a:rPr lang="en-US" dirty="0" smtClean="0"/>
              <a:t>Speculative Generality</a:t>
            </a:r>
          </a:p>
          <a:p>
            <a:r>
              <a:rPr lang="en-US" dirty="0" smtClean="0"/>
              <a:t>Message Chains</a:t>
            </a:r>
          </a:p>
          <a:p>
            <a:pPr lvl="1"/>
            <a:r>
              <a:rPr lang="en-US" dirty="0" smtClean="0"/>
              <a:t>(breaking the Law of Demeter)</a:t>
            </a:r>
          </a:p>
          <a:p>
            <a:pPr lvl="1"/>
            <a:r>
              <a:rPr lang="en-US" dirty="0" smtClean="0"/>
              <a:t>Watch for getters and setters!</a:t>
            </a:r>
          </a:p>
          <a:p>
            <a:r>
              <a:rPr lang="en-US" dirty="0" smtClean="0"/>
              <a:t>Inappropriate Intimacy</a:t>
            </a:r>
          </a:p>
          <a:p>
            <a:pPr lvl="1"/>
            <a:r>
              <a:rPr lang="en-US" dirty="0" smtClean="0"/>
              <a:t>High coupling between two or more classes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Used to hide or explain bad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If: </a:t>
            </a:r>
            <a:r>
              <a:rPr lang="en-US" dirty="0" smtClean="0"/>
              <a:t>you have a code fragment that can be grouped together,</a:t>
            </a:r>
          </a:p>
          <a:p>
            <a:r>
              <a:rPr lang="en-US" i="1" dirty="0" smtClean="0"/>
              <a:t>Then: </a:t>
            </a:r>
            <a:r>
              <a:rPr lang="en-US" dirty="0" smtClean="0"/>
              <a:t>turn the fragment into a method whose name explains the purpose of the method</a:t>
            </a:r>
          </a:p>
          <a:p>
            <a:r>
              <a:rPr lang="en-US" i="1" dirty="0" smtClean="0"/>
              <a:t>Why:</a:t>
            </a:r>
          </a:p>
          <a:p>
            <a:pPr lvl="1"/>
            <a:r>
              <a:rPr lang="en-US" dirty="0" smtClean="0"/>
              <a:t>Hides details in a method</a:t>
            </a:r>
          </a:p>
          <a:p>
            <a:pPr lvl="1"/>
            <a:r>
              <a:rPr lang="en-US" dirty="0" smtClean="0"/>
              <a:t>Meaningful method name can increase understandability of the code</a:t>
            </a:r>
          </a:p>
          <a:p>
            <a:pPr lvl="1"/>
            <a:r>
              <a:rPr lang="en-US" dirty="0" smtClean="0"/>
              <a:t>Potential to reuse the extracted method</a:t>
            </a:r>
          </a:p>
          <a:p>
            <a:r>
              <a:rPr lang="en-US" dirty="0" smtClean="0"/>
              <a:t>Very common!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printOwing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Enumeration e = _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orders.elements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outstanding = 0.0;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print banner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(“*********************”);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(“*** Customer Owes ***”);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(“*********************”);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// calculate outstanding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while (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e.hasMoreElements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 // (old Java)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Order each = (Order)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e.nextElement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outstanding +=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each.getAmount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print details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(“name: “ + _name);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(“amount: “ + outstanding);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twice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printOwing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Enumeration e = _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orders.elements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outstanding = 0.0;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calculate outstanding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while (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e.hasMoreElements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 // (old Java)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Order each = (Order)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e.nextElement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outstanding +=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each.getAmount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05BB16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outstanding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v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oid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(“*********************”);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(“*** Customer Owes ***”);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(“*********************”);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v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oid </a:t>
            </a:r>
            <a:r>
              <a:rPr lang="en-US" sz="16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05BB16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outstanding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(“name: “ + _name);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(“amount: “ + outstanding);</a:t>
            </a:r>
            <a:endParaRPr lang="en-US" sz="1600" dirty="0" smtClean="0">
              <a:solidFill>
                <a:srgbClr val="FFC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FFC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Reassigning a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printOwing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lang="en-US" sz="16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outstanding =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getOutstanding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lang="en-US" sz="16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(outstanding);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oid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(“*********************”);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(“*** Customer Owes ***”);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(“*********************”);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oid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(double outstanding)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(“name: “ + _name);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(“amount: “ + outstanding);</a:t>
            </a:r>
            <a:endParaRPr lang="en-US" sz="16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ouble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getOutstanding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result = 0.0;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Enumeration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e = _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orders.elements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while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e.hasMoreElements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Order each = (Order) 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e.nextElement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result+= 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each.getAmount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Temp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If:</a:t>
            </a:r>
            <a:r>
              <a:rPr lang="en-US" i="1" dirty="0" smtClean="0"/>
              <a:t> </a:t>
            </a:r>
            <a:r>
              <a:rPr lang="en-US" dirty="0" smtClean="0"/>
              <a:t>you have a temp variable that is assigned to once with an expression, </a:t>
            </a:r>
            <a:r>
              <a:rPr lang="en-US" u="sng" dirty="0" smtClean="0"/>
              <a:t>and</a:t>
            </a:r>
            <a:r>
              <a:rPr lang="en-US" dirty="0" smtClean="0"/>
              <a:t> the temp is getting in the way of other </a:t>
            </a:r>
            <a:r>
              <a:rPr lang="en-US" dirty="0" err="1" smtClean="0"/>
              <a:t>refactorings</a:t>
            </a:r>
            <a:r>
              <a:rPr lang="en-US" dirty="0" smtClean="0"/>
              <a:t>,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Then:</a:t>
            </a:r>
            <a:r>
              <a:rPr lang="en-US" dirty="0" smtClean="0"/>
              <a:t> replace all references to that temp with the expression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Why:</a:t>
            </a:r>
            <a:r>
              <a:rPr lang="en-US" dirty="0" smtClean="0"/>
              <a:t> One less thing to think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PrintOwing</a:t>
            </a:r>
            <a:r>
              <a:rPr lang="en-US" dirty="0" smtClean="0"/>
              <a:t>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printOwing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double outstanding 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getOutstanding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(outstanding);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printOwing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printBanner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printDetails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getOutstanding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“Improving the design after it has been written”</a:t>
            </a:r>
          </a:p>
          <a:p>
            <a:pPr lvl="1"/>
            <a:r>
              <a:rPr lang="en-US" dirty="0" smtClean="0"/>
              <a:t>Changing the software without changing the external behavior</a:t>
            </a:r>
          </a:p>
          <a:p>
            <a:pPr lvl="1"/>
            <a:r>
              <a:rPr lang="en-US" dirty="0" smtClean="0"/>
              <a:t>But improves the internal structure</a:t>
            </a:r>
          </a:p>
          <a:p>
            <a:r>
              <a:rPr lang="en-US" dirty="0" smtClean="0"/>
              <a:t>Generally small and local</a:t>
            </a:r>
          </a:p>
          <a:p>
            <a:pPr lvl="1"/>
            <a:r>
              <a:rPr lang="en-US" dirty="0" smtClean="0"/>
              <a:t>Focus: design in the small – at the level of the OO Design Patterns</a:t>
            </a:r>
          </a:p>
          <a:p>
            <a:pPr lvl="1"/>
            <a:r>
              <a:rPr lang="en-US" dirty="0" smtClean="0"/>
              <a:t>Code focus</a:t>
            </a:r>
          </a:p>
          <a:p>
            <a:pPr lvl="1"/>
            <a:r>
              <a:rPr lang="en-US" dirty="0" smtClean="0"/>
              <a:t>NOT intended for large-scale design or architecture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If:</a:t>
            </a:r>
            <a:r>
              <a:rPr lang="en-US" i="1" dirty="0" smtClean="0"/>
              <a:t> </a:t>
            </a:r>
            <a:r>
              <a:rPr lang="en-US" dirty="0" smtClean="0"/>
              <a:t>a method’s body is just as clear as its name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Then:</a:t>
            </a:r>
            <a:r>
              <a:rPr lang="en-US" dirty="0" smtClean="0"/>
              <a:t> put the method’s body into the body of its callers and remove the method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Why:</a:t>
            </a:r>
            <a:r>
              <a:rPr lang="en-US" i="1" dirty="0" smtClean="0"/>
              <a:t> </a:t>
            </a:r>
            <a:r>
              <a:rPr lang="en-US" dirty="0" smtClean="0"/>
              <a:t>simplicity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Caveat:</a:t>
            </a:r>
            <a:r>
              <a:rPr lang="en-US" i="1" dirty="0" smtClean="0"/>
              <a:t> </a:t>
            </a:r>
            <a:r>
              <a:rPr lang="en-US" dirty="0" smtClean="0"/>
              <a:t>Use within a class – do not replace methods with public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g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etRating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return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moreThanFiveLateDeliveries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? 2 : 1;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oolean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moreThanFiveLateDeliveries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return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numberOfLateDeliveries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5;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ea typeface="Cambria Math" pitchFamily="18" charset="0"/>
                <a:cs typeface="Courier New" pitchFamily="49" charset="0"/>
              </a:rPr>
              <a:t>Code, simplified: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getRating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(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numberOfLateDeliveries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5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 ? 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2 : 1;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Method --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if the method is called in only one place.</a:t>
            </a:r>
          </a:p>
          <a:p>
            <a:r>
              <a:rPr lang="en-US" dirty="0" smtClean="0"/>
              <a:t>Maybe use if the method is called in more than one place.</a:t>
            </a:r>
          </a:p>
          <a:p>
            <a:r>
              <a:rPr lang="en-US" dirty="0" smtClean="0"/>
              <a:t>It’s all about clarity</a:t>
            </a:r>
          </a:p>
          <a:p>
            <a:pPr lvl="1"/>
            <a:r>
              <a:rPr lang="en-US" dirty="0" smtClean="0"/>
              <a:t>Note tension with Extract Method – do whatever makes the code clearer.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Introduce Explaining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If: </a:t>
            </a:r>
            <a:r>
              <a:rPr lang="en-US" dirty="0" smtClean="0"/>
              <a:t>You have a complicated expression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Then: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Put the result of the expression, or parts of the expression, in a temporary variable with a name that explains the purpose.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Why: </a:t>
            </a:r>
            <a:r>
              <a:rPr lang="en-US" dirty="0" smtClean="0"/>
              <a:t>Expressions can become very complex and hard to read, so temporary variables can make them more manageable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Note: </a:t>
            </a:r>
            <a:r>
              <a:rPr lang="en-US" dirty="0" smtClean="0"/>
              <a:t>You can often use Extract Method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7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ouble price() {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// price is base price – quantity discount + shipping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return _quantity *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–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Math.max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(0, _quantity – 500) *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0.05 +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Math.min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(_quantity *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0.1, 100.0);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price()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price is base price – quantity discount +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shipping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final double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= _quantity * 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return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–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Math.max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(0, _quantity – 500)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0.05 +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Math.min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(_quantity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0.1, 100.0);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price()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price is base price – quantity discount +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shipping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final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_quantity *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return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–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Math.max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(0, _quantity – 500)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0.05 +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Math.min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0.1, 100.0);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price()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price is base price – quantity discount + shipping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final double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_quantity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final double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quantityDiscount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Math.max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(0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, _quantity – 500) * _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*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0.05;</a:t>
            </a:r>
            <a:endParaRPr lang="en-US" sz="18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return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–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quantityDiscount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+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Math.min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0.1, 100.0);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price() {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// price is base price – quantity discount + shipping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final double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_quantity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final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quantityDiscount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Math.max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(0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, _quantity – 500) * 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itemPrice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0.05;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final double shipping 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Math.min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* 0.1, 100.0);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return 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basePrice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–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quantityDiscount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+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shipping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If:</a:t>
            </a:r>
            <a:r>
              <a:rPr lang="en-US" i="1" dirty="0" smtClean="0"/>
              <a:t> </a:t>
            </a:r>
            <a:r>
              <a:rPr lang="en-US" dirty="0" smtClean="0"/>
              <a:t>A method is, or will be, using or used by more features of another class than the class on which it is defined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Then:</a:t>
            </a:r>
            <a:r>
              <a:rPr lang="en-US" dirty="0" smtClean="0"/>
              <a:t> Create a new method with a similar body in the class it uses most. Either turn the old method into a simple delegation, or remove it altogether.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Why:</a:t>
            </a:r>
            <a:r>
              <a:rPr lang="en-US" dirty="0" smtClean="0"/>
              <a:t> It probably belongs in the other place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type.isPremium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result = 10;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result +=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-7) * 0.85;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else return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1.75;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bankCharge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result = 4.5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0) result +=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there will be many new account types?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Move this method into 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endParaRPr lang="en-US" sz="1800" dirty="0">
              <a:solidFill>
                <a:srgbClr val="FFC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type.isPremium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result = 10;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if (_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7)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result += (_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-7) * 0.85;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else return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1.75;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bankCharge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result = 4.5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0) result +=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we usually don’t get the design right the first time</a:t>
            </a:r>
          </a:p>
          <a:p>
            <a:r>
              <a:rPr lang="en-US" dirty="0" smtClean="0"/>
              <a:t>To reverse the decay of code that typically happens over time</a:t>
            </a:r>
          </a:p>
          <a:p>
            <a:r>
              <a:rPr lang="en-US" dirty="0" smtClean="0"/>
              <a:t>Because new features may take our design in different directions than we originally intended</a:t>
            </a:r>
          </a:p>
          <a:p>
            <a:r>
              <a:rPr lang="en-US" dirty="0" smtClean="0"/>
              <a:t>It is an alternative to making designs infinitely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method moved to the new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isPremium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    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was 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type.isPremium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result = 10;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result +=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-7) * 0.85;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else return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1.75;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Account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type.overdraftCharge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else return _</a:t>
            </a:r>
            <a:r>
              <a:rPr lang="en-US" sz="1800" dirty="0" err="1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* 1.75;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bankCharge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result = 4.5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0) result +=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bankCharge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result = 4.5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&gt; 0) result +=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(not in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bankCharge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4.5 +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daysOverdrawn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ea typeface="Cambria Math" pitchFamily="18" charset="0"/>
                <a:cs typeface="Courier New" pitchFamily="49" charset="0"/>
              </a:rPr>
              <a:t>Comments:</a:t>
            </a:r>
          </a:p>
          <a:p>
            <a:r>
              <a:rPr lang="en-US" sz="1800" dirty="0" err="1" smtClean="0"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ea typeface="Cambria Math" pitchFamily="18" charset="0"/>
                <a:cs typeface="Courier New" pitchFamily="49" charset="0"/>
              </a:rPr>
              <a:t>() already handles the case where days Overdrawn is zero</a:t>
            </a:r>
          </a:p>
          <a:p>
            <a:r>
              <a:rPr lang="en-US" sz="1800" dirty="0" smtClean="0">
                <a:ea typeface="Cambria Math" pitchFamily="18" charset="0"/>
                <a:cs typeface="Courier New" pitchFamily="49" charset="0"/>
              </a:rPr>
              <a:t>Putting all overdraft charge calculations in one place – but is it the right place?</a:t>
            </a:r>
          </a:p>
          <a:p>
            <a:r>
              <a:rPr lang="en-US" sz="1800" dirty="0" smtClean="0">
                <a:ea typeface="Cambria Math" pitchFamily="18" charset="0"/>
                <a:cs typeface="Courier New" pitchFamily="49" charset="0"/>
              </a:rPr>
              <a:t>What would you do with the 4.5?  Why?</a:t>
            </a:r>
          </a:p>
          <a:p>
            <a:r>
              <a:rPr lang="en-US" sz="1800" dirty="0" smtClean="0">
                <a:ea typeface="Cambria Math" pitchFamily="18" charset="0"/>
                <a:cs typeface="Courier New" pitchFamily="49" charset="0"/>
              </a:rPr>
              <a:t>Would you use inheritance? Why or why not? If so, where?</a:t>
            </a:r>
            <a:endParaRPr lang="en-US" sz="1800" dirty="0"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Dependencies?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methods needs more than a single field from the caller?</a:t>
            </a:r>
          </a:p>
          <a:p>
            <a:r>
              <a:rPr lang="en-US" dirty="0" smtClean="0"/>
              <a:t>The caller can pass itself to the method.</a:t>
            </a:r>
          </a:p>
          <a:p>
            <a:pPr lvl="1"/>
            <a:r>
              <a:rPr lang="en-US" dirty="0" smtClean="0"/>
              <a:t>See next slide</a:t>
            </a:r>
          </a:p>
          <a:p>
            <a:r>
              <a:rPr lang="en-US" dirty="0" smtClean="0"/>
              <a:t>Use with Caution</a:t>
            </a:r>
          </a:p>
          <a:p>
            <a:pPr lvl="1"/>
            <a:r>
              <a:rPr lang="en-US" dirty="0" smtClean="0"/>
              <a:t>It creates circular dependencies</a:t>
            </a:r>
          </a:p>
          <a:p>
            <a:pPr lvl="1"/>
            <a:r>
              <a:rPr lang="en-US" dirty="0" smtClean="0"/>
              <a:t>Maybe you shouldn’t be moving the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If there were complex dependencies…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overdraftCharge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 account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isPremium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</a:t>
            </a:r>
            <a:endParaRPr lang="en-US" sz="1800" dirty="0" smtClean="0">
              <a:solidFill>
                <a:srgbClr val="FFC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result = 10;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account.getDaysOverdrawn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&gt; 7)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	result +=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    (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account.getDaysOverdrawn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-7) * 0.85;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else return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account.getDaysOverdrawn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* 1.75;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If: </a:t>
            </a:r>
            <a:r>
              <a:rPr lang="en-US" dirty="0" smtClean="0"/>
              <a:t>a field is, or will be used by another class more than the class in which it is defined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Then:</a:t>
            </a:r>
            <a:r>
              <a:rPr lang="en-US" i="1" dirty="0" smtClean="0"/>
              <a:t> </a:t>
            </a:r>
            <a:r>
              <a:rPr lang="en-US" dirty="0" smtClean="0"/>
              <a:t>create a new field in the target class and change all its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interest rate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double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interestForAmount_days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(double amount,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days)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* amount * days / 365;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{	</a:t>
            </a:r>
            <a:r>
              <a:rPr lang="en-US" sz="1800" dirty="0" smtClean="0">
                <a:solidFill>
                  <a:srgbClr val="92D05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Step One: Move _interest rate here</a:t>
            </a:r>
            <a:endParaRPr lang="en-US" sz="1800" dirty="0">
              <a:solidFill>
                <a:srgbClr val="92D05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private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double _</a:t>
            </a:r>
            <a:r>
              <a:rPr lang="en-US" sz="1800" dirty="0" err="1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void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setInterestRate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(double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arg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arg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double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getInterestRate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}</a:t>
            </a:r>
            <a:endParaRPr lang="en-US" sz="18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Account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private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AccountType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_type;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private double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interestRate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double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interestForAmount_days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(double amount,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days)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type.getInterestRate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* amount * days / 365;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Rationale: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	Very small change; compiler will catch mistakes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	(Be sure to comment out the variable; remove later)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Next: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	Do something intelligent with the getter and setter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If: </a:t>
            </a:r>
            <a:r>
              <a:rPr lang="en-US" dirty="0" smtClean="0"/>
              <a:t>You have one class doing work that should be done by two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Then:</a:t>
            </a:r>
            <a:r>
              <a:rPr lang="en-US" i="1" dirty="0" smtClean="0"/>
              <a:t> </a:t>
            </a:r>
            <a:r>
              <a:rPr lang="en-US" dirty="0" smtClean="0"/>
              <a:t>Create a new class and move the relevant fields and methods from the old class into the new class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Why: </a:t>
            </a:r>
            <a:r>
              <a:rPr lang="en-US" dirty="0" smtClean="0"/>
              <a:t>Cohesion, Single Responsibility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time you see a need and have the opportunity</a:t>
            </a:r>
          </a:p>
          <a:p>
            <a:r>
              <a:rPr lang="en-US" dirty="0" smtClean="0"/>
              <a:t>But there are some natural times:</a:t>
            </a:r>
          </a:p>
          <a:p>
            <a:pPr lvl="1"/>
            <a:r>
              <a:rPr lang="en-US" dirty="0" smtClean="0"/>
              <a:t>The “Rule of Three”</a:t>
            </a:r>
          </a:p>
          <a:p>
            <a:pPr lvl="1"/>
            <a:r>
              <a:rPr lang="en-US" dirty="0" smtClean="0"/>
              <a:t>When adding new features (and refactoring makes it easier)</a:t>
            </a:r>
          </a:p>
          <a:p>
            <a:pPr lvl="1"/>
            <a:r>
              <a:rPr lang="en-US" dirty="0" smtClean="0"/>
              <a:t>When fixing a bug</a:t>
            </a:r>
          </a:p>
          <a:p>
            <a:pPr lvl="1"/>
            <a:r>
              <a:rPr lang="en-US" dirty="0" smtClean="0"/>
              <a:t>When doing a code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how to split the responsibilities of the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class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Possibly rename the old class too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Fields into the new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and test after each 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Methods into the new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and test after each 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on visibility of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If: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 client is calling a delegate class of an object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Then:</a:t>
            </a:r>
            <a:r>
              <a:rPr lang="en-US" dirty="0" smtClean="0"/>
              <a:t> Create methods on the server to hide the delegate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Why: </a:t>
            </a:r>
            <a:r>
              <a:rPr lang="en-US" dirty="0" smtClean="0"/>
              <a:t>Don’t Chain Dependencies (Law of Demeter)</a:t>
            </a:r>
          </a:p>
          <a:p>
            <a:pPr lvl="1"/>
            <a:r>
              <a:rPr lang="en-US" dirty="0" smtClean="0"/>
              <a:t>Avoids breaking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Person {</a:t>
            </a: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Department _department;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public Department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getDepartment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_department;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void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setDepartment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(Department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arg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_department 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arg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Department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private String _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chargeCode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private Person _manager;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Person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getManager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_manager;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Unchaining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To get a person’s manager: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manager 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john.getDepartment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().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getManager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This reveals how Department works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Reduce coupling by hiding the delegate:</a:t>
            </a:r>
          </a:p>
          <a:p>
            <a:pPr marL="0" indent="0">
              <a:buNone/>
            </a:pPr>
            <a:endParaRPr lang="en-US" sz="1800" dirty="0">
              <a:solidFill>
                <a:srgbClr val="FFFF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public Person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getManager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department.getManager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// Result: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manager =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john.getManager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Code Smell:</a:t>
            </a:r>
            <a:br>
              <a:rPr lang="en-US" dirty="0" smtClean="0"/>
            </a:br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Getters and setters can easily lead to chaining dependencies</a:t>
            </a:r>
          </a:p>
          <a:p>
            <a:r>
              <a:rPr lang="en-US" dirty="0" smtClean="0"/>
              <a:t>They can break encapsulation</a:t>
            </a:r>
          </a:p>
          <a:p>
            <a:r>
              <a:rPr lang="en-US" dirty="0" smtClean="0"/>
              <a:t>Hide Delegate can remove them</a:t>
            </a:r>
          </a:p>
          <a:p>
            <a:r>
              <a:rPr lang="en-US" dirty="0" smtClean="0"/>
              <a:t>Explicit language support for getters and setters should be banned…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 Date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Date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_day;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_month;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_year;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setDay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d)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_day = d;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setMonth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m)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_month = m;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setyear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_year = y;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};			// Many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with 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Date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_day;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_month;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_year;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setDay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d) {    // assume it checks…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dayOk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(d, _month, _year))   _day = d;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setMonth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m) {    // assume it checks…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monthOk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(m))     _month = m;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setyear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_year = y;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			// Still has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Fix the date dilemma:</a:t>
            </a:r>
          </a:p>
          <a:p>
            <a:endParaRPr lang="en-US" dirty="0"/>
          </a:p>
          <a:p>
            <a:r>
              <a:rPr lang="en-US" dirty="0" smtClean="0"/>
              <a:t>Make dates Immutable</a:t>
            </a:r>
          </a:p>
          <a:p>
            <a:pPr lvl="1"/>
            <a:r>
              <a:rPr lang="en-US" dirty="0" smtClean="0"/>
              <a:t>You can create them (RAII)</a:t>
            </a:r>
          </a:p>
          <a:p>
            <a:pPr lvl="1"/>
            <a:r>
              <a:rPr lang="en-US" dirty="0" smtClean="0"/>
              <a:t>You can’t change them</a:t>
            </a:r>
          </a:p>
          <a:p>
            <a:pPr lvl="1"/>
            <a:r>
              <a:rPr lang="en-US" dirty="0" smtClean="0"/>
              <a:t>If you need a different date, just make a different one</a:t>
            </a:r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smtClean="0"/>
              <a:t>Remove all setters!</a:t>
            </a:r>
          </a:p>
          <a:p>
            <a:pPr lvl="1"/>
            <a:r>
              <a:rPr lang="en-US" dirty="0" smtClean="0"/>
              <a:t>Then fix the code that used them…</a:t>
            </a:r>
          </a:p>
          <a:p>
            <a:endParaRPr lang="en-US" dirty="0"/>
          </a:p>
          <a:p>
            <a:r>
              <a:rPr lang="en-US" dirty="0" smtClean="0"/>
              <a:t>Author: </a:t>
            </a:r>
            <a:r>
              <a:rPr lang="en-US" dirty="0" err="1" smtClean="0"/>
              <a:t>Kevlin</a:t>
            </a:r>
            <a:r>
              <a:rPr lang="en-US" dirty="0" smtClean="0"/>
              <a:t> </a:t>
            </a:r>
            <a:r>
              <a:rPr lang="en-US" dirty="0" err="1" smtClean="0"/>
              <a:t>Henney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Middle 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If:</a:t>
            </a:r>
            <a:r>
              <a:rPr lang="en-US" i="1" dirty="0" smtClean="0"/>
              <a:t> </a:t>
            </a:r>
            <a:r>
              <a:rPr lang="en-US" dirty="0" smtClean="0"/>
              <a:t>a class is doing too much simple delegation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Then:</a:t>
            </a:r>
            <a:r>
              <a:rPr lang="en-US" i="1" dirty="0" smtClean="0"/>
              <a:t> </a:t>
            </a:r>
            <a:r>
              <a:rPr lang="en-US" dirty="0" smtClean="0"/>
              <a:t>Get the client to call the delegate directly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Why:</a:t>
            </a:r>
          </a:p>
          <a:p>
            <a:pPr lvl="1"/>
            <a:r>
              <a:rPr lang="en-US" dirty="0" smtClean="0"/>
              <a:t>New features to a class require changes to the encapsulating class</a:t>
            </a:r>
          </a:p>
          <a:p>
            <a:pPr lvl="1"/>
            <a:r>
              <a:rPr lang="en-US" dirty="0" smtClean="0"/>
              <a:t>If you went overboard on Hide 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Data Value with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If: </a:t>
            </a:r>
            <a:r>
              <a:rPr lang="en-US" dirty="0" smtClean="0"/>
              <a:t>you have a data item that needs additional behavior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Then:</a:t>
            </a:r>
            <a:r>
              <a:rPr lang="en-US" i="1" dirty="0" smtClean="0"/>
              <a:t> </a:t>
            </a:r>
            <a:r>
              <a:rPr lang="en-US" dirty="0" smtClean="0"/>
              <a:t>turn the data item into an object</a:t>
            </a:r>
          </a:p>
          <a:p>
            <a:endParaRPr lang="en-US" dirty="0"/>
          </a:p>
          <a:p>
            <a:r>
              <a:rPr lang="en-US" i="1" dirty="0" smtClean="0">
                <a:solidFill>
                  <a:schemeClr val="accent3"/>
                </a:solidFill>
              </a:rPr>
              <a:t>Why:</a:t>
            </a:r>
            <a:r>
              <a:rPr lang="en-US" i="1" dirty="0" smtClean="0"/>
              <a:t> </a:t>
            </a:r>
            <a:r>
              <a:rPr lang="en-US" dirty="0" smtClean="0"/>
              <a:t>You can capture more sophisticated behavior</a:t>
            </a:r>
          </a:p>
          <a:p>
            <a:pPr lvl="1"/>
            <a:r>
              <a:rPr lang="en-US" dirty="0" smtClean="0"/>
              <a:t>Makes code safer</a:t>
            </a:r>
          </a:p>
          <a:p>
            <a:pPr lvl="1"/>
            <a:r>
              <a:rPr lang="en-US" dirty="0" smtClean="0"/>
              <a:t>Captures the spirit of 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vs.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Refactoring does not replace design</a:t>
            </a:r>
          </a:p>
          <a:p>
            <a:pPr lvl="1"/>
            <a:r>
              <a:rPr lang="en-US" dirty="0" smtClean="0"/>
              <a:t>A good design does NOT emerge through refactoring!</a:t>
            </a:r>
          </a:p>
          <a:p>
            <a:r>
              <a:rPr lang="en-US" dirty="0" smtClean="0"/>
              <a:t>Refactoring improves design</a:t>
            </a:r>
          </a:p>
          <a:p>
            <a:pPr lvl="1"/>
            <a:r>
              <a:rPr lang="en-US" dirty="0" smtClean="0"/>
              <a:t>Corrects/fills in the holes</a:t>
            </a:r>
          </a:p>
          <a:p>
            <a:endParaRPr lang="en-US" dirty="0"/>
          </a:p>
          <a:p>
            <a:r>
              <a:rPr lang="en-US" dirty="0" smtClean="0"/>
              <a:t>“With design I can think very fast, but my thinking is full of holes.”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600" dirty="0" smtClean="0"/>
              <a:t>- Alistair Cockburn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dirty="0" smtClean="0"/>
              <a:t>(Initial) Design is somewhat abstract, and we ignore or defer detailed thinking</a:t>
            </a:r>
          </a:p>
          <a:p>
            <a:pPr lvl="1"/>
            <a:r>
              <a:rPr lang="en-US" dirty="0" smtClean="0"/>
              <a:t>We defer the “micro-design”</a:t>
            </a:r>
          </a:p>
          <a:p>
            <a:pPr lvl="1"/>
            <a:r>
              <a:rPr lang="en-US" dirty="0" smtClean="0"/>
              <a:t>And then we code, and do micro-design on the fly</a:t>
            </a:r>
          </a:p>
          <a:p>
            <a:pPr lvl="1"/>
            <a:r>
              <a:rPr lang="en-US" dirty="0" smtClean="0"/>
              <a:t>Refactoring fills in the micro-design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Order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Order (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customer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_customer = customer;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public String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getCustomer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_customer;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private String _customer;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private static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NumOrdersFor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(Collection orders,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				String customer)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result = 0;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Iterator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orders.iterator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while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iter.hasNext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Order each = (Order) 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iter.next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each.getCustomerName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().equals(customer)) result++;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c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lass Customer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Customer (String name)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_name = 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public String </a:t>
            </a:r>
            <a:r>
              <a:rPr lang="en-US" sz="1800" dirty="0" err="1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getName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return _name;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   private final String _name;   // Constant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Can easily add other attributes to customer class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to (</a:t>
            </a:r>
            <a:r>
              <a:rPr lang="en-US" dirty="0" err="1" smtClean="0"/>
              <a:t>GoF</a:t>
            </a:r>
            <a:r>
              <a:rPr lang="en-US" dirty="0" smtClean="0"/>
              <a:t>) Patterns (</a:t>
            </a:r>
            <a:r>
              <a:rPr lang="en-US" dirty="0" err="1" smtClean="0"/>
              <a:t>Kerievsky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60909"/>
              </p:ext>
            </p:extLst>
          </p:nvPr>
        </p:nvGraphicFramePr>
        <p:xfrm>
          <a:off x="457200" y="1646238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Smell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Classes</a:t>
                      </a:r>
                      <a:r>
                        <a:rPr lang="en-US" baseline="0" dirty="0" smtClean="0"/>
                        <a:t> with Different 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Unify interfaces with Adaptor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Combinatorial Explosion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implicit Language with</a:t>
                      </a:r>
                      <a:r>
                        <a:rPr lang="en-US" baseline="0" dirty="0" smtClean="0"/>
                        <a:t> Interpreter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conditional logic with Strategy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embellishment to Decorator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state-altering conditionals</a:t>
                      </a:r>
                      <a:r>
                        <a:rPr lang="en-US" baseline="0" dirty="0" smtClean="0"/>
                        <a:t> with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 Null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Duplicated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 Template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 polymorphic creation with Factory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674833"/>
              </p:ext>
            </p:extLst>
          </p:nvPr>
        </p:nvGraphicFramePr>
        <p:xfrm>
          <a:off x="457200" y="1646238"/>
          <a:ext cx="8229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Duplicated code (continued)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Chain constructors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one/many distinctions with Composite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Composite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Unify interfaces with</a:t>
                      </a:r>
                      <a:r>
                        <a:rPr lang="en-US" baseline="0" dirty="0" smtClean="0"/>
                        <a:t> Adaptor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 Null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Indecent Exposure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Encapsulate classes with Factory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conditional dispatcher with 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state-altering conditionals with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implicit language with Interpreter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865941"/>
              </p:ext>
            </p:extLst>
          </p:nvPr>
        </p:nvGraphicFramePr>
        <p:xfrm>
          <a:off x="457200" y="1646238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Lazy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Inline Singleton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Compose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accumulation to Collecting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conditional dispatcher with 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Oddball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Unify interfaces with Adapter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Obsession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type code with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state-altering conditionals with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conditional logic with Strategy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464658"/>
              </p:ext>
            </p:extLst>
          </p:nvPr>
        </p:nvGraphicFramePr>
        <p:xfrm>
          <a:off x="457200" y="1646238"/>
          <a:ext cx="8229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Obsession (cont.)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implicit tree with Composite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implicit language with Interpreter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embellishment to Decorator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Encapsulate Composite with Builder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Sprawl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creation knowledge to Factory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conditional dispatcher with 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accumulation to Visitor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a Key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changing working code (that’s the assumption)</a:t>
            </a:r>
          </a:p>
          <a:p>
            <a:r>
              <a:rPr lang="en-US" dirty="0" smtClean="0"/>
              <a:t>You might break it</a:t>
            </a:r>
          </a:p>
          <a:p>
            <a:r>
              <a:rPr lang="en-US" dirty="0" smtClean="0"/>
              <a:t>So testing before and after is essential</a:t>
            </a:r>
          </a:p>
          <a:p>
            <a:pPr lvl="1"/>
            <a:r>
              <a:rPr lang="en-US" dirty="0" smtClean="0"/>
              <a:t>A regression test of sorts</a:t>
            </a:r>
          </a:p>
          <a:p>
            <a:pPr lvl="1"/>
            <a:r>
              <a:rPr lang="en-US" dirty="0" smtClean="0"/>
              <a:t>Generally at the unit level</a:t>
            </a:r>
          </a:p>
          <a:p>
            <a:pPr lvl="1"/>
            <a:r>
              <a:rPr lang="en-US" dirty="0" smtClean="0"/>
              <a:t>Black box (um, why?)</a:t>
            </a:r>
          </a:p>
          <a:p>
            <a:r>
              <a:rPr lang="en-US" dirty="0" smtClean="0"/>
              <a:t>Automated testing is very helpful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JUnit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OO Design Patterns are at the same level as many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r>
              <a:rPr lang="en-US" dirty="0" smtClean="0"/>
              <a:t>Some refactoring leads directly to a pattern</a:t>
            </a:r>
          </a:p>
          <a:p>
            <a:pPr lvl="1"/>
            <a:r>
              <a:rPr lang="en-US" dirty="0" smtClean="0"/>
              <a:t>Remember our discussions of Template Method, Strategy, and State</a:t>
            </a:r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 smtClean="0"/>
              <a:t>“Refactoring” by Martin Fowler</a:t>
            </a:r>
          </a:p>
          <a:p>
            <a:pPr lvl="1"/>
            <a:r>
              <a:rPr lang="en-US" dirty="0" smtClean="0"/>
              <a:t>“Refactoring to Patterns” by Joshua </a:t>
            </a:r>
            <a:r>
              <a:rPr lang="en-US" dirty="0" err="1" smtClean="0"/>
              <a:t>Kerievsky</a:t>
            </a:r>
            <a:endParaRPr lang="en-US" dirty="0" smtClean="0"/>
          </a:p>
          <a:p>
            <a:r>
              <a:rPr lang="en-US" dirty="0" smtClean="0"/>
              <a:t>But it is </a:t>
            </a:r>
            <a:r>
              <a:rPr lang="en-US" dirty="0" smtClean="0">
                <a:solidFill>
                  <a:srgbClr val="FFFF00"/>
                </a:solidFill>
              </a:rPr>
              <a:t>NOT</a:t>
            </a:r>
            <a:r>
              <a:rPr lang="en-US" dirty="0" smtClean="0"/>
              <a:t> the goal to reach a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“smells” in code indicate future maintenance problems</a:t>
            </a:r>
          </a:p>
          <a:p>
            <a:pPr lvl="1"/>
            <a:r>
              <a:rPr lang="en-US" dirty="0" smtClean="0"/>
              <a:t>Hard to extend</a:t>
            </a:r>
          </a:p>
          <a:p>
            <a:pPr lvl="1"/>
            <a:r>
              <a:rPr lang="en-US" dirty="0" smtClean="0"/>
              <a:t>Hard to understand</a:t>
            </a:r>
          </a:p>
          <a:p>
            <a:pPr lvl="1"/>
            <a:r>
              <a:rPr lang="en-US" dirty="0" smtClean="0"/>
              <a:t>Potentially buggy</a:t>
            </a:r>
          </a:p>
          <a:p>
            <a:r>
              <a:rPr lang="en-US" dirty="0" smtClean="0"/>
              <a:t>Bad smells are generally violations of one or more principles</a:t>
            </a:r>
          </a:p>
          <a:p>
            <a:r>
              <a:rPr lang="en-US" dirty="0" smtClean="0"/>
              <a:t>Places to apply refactoring to improve the code</a:t>
            </a:r>
          </a:p>
          <a:p>
            <a:pPr lvl="1"/>
            <a:r>
              <a:rPr lang="en-US" dirty="0" smtClean="0"/>
              <a:t>Somewhat subjective, but we can usually tell…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</a:p>
          <a:p>
            <a:r>
              <a:rPr lang="en-US" dirty="0" smtClean="0"/>
              <a:t>Long Method</a:t>
            </a:r>
          </a:p>
          <a:p>
            <a:r>
              <a:rPr lang="en-US" dirty="0" smtClean="0"/>
              <a:t>Large Class</a:t>
            </a:r>
          </a:p>
          <a:p>
            <a:pPr lvl="1"/>
            <a:r>
              <a:rPr lang="en-US" dirty="0" smtClean="0"/>
              <a:t>Many data members and/or methods</a:t>
            </a:r>
          </a:p>
          <a:p>
            <a:pPr lvl="1"/>
            <a:r>
              <a:rPr lang="en-US" dirty="0" smtClean="0"/>
              <a:t>Prime breeding ground for duplicated code</a:t>
            </a:r>
          </a:p>
          <a:p>
            <a:pPr lvl="1"/>
            <a:r>
              <a:rPr lang="en-US" dirty="0" smtClean="0"/>
              <a:t>Or may have cohesion problems</a:t>
            </a:r>
          </a:p>
          <a:p>
            <a:r>
              <a:rPr lang="en-US" dirty="0" smtClean="0"/>
              <a:t>Long Parameter List</a:t>
            </a:r>
          </a:p>
          <a:p>
            <a:pPr lvl="1"/>
            <a:r>
              <a:rPr lang="en-US" dirty="0" smtClean="0"/>
              <a:t>Hard to understand; easy to get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612</TotalTime>
  <Words>2453</Words>
  <Application>Microsoft Office PowerPoint</Application>
  <PresentationFormat>On-screen Show (4:3)</PresentationFormat>
  <Paragraphs>698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Calibri</vt:lpstr>
      <vt:lpstr>Cambria Math</vt:lpstr>
      <vt:lpstr>Courier New</vt:lpstr>
      <vt:lpstr>Rockwell</vt:lpstr>
      <vt:lpstr>Wingdings 2</vt:lpstr>
      <vt:lpstr>Foundry</vt:lpstr>
      <vt:lpstr>Refactoring</vt:lpstr>
      <vt:lpstr>What is Refactoring?</vt:lpstr>
      <vt:lpstr>Why Refactor?</vt:lpstr>
      <vt:lpstr>When to Refactor</vt:lpstr>
      <vt:lpstr>Design vs. Refactoring</vt:lpstr>
      <vt:lpstr>Testing: a Key to Success</vt:lpstr>
      <vt:lpstr>Refactoring and Patterns</vt:lpstr>
      <vt:lpstr>Bad Smells in Code</vt:lpstr>
      <vt:lpstr>Common Code Smells</vt:lpstr>
      <vt:lpstr>More Smells</vt:lpstr>
      <vt:lpstr>PowerPoint Presentation</vt:lpstr>
      <vt:lpstr>PowerPoint Presentation</vt:lpstr>
      <vt:lpstr>A Few Refactorings</vt:lpstr>
      <vt:lpstr>Extract Method</vt:lpstr>
      <vt:lpstr>Example</vt:lpstr>
      <vt:lpstr>Applied twice</vt:lpstr>
      <vt:lpstr>Reassigning a local variable</vt:lpstr>
      <vt:lpstr>Inline Temp</vt:lpstr>
      <vt:lpstr>Example: PrintOwing again</vt:lpstr>
      <vt:lpstr>Inline Method</vt:lpstr>
      <vt:lpstr>PowerPoint Presentation</vt:lpstr>
      <vt:lpstr>Inline Method -- Note</vt:lpstr>
      <vt:lpstr>Introduce Explaining Variable</vt:lpstr>
      <vt:lpstr>PowerPoint Presentation</vt:lpstr>
      <vt:lpstr>PowerPoint Presentation</vt:lpstr>
      <vt:lpstr>PowerPoint Presentation</vt:lpstr>
      <vt:lpstr>Move Method</vt:lpstr>
      <vt:lpstr>PowerPoint Presentation</vt:lpstr>
      <vt:lpstr>What if there will be many new account types?</vt:lpstr>
      <vt:lpstr>The method moved to the new class</vt:lpstr>
      <vt:lpstr>The Account Class</vt:lpstr>
      <vt:lpstr>One more step</vt:lpstr>
      <vt:lpstr>Even more (not in book)</vt:lpstr>
      <vt:lpstr>Complex Dependencies?</vt:lpstr>
      <vt:lpstr>If there were complex dependencies…</vt:lpstr>
      <vt:lpstr>Move Field</vt:lpstr>
      <vt:lpstr>Move interest rate field</vt:lpstr>
      <vt:lpstr>PowerPoint Presentation</vt:lpstr>
      <vt:lpstr>Extract Class</vt:lpstr>
      <vt:lpstr>Steps</vt:lpstr>
      <vt:lpstr>Hide Delegate</vt:lpstr>
      <vt:lpstr>PowerPoint Presentation</vt:lpstr>
      <vt:lpstr>Unchaining dependencies</vt:lpstr>
      <vt:lpstr>Another Code Smell: Getters and Setters</vt:lpstr>
      <vt:lpstr>Evil Date Setters</vt:lpstr>
      <vt:lpstr>Even with error checking</vt:lpstr>
      <vt:lpstr>Immutable Objects</vt:lpstr>
      <vt:lpstr>Remove Middle Man</vt:lpstr>
      <vt:lpstr>Replace Data Value with Object</vt:lpstr>
      <vt:lpstr>PowerPoint Presentation</vt:lpstr>
      <vt:lpstr>PowerPoint Presentation</vt:lpstr>
      <vt:lpstr>Refactoring to (GoF) Patterns (Kerievsky)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Neil Harrison</dc:creator>
  <cp:lastModifiedBy>Neil Harrison</cp:lastModifiedBy>
  <cp:revision>59</cp:revision>
  <dcterms:created xsi:type="dcterms:W3CDTF">2006-08-16T00:00:00Z</dcterms:created>
  <dcterms:modified xsi:type="dcterms:W3CDTF">2018-04-03T14:11:13Z</dcterms:modified>
</cp:coreProperties>
</file>