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52A86-8E6B-48C5-AEA1-FD7E907EA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A8EC94-F002-47B4-8DFA-9CE1F7005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10D1D5-8581-4178-A373-0A83DCAB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9135-4152-402A-A629-3DA4D38B27CC}" type="datetimeFigureOut">
              <a:rPr lang="es-CO" smtClean="0"/>
              <a:t>12/09/2025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D44BF-B35F-45CC-B003-67E06DBBA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80D01D-C3BD-4D86-AFCB-E82C9CEF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A86C-0CEE-4C6D-92A3-288911E56C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86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D8221-7311-423D-9574-AC37B2AA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DEA444-E2B7-49E3-9B90-961E6EE49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20D16F-1464-4E23-BBB2-12B93D08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9135-4152-402A-A629-3DA4D38B27CC}" type="datetimeFigureOut">
              <a:rPr lang="es-CO" smtClean="0"/>
              <a:t>12/09/2025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415116-7883-4AEB-BB3A-5D820393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9E6C91-6926-4BA3-83D4-DE52A7833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A86C-0CEE-4C6D-92A3-288911E56C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571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FC3B59-311F-43A4-92F5-0D2FFF13A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174265-E329-473A-8C84-A03239049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F79678-50D6-468A-8ED1-7F54D84F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9135-4152-402A-A629-3DA4D38B27CC}" type="datetimeFigureOut">
              <a:rPr lang="es-CO" smtClean="0"/>
              <a:t>12/09/2025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5D51EC-70A7-4481-A576-3B7CC2A8E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836368-1B1F-4C54-BD18-5BB0A456D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A86C-0CEE-4C6D-92A3-288911E56C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0139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BA40E-A254-4B5F-B9E2-4C1F6DCA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6A8528-9963-423A-B6C1-F0AE97CE2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644F70-4221-4A35-ACAE-AFBD7206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9135-4152-402A-A629-3DA4D38B27CC}" type="datetimeFigureOut">
              <a:rPr lang="es-CO" smtClean="0"/>
              <a:t>12/09/2025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976D65-6CF9-4AF7-9923-4112F6657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20E116-6DF2-44C3-B21D-F8D254D7B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A86C-0CEE-4C6D-92A3-288911E56C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357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8856E-E40B-4A7D-A958-9C9EE6B8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008501-9E91-463F-A711-AE3FE6F2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A22357-3C9F-446C-A6A1-BA15856B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9135-4152-402A-A629-3DA4D38B27CC}" type="datetimeFigureOut">
              <a:rPr lang="es-CO" smtClean="0"/>
              <a:t>12/09/2025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4D0370-73A8-4729-8541-51FB9AD1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7337D8-509F-4161-BE58-D64CA2F0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A86C-0CEE-4C6D-92A3-288911E56C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79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0F4F7-42D2-4FB5-A35B-C51A26AE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2B8AD-AEB4-42FF-96C0-45C552D3E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8131E4-8197-451B-9676-6EB0472FC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D39BAC-DABD-40D7-9498-274BB148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9135-4152-402A-A629-3DA4D38B27CC}" type="datetimeFigureOut">
              <a:rPr lang="es-CO" smtClean="0"/>
              <a:t>12/09/2025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78E990-98B4-481A-A324-EAE616A2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D0E26E-3714-496B-9913-42270522A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A86C-0CEE-4C6D-92A3-288911E56C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850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AD6A5-F744-4693-A70A-0B511E92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26F9C7-2F53-4AE4-A136-568DE501A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21E035-F031-4DB8-B96B-B41E4E3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F50732F-0120-407D-8896-D2A188AF3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335028-2A5D-444E-8619-664B93589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6F2ADF-271C-43AB-AFC2-FC2E2853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9135-4152-402A-A629-3DA4D38B27CC}" type="datetimeFigureOut">
              <a:rPr lang="es-CO" smtClean="0"/>
              <a:t>12/09/2025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EF2162-DA0D-4E54-BAC7-37D901B1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840D4D-A0BD-4BF2-8747-2173024A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A86C-0CEE-4C6D-92A3-288911E56C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636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42282-B7A9-44E5-8C74-90FC3103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F4CFB5-2AB1-4AD5-9B49-23077D9B0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9135-4152-402A-A629-3DA4D38B27CC}" type="datetimeFigureOut">
              <a:rPr lang="es-CO" smtClean="0"/>
              <a:t>12/09/2025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48F58-12C1-486D-AE9E-AB93A7CE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FEE4070-E50E-4DE3-B648-FADA10D6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A86C-0CEE-4C6D-92A3-288911E56C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7623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5F1864-74D5-4836-9E17-C082025B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9135-4152-402A-A629-3DA4D38B27CC}" type="datetimeFigureOut">
              <a:rPr lang="es-CO" smtClean="0"/>
              <a:t>12/09/2025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F3C421-13BA-4264-BFEE-9EEB8C55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E49607-8345-46FB-9683-71DA2490B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A86C-0CEE-4C6D-92A3-288911E56C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2844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074E6-DBBD-4516-98C1-1FA79858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9BE4FA-15C1-4339-A5D9-F97C86975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9236CF-49E9-4EA3-A9C8-19CFE4805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CCA1D0-5359-4130-89D0-8F2DF60D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9135-4152-402A-A629-3DA4D38B27CC}" type="datetimeFigureOut">
              <a:rPr lang="es-CO" smtClean="0"/>
              <a:t>12/09/2025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E1959-AEF0-4DAF-813C-E4021990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42CDC6-73D3-4D98-9A82-953F341B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A86C-0CEE-4C6D-92A3-288911E56C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681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62956-9E53-4514-BA92-D9E5BD1E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F32BBE-C7FA-4C87-A349-FAE3D4664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6C58CD-35AD-4E13-85CE-2242380E8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CF0746-6D74-45DF-9048-336A7CD3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9135-4152-402A-A629-3DA4D38B27CC}" type="datetimeFigureOut">
              <a:rPr lang="es-CO" smtClean="0"/>
              <a:t>12/09/2025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8CF6B4-C8F3-4976-ADE6-3CECF69A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116191-F932-4BD7-A2B4-FDEA8B0F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DA86C-0CEE-4C6D-92A3-288911E56C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32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D0B89B-E613-4DFA-9C59-0598C5A6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C7770E-18BE-4C07-A834-9060F914D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254C1C-6990-47C0-A078-54AE47BEF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59135-4152-402A-A629-3DA4D38B27CC}" type="datetimeFigureOut">
              <a:rPr lang="es-CO" smtClean="0"/>
              <a:t>12/09/2025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3F7321-FE72-4C52-990D-0890315C03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ECC133-F279-4273-9DFA-627D524674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DA86C-0CEE-4C6D-92A3-288911E56C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92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8D700-8FC6-4A1D-B053-6707E84CB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979" y="540327"/>
            <a:ext cx="9144000" cy="775076"/>
          </a:xfrm>
        </p:spPr>
        <p:txBody>
          <a:bodyPr>
            <a:normAutofit fontScale="90000"/>
          </a:bodyPr>
          <a:lstStyle/>
          <a:p>
            <a:pPr algn="l"/>
            <a:r>
              <a:rPr lang="es-MX" b="1" dirty="0"/>
              <a:t>Estudiantes</a:t>
            </a:r>
            <a:endParaRPr lang="es-CO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F7A15D-91F2-4B99-A629-ABCB82A7C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550" y="1406843"/>
            <a:ext cx="10331334" cy="4694063"/>
          </a:xfrm>
        </p:spPr>
        <p:txBody>
          <a:bodyPr>
            <a:normAutofit/>
          </a:bodyPr>
          <a:lstStyle/>
          <a:p>
            <a:pPr algn="l"/>
            <a:r>
              <a:rPr lang="es-MX" dirty="0"/>
              <a:t>Servicio de la universidad hacia los estudiantes/región y país es muy buena, brinda oportunidades conocimiento, formación.</a:t>
            </a:r>
          </a:p>
          <a:p>
            <a:pPr algn="l"/>
            <a:r>
              <a:rPr lang="es-MX" dirty="0"/>
              <a:t>Promueve y fomenta la educación.</a:t>
            </a:r>
          </a:p>
          <a:p>
            <a:pPr algn="l"/>
            <a:r>
              <a:rPr lang="es-MX" b="1" dirty="0">
                <a:solidFill>
                  <a:srgbClr val="00B0F0"/>
                </a:solidFill>
              </a:rPr>
              <a:t>¿Cómo son los estudiantes de la universidad?: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B0F0"/>
                </a:solidFill>
              </a:rPr>
              <a:t>Estudiantes de clase media, estudiantes y trabajadores, piensan en graduarse rápido.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B0F0"/>
                </a:solidFill>
              </a:rPr>
              <a:t>Reconocen a la U como un elemento generador de desarrollo para la región y el país.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B0F0"/>
                </a:solidFill>
              </a:rPr>
              <a:t>Tienen sentido de pertenencia, orgullo institucional y compromiso con la U.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b="1" dirty="0">
                <a:solidFill>
                  <a:srgbClr val="00B0F0"/>
                </a:solidFill>
              </a:rPr>
              <a:t>El estudiante sí está dispuesto a aportarle a la universidad pero sin perder la educación superior pública.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  <a:p>
            <a:pPr algn="l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670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FF7A15D-91F2-4B99-A629-ABCB82A7C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105" y="392691"/>
            <a:ext cx="10331334" cy="6207614"/>
          </a:xfrm>
        </p:spPr>
        <p:txBody>
          <a:bodyPr>
            <a:normAutofit/>
          </a:bodyPr>
          <a:lstStyle/>
          <a:p>
            <a:pPr algn="l"/>
            <a:r>
              <a:rPr lang="es-MX" b="1" dirty="0"/>
              <a:t>Problema/preguntas: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¿Cómo podríamos motivar a los estudiantes a aportar recursos sin que esto represente una carga económica significativa según su capacidad y necesidades?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¿Cómo podríamos transformar la creatividad y el talento estudiantil en proyectos generadores de recursos para la universidad?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  <a:p>
            <a:pPr algn="l"/>
            <a:r>
              <a:rPr lang="es-MX" b="1" dirty="0"/>
              <a:t>Ideas/soluciones: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Campañas publicitarias de sensibilización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Ferias universitaria: venta de productos hechos por ellos mismos (arte, ropa, comida) % destinado a la universidad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Generar mayores recursos a través de la matrícula bajo el principio de la necesidad y capacidad propia del estudiante.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MX" dirty="0"/>
              <a:t>Aportar horas de trabajo a la universidad dentro del proceso: gestión, administrativo, </a:t>
            </a:r>
            <a:r>
              <a:rPr lang="es-MX" dirty="0" err="1"/>
              <a:t>monitorías</a:t>
            </a:r>
            <a:r>
              <a:rPr lang="es-MX" dirty="0"/>
              <a:t>, auxiliar de laboratorios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s-MX" dirty="0"/>
          </a:p>
          <a:p>
            <a:pPr algn="l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115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69945C5-846A-4291-8FB2-0D23085A8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274" y="74814"/>
            <a:ext cx="8995881" cy="61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1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4C231-A8E7-4EFD-A86D-A9A6864B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74179"/>
            <a:ext cx="10515600" cy="1325563"/>
          </a:xfrm>
        </p:spPr>
        <p:txBody>
          <a:bodyPr/>
          <a:lstStyle/>
          <a:p>
            <a:r>
              <a:rPr lang="es-MX" b="1" dirty="0" err="1"/>
              <a:t>Design</a:t>
            </a:r>
            <a:r>
              <a:rPr lang="es-MX" b="1" dirty="0"/>
              <a:t> </a:t>
            </a:r>
            <a:r>
              <a:rPr lang="es-MX" b="1" dirty="0" err="1"/>
              <a:t>thinking</a:t>
            </a:r>
            <a:endParaRPr lang="es-CO" b="1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C724541-4432-4CC2-8847-59F73679D8B5}"/>
              </a:ext>
            </a:extLst>
          </p:cNvPr>
          <p:cNvSpPr/>
          <p:nvPr/>
        </p:nvSpPr>
        <p:spPr>
          <a:xfrm>
            <a:off x="2876204" y="365125"/>
            <a:ext cx="6774872" cy="626843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DA0ADB7-68D1-4180-A9EE-D88A0982CE9E}"/>
              </a:ext>
            </a:extLst>
          </p:cNvPr>
          <p:cNvSpPr txBox="1"/>
          <p:nvPr/>
        </p:nvSpPr>
        <p:spPr>
          <a:xfrm>
            <a:off x="5178828" y="3368071"/>
            <a:ext cx="2144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ESTUDIANTE</a:t>
            </a:r>
            <a:endParaRPr lang="es-CO" sz="1200" b="1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0C401DE-730E-4126-9DEA-8FF0AACD9558}"/>
              </a:ext>
            </a:extLst>
          </p:cNvPr>
          <p:cNvCxnSpPr>
            <a:stCxn id="5" idx="0"/>
            <a:endCxn id="6" idx="0"/>
          </p:cNvCxnSpPr>
          <p:nvPr/>
        </p:nvCxnSpPr>
        <p:spPr>
          <a:xfrm flipH="1">
            <a:off x="6251171" y="365125"/>
            <a:ext cx="12469" cy="300294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49BB6DE-B914-427B-AE15-13464B5A0B4F}"/>
              </a:ext>
            </a:extLst>
          </p:cNvPr>
          <p:cNvCxnSpPr>
            <a:stCxn id="6" idx="2"/>
            <a:endCxn id="5" idx="4"/>
          </p:cNvCxnSpPr>
          <p:nvPr/>
        </p:nvCxnSpPr>
        <p:spPr>
          <a:xfrm>
            <a:off x="6251171" y="3645070"/>
            <a:ext cx="12469" cy="298848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7BBD9F4-2CFB-478E-B414-224317B98798}"/>
              </a:ext>
            </a:extLst>
          </p:cNvPr>
          <p:cNvCxnSpPr>
            <a:stCxn id="6" idx="3"/>
            <a:endCxn id="5" idx="6"/>
          </p:cNvCxnSpPr>
          <p:nvPr/>
        </p:nvCxnSpPr>
        <p:spPr>
          <a:xfrm flipV="1">
            <a:off x="7323513" y="3499341"/>
            <a:ext cx="2327563" cy="723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4D134B9-56BC-4032-8CB1-B6F3AABBF8BC}"/>
              </a:ext>
            </a:extLst>
          </p:cNvPr>
          <p:cNvCxnSpPr>
            <a:stCxn id="6" idx="1"/>
            <a:endCxn id="5" idx="2"/>
          </p:cNvCxnSpPr>
          <p:nvPr/>
        </p:nvCxnSpPr>
        <p:spPr>
          <a:xfrm flipH="1" flipV="1">
            <a:off x="2876204" y="3499341"/>
            <a:ext cx="2302624" cy="723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6521C53-4A70-4F62-9C25-BC1CC0A4808D}"/>
              </a:ext>
            </a:extLst>
          </p:cNvPr>
          <p:cNvSpPr txBox="1"/>
          <p:nvPr/>
        </p:nvSpPr>
        <p:spPr>
          <a:xfrm>
            <a:off x="6486868" y="1096558"/>
            <a:ext cx="2144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PIENSA</a:t>
            </a:r>
            <a:endParaRPr lang="es-CO" sz="1400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4136DB9-694A-4AA9-A2D2-588C28DBF6F9}"/>
              </a:ext>
            </a:extLst>
          </p:cNvPr>
          <p:cNvSpPr txBox="1"/>
          <p:nvPr/>
        </p:nvSpPr>
        <p:spPr>
          <a:xfrm>
            <a:off x="3661777" y="1771712"/>
            <a:ext cx="24713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Estudiantes de clase media, estudiantes y trabajadores.</a:t>
            </a:r>
          </a:p>
          <a:p>
            <a:pPr algn="ctr"/>
            <a:endParaRPr lang="es-MX" sz="1100" dirty="0"/>
          </a:p>
          <a:p>
            <a:pPr algn="ctr"/>
            <a:r>
              <a:rPr lang="es-MX" sz="1100" dirty="0"/>
              <a:t>El estudiante sí está dispuesto a aportarle a la universidad pero sin perder la educación superior pública.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8141095-B948-4855-9C09-E67DD92D201B}"/>
              </a:ext>
            </a:extLst>
          </p:cNvPr>
          <p:cNvSpPr txBox="1"/>
          <p:nvPr/>
        </p:nvSpPr>
        <p:spPr>
          <a:xfrm>
            <a:off x="6611117" y="3960546"/>
            <a:ext cx="2144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SIENTE</a:t>
            </a:r>
            <a:endParaRPr lang="es-CO" sz="1400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50F5B47-C0CC-4115-9AF6-8E31BA1C05EE}"/>
              </a:ext>
            </a:extLst>
          </p:cNvPr>
          <p:cNvSpPr txBox="1"/>
          <p:nvPr/>
        </p:nvSpPr>
        <p:spPr>
          <a:xfrm>
            <a:off x="3769655" y="3936016"/>
            <a:ext cx="2144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HACE</a:t>
            </a:r>
            <a:endParaRPr lang="es-CO" sz="14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E14986C-13C2-4360-8356-51E095B9C965}"/>
              </a:ext>
            </a:extLst>
          </p:cNvPr>
          <p:cNvSpPr txBox="1"/>
          <p:nvPr/>
        </p:nvSpPr>
        <p:spPr>
          <a:xfrm>
            <a:off x="4230094" y="1134490"/>
            <a:ext cx="1684246" cy="311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DICE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1D91E49-AC01-4566-A119-9A754C65532A}"/>
              </a:ext>
            </a:extLst>
          </p:cNvPr>
          <p:cNvSpPr/>
          <p:nvPr/>
        </p:nvSpPr>
        <p:spPr>
          <a:xfrm>
            <a:off x="3661777" y="4534739"/>
            <a:ext cx="2325291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Reconocen a la U como un elemento generador de desarrollo para la región y el país. </a:t>
            </a:r>
          </a:p>
          <a:p>
            <a:pPr algn="ctr"/>
            <a:endParaRPr lang="es-MX" sz="1100" dirty="0"/>
          </a:p>
          <a:p>
            <a:pPr algn="ctr"/>
            <a:r>
              <a:rPr lang="es-MX" sz="1100" dirty="0"/>
              <a:t>Contribuye de forma óptima, trata de hacer las cosas bien incluso entre y fuera de horario.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6BDA957-0F1F-4859-9270-166AAC8A6BCD}"/>
              </a:ext>
            </a:extLst>
          </p:cNvPr>
          <p:cNvSpPr/>
          <p:nvPr/>
        </p:nvSpPr>
        <p:spPr>
          <a:xfrm>
            <a:off x="6527743" y="4559269"/>
            <a:ext cx="23003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Tienen sentido de pertenencia, orgullo institucional y compromiso con la U. </a:t>
            </a:r>
          </a:p>
          <a:p>
            <a:pPr algn="ctr"/>
            <a:r>
              <a:rPr lang="es-MX" sz="1100" dirty="0"/>
              <a:t>Sentimiento positivo, emoción hacia la institución.</a:t>
            </a:r>
          </a:p>
          <a:p>
            <a:pPr algn="ctr"/>
            <a:r>
              <a:rPr lang="es-MX" sz="1100" dirty="0"/>
              <a:t>Expectativas altas.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B327EAC-F44B-4945-BADE-63F9FD07DA6E}"/>
              </a:ext>
            </a:extLst>
          </p:cNvPr>
          <p:cNvSpPr/>
          <p:nvPr/>
        </p:nvSpPr>
        <p:spPr>
          <a:xfrm>
            <a:off x="6364236" y="2124313"/>
            <a:ext cx="26384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Piensan en graduarse rápido.</a:t>
            </a:r>
          </a:p>
          <a:p>
            <a:pPr algn="ctr"/>
            <a:r>
              <a:rPr lang="es-MX" sz="1100" dirty="0"/>
              <a:t>Procesos rápidos.</a:t>
            </a:r>
          </a:p>
          <a:p>
            <a:pPr algn="ctr"/>
            <a:r>
              <a:rPr lang="es-MX" sz="1100" dirty="0"/>
              <a:t>Situación y crisis de la universidad.</a:t>
            </a:r>
          </a:p>
          <a:p>
            <a:pPr algn="ctr"/>
            <a:endParaRPr lang="es-MX" sz="1100" dirty="0"/>
          </a:p>
          <a:p>
            <a:pPr algn="ctr"/>
            <a:r>
              <a:rPr lang="es-MX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9635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4C231-A8E7-4EFD-A86D-A9A6864B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74179"/>
            <a:ext cx="10515600" cy="1325563"/>
          </a:xfrm>
        </p:spPr>
        <p:txBody>
          <a:bodyPr/>
          <a:lstStyle/>
          <a:p>
            <a:r>
              <a:rPr lang="es-MX" b="1" dirty="0" err="1"/>
              <a:t>Design</a:t>
            </a:r>
            <a:r>
              <a:rPr lang="es-MX" b="1" dirty="0"/>
              <a:t> </a:t>
            </a:r>
            <a:r>
              <a:rPr lang="es-MX" b="1" dirty="0" err="1"/>
              <a:t>thinking</a:t>
            </a:r>
            <a:endParaRPr lang="es-CO" b="1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C724541-4432-4CC2-8847-59F73679D8B5}"/>
              </a:ext>
            </a:extLst>
          </p:cNvPr>
          <p:cNvSpPr/>
          <p:nvPr/>
        </p:nvSpPr>
        <p:spPr>
          <a:xfrm>
            <a:off x="2876204" y="365125"/>
            <a:ext cx="6774872" cy="6268431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DA0ADB7-68D1-4180-A9EE-D88A0982CE9E}"/>
              </a:ext>
            </a:extLst>
          </p:cNvPr>
          <p:cNvSpPr txBox="1"/>
          <p:nvPr/>
        </p:nvSpPr>
        <p:spPr>
          <a:xfrm>
            <a:off x="5166359" y="3268507"/>
            <a:ext cx="2144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¿Cómo los estudiantes pueden aportar recursos a la U?</a:t>
            </a:r>
            <a:endParaRPr lang="es-CO" sz="1200" b="1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0C401DE-730E-4126-9DEA-8FF0AACD9558}"/>
              </a:ext>
            </a:extLst>
          </p:cNvPr>
          <p:cNvCxnSpPr>
            <a:stCxn id="5" idx="0"/>
            <a:endCxn id="6" idx="0"/>
          </p:cNvCxnSpPr>
          <p:nvPr/>
        </p:nvCxnSpPr>
        <p:spPr>
          <a:xfrm flipH="1">
            <a:off x="6238702" y="365125"/>
            <a:ext cx="24938" cy="2903382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49BB6DE-B914-427B-AE15-13464B5A0B4F}"/>
              </a:ext>
            </a:extLst>
          </p:cNvPr>
          <p:cNvCxnSpPr>
            <a:stCxn id="6" idx="2"/>
            <a:endCxn id="5" idx="4"/>
          </p:cNvCxnSpPr>
          <p:nvPr/>
        </p:nvCxnSpPr>
        <p:spPr>
          <a:xfrm>
            <a:off x="6238702" y="3730172"/>
            <a:ext cx="24938" cy="290338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7BBD9F4-2CFB-478E-B414-224317B98798}"/>
              </a:ext>
            </a:extLst>
          </p:cNvPr>
          <p:cNvCxnSpPr>
            <a:stCxn id="6" idx="3"/>
            <a:endCxn id="5" idx="6"/>
          </p:cNvCxnSpPr>
          <p:nvPr/>
        </p:nvCxnSpPr>
        <p:spPr>
          <a:xfrm>
            <a:off x="7311044" y="3499340"/>
            <a:ext cx="2340032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4D134B9-56BC-4032-8CB1-B6F3AABBF8BC}"/>
              </a:ext>
            </a:extLst>
          </p:cNvPr>
          <p:cNvCxnSpPr>
            <a:stCxn id="6" idx="1"/>
            <a:endCxn id="5" idx="2"/>
          </p:cNvCxnSpPr>
          <p:nvPr/>
        </p:nvCxnSpPr>
        <p:spPr>
          <a:xfrm flipH="1">
            <a:off x="2876204" y="3499340"/>
            <a:ext cx="2290155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63DF4FDE-57E7-4713-950F-9E227DC611B7}"/>
              </a:ext>
            </a:extLst>
          </p:cNvPr>
          <p:cNvSpPr txBox="1"/>
          <p:nvPr/>
        </p:nvSpPr>
        <p:spPr>
          <a:xfrm>
            <a:off x="2068483" y="5673656"/>
            <a:ext cx="2144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DESCUBRIR</a:t>
            </a:r>
            <a:endParaRPr lang="es-CO" sz="14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124F703-923E-4BA6-AE58-2E4B4E97FDEE}"/>
              </a:ext>
            </a:extLst>
          </p:cNvPr>
          <p:cNvSpPr txBox="1"/>
          <p:nvPr/>
        </p:nvSpPr>
        <p:spPr>
          <a:xfrm>
            <a:off x="2068483" y="1224815"/>
            <a:ext cx="2144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DEFINIR</a:t>
            </a:r>
            <a:endParaRPr lang="es-CO" sz="1400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6521C53-4A70-4F62-9C25-BC1CC0A4808D}"/>
              </a:ext>
            </a:extLst>
          </p:cNvPr>
          <p:cNvSpPr txBox="1"/>
          <p:nvPr/>
        </p:nvSpPr>
        <p:spPr>
          <a:xfrm>
            <a:off x="8085513" y="1053492"/>
            <a:ext cx="2144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DISEÑAR</a:t>
            </a:r>
            <a:endParaRPr lang="es-CO" sz="1400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C9DDBBA-4E72-435D-9819-979C62DE8842}"/>
              </a:ext>
            </a:extLst>
          </p:cNvPr>
          <p:cNvSpPr txBox="1"/>
          <p:nvPr/>
        </p:nvSpPr>
        <p:spPr>
          <a:xfrm>
            <a:off x="8406246" y="5650619"/>
            <a:ext cx="2144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ENTREGAR</a:t>
            </a:r>
            <a:endParaRPr lang="es-CO" sz="1400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4136DB9-694A-4AA9-A2D2-588C28DBF6F9}"/>
              </a:ext>
            </a:extLst>
          </p:cNvPr>
          <p:cNvSpPr txBox="1"/>
          <p:nvPr/>
        </p:nvSpPr>
        <p:spPr>
          <a:xfrm>
            <a:off x="6263640" y="1375681"/>
            <a:ext cx="278857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Campañas publicitarias de sensibilización. </a:t>
            </a:r>
          </a:p>
          <a:p>
            <a:pPr algn="ctr"/>
            <a:r>
              <a:rPr lang="es-MX" sz="1100" dirty="0"/>
              <a:t>Ferias universitaria: venta de productos hechos por ellos mismos (arte, ropa, comida) % destinado a la universidad</a:t>
            </a:r>
          </a:p>
          <a:p>
            <a:pPr algn="ctr"/>
            <a:r>
              <a:rPr lang="es-MX" sz="1100" dirty="0"/>
              <a:t>Generar mayores recursos a través de la matrícula bajo el principio de la necesidad y capacidad propia del estudiante.</a:t>
            </a:r>
          </a:p>
          <a:p>
            <a:pPr algn="ctr"/>
            <a:r>
              <a:rPr lang="es-MX" sz="1100" dirty="0"/>
              <a:t>Aportar horas de trabajo a la universidad dentro del proceso: gestión, administrativo, monitorias, auxiliares/ auxiliar de laboratorios</a:t>
            </a:r>
          </a:p>
          <a:p>
            <a:pPr algn="ctr"/>
            <a:endParaRPr lang="es-CO" sz="11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8DD55AB-70CB-43C3-9ED4-57FA2C2A7BEC}"/>
              </a:ext>
            </a:extLst>
          </p:cNvPr>
          <p:cNvSpPr txBox="1"/>
          <p:nvPr/>
        </p:nvSpPr>
        <p:spPr>
          <a:xfrm>
            <a:off x="3462596" y="3809296"/>
            <a:ext cx="278857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/>
              <a:t>Explorar: </a:t>
            </a:r>
            <a:r>
              <a:rPr lang="es-MX" sz="1100" dirty="0"/>
              <a:t>Recursos limitados de la universidad. Altos costos de funcionamiento. Baja transferencia de la nación región.</a:t>
            </a:r>
          </a:p>
          <a:p>
            <a:pPr algn="ctr"/>
            <a:r>
              <a:rPr lang="es-MX" sz="1100" b="1" dirty="0"/>
              <a:t>Mapear necesidades de los estudiantes: </a:t>
            </a:r>
            <a:r>
              <a:rPr lang="es-MX" sz="1100" dirty="0"/>
              <a:t>beneficios que generen impacto.</a:t>
            </a:r>
          </a:p>
          <a:p>
            <a:pPr algn="ctr"/>
            <a:r>
              <a:rPr lang="es-MX" sz="1100" b="1" dirty="0"/>
              <a:t>Escuchar a los estudiantes: </a:t>
            </a:r>
            <a:r>
              <a:rPr lang="es-MX" sz="1100" dirty="0"/>
              <a:t>Extensión del tiempo invertido para graduarse. </a:t>
            </a:r>
          </a:p>
          <a:p>
            <a:pPr algn="ctr"/>
            <a:r>
              <a:rPr lang="es-MX" sz="1100" dirty="0"/>
              <a:t>¿Qué piensan, qué los motiva o frena para aportar recursos a la universidad?</a:t>
            </a:r>
          </a:p>
          <a:p>
            <a:pPr algn="ctr"/>
            <a:endParaRPr lang="es-CO" sz="1100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643E28D-F936-4CD6-B5B3-12664E885B75}"/>
              </a:ext>
            </a:extLst>
          </p:cNvPr>
          <p:cNvSpPr txBox="1"/>
          <p:nvPr/>
        </p:nvSpPr>
        <p:spPr>
          <a:xfrm>
            <a:off x="3462596" y="1630575"/>
            <a:ext cx="2569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Bajos aportes/ ingresos de los entes estatales</a:t>
            </a:r>
          </a:p>
          <a:p>
            <a:pPr algn="ctr"/>
            <a:r>
              <a:rPr lang="es-MX" sz="1100" dirty="0"/>
              <a:t>Vinculo de la Universidad con las empresas todavía no es lo suficientemente fuerte ni continuo en el tiempo.</a:t>
            </a:r>
          </a:p>
          <a:p>
            <a:pPr algn="ctr"/>
            <a:r>
              <a:rPr lang="es-MX" sz="1100" dirty="0"/>
              <a:t>Falta claridad sobre a qué se destinan los recursos.</a:t>
            </a:r>
            <a:endParaRPr lang="es-CO" sz="11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30492DD-BEC6-4AA7-B5F3-E6210967207B}"/>
              </a:ext>
            </a:extLst>
          </p:cNvPr>
          <p:cNvSpPr txBox="1"/>
          <p:nvPr/>
        </p:nvSpPr>
        <p:spPr>
          <a:xfrm>
            <a:off x="6369280" y="3836919"/>
            <a:ext cx="2788575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Prototipo rápido de campaña piloto tanto para la de sensibilización como para la feria con el objetivo de medir disposición y efectividad del sistema (encuestas).</a:t>
            </a:r>
          </a:p>
          <a:p>
            <a:pPr algn="ctr"/>
            <a:r>
              <a:rPr lang="es-MX" sz="1100" dirty="0"/>
              <a:t>Estudio institucional para medir la capacidad de pago que tenga cada estudiante.</a:t>
            </a:r>
          </a:p>
          <a:p>
            <a:pPr algn="ctr"/>
            <a:r>
              <a:rPr lang="es-MX" sz="1100" dirty="0"/>
              <a:t>Medir impacto: porcentaje de estudiantes que aportan, cantidad recaudada de recursos, nivel de confianza y satisfacción.</a:t>
            </a:r>
          </a:p>
          <a:p>
            <a:pPr algn="ctr"/>
            <a:endParaRPr lang="es-MX" sz="1100" dirty="0"/>
          </a:p>
          <a:p>
            <a:pPr algn="ctr"/>
            <a:endParaRPr lang="es-CO" sz="1100" dirty="0"/>
          </a:p>
        </p:txBody>
      </p:sp>
    </p:spTree>
    <p:extLst>
      <p:ext uri="{BB962C8B-B14F-4D97-AF65-F5344CB8AC3E}">
        <p14:creationId xmlns:p14="http://schemas.microsoft.com/office/powerpoint/2010/main" val="4292931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A4C231-A8E7-4EFD-A86D-A9A6864B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74179"/>
            <a:ext cx="10515600" cy="1325563"/>
          </a:xfrm>
        </p:spPr>
        <p:txBody>
          <a:bodyPr/>
          <a:lstStyle/>
          <a:p>
            <a:r>
              <a:rPr lang="es-MX" b="1" dirty="0" err="1"/>
              <a:t>Design</a:t>
            </a:r>
            <a:r>
              <a:rPr lang="es-MX" b="1" dirty="0"/>
              <a:t> </a:t>
            </a:r>
            <a:r>
              <a:rPr lang="es-MX" b="1" dirty="0" err="1"/>
              <a:t>thinking</a:t>
            </a:r>
            <a:endParaRPr lang="es-CO" b="1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C724541-4432-4CC2-8847-59F73679D8B5}"/>
              </a:ext>
            </a:extLst>
          </p:cNvPr>
          <p:cNvSpPr/>
          <p:nvPr/>
        </p:nvSpPr>
        <p:spPr>
          <a:xfrm>
            <a:off x="2876204" y="365125"/>
            <a:ext cx="6774872" cy="6268431"/>
          </a:xfrm>
          <a:prstGeom prst="ellipse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DA0ADB7-68D1-4180-A9EE-D88A0982CE9E}"/>
              </a:ext>
            </a:extLst>
          </p:cNvPr>
          <p:cNvSpPr txBox="1"/>
          <p:nvPr/>
        </p:nvSpPr>
        <p:spPr>
          <a:xfrm>
            <a:off x="5178828" y="3368071"/>
            <a:ext cx="2144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PROTOTIPADO</a:t>
            </a:r>
            <a:endParaRPr lang="es-CO" sz="1200" b="1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90C401DE-730E-4126-9DEA-8FF0AACD9558}"/>
              </a:ext>
            </a:extLst>
          </p:cNvPr>
          <p:cNvCxnSpPr>
            <a:stCxn id="5" idx="0"/>
            <a:endCxn id="6" idx="0"/>
          </p:cNvCxnSpPr>
          <p:nvPr/>
        </p:nvCxnSpPr>
        <p:spPr>
          <a:xfrm flipH="1">
            <a:off x="6251171" y="365125"/>
            <a:ext cx="12469" cy="300294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B49BB6DE-B914-427B-AE15-13464B5A0B4F}"/>
              </a:ext>
            </a:extLst>
          </p:cNvPr>
          <p:cNvCxnSpPr>
            <a:stCxn id="6" idx="2"/>
            <a:endCxn id="5" idx="4"/>
          </p:cNvCxnSpPr>
          <p:nvPr/>
        </p:nvCxnSpPr>
        <p:spPr>
          <a:xfrm>
            <a:off x="6251171" y="3645070"/>
            <a:ext cx="12469" cy="298848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C7BBD9F4-2CFB-478E-B414-224317B98798}"/>
              </a:ext>
            </a:extLst>
          </p:cNvPr>
          <p:cNvCxnSpPr>
            <a:stCxn id="6" idx="3"/>
            <a:endCxn id="5" idx="6"/>
          </p:cNvCxnSpPr>
          <p:nvPr/>
        </p:nvCxnSpPr>
        <p:spPr>
          <a:xfrm flipV="1">
            <a:off x="7323513" y="3499341"/>
            <a:ext cx="2327563" cy="723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4D134B9-56BC-4032-8CB1-B6F3AABBF8BC}"/>
              </a:ext>
            </a:extLst>
          </p:cNvPr>
          <p:cNvCxnSpPr>
            <a:stCxn id="6" idx="1"/>
            <a:endCxn id="5" idx="2"/>
          </p:cNvCxnSpPr>
          <p:nvPr/>
        </p:nvCxnSpPr>
        <p:spPr>
          <a:xfrm flipH="1" flipV="1">
            <a:off x="2876204" y="3499341"/>
            <a:ext cx="2302624" cy="723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E6521C53-4A70-4F62-9C25-BC1CC0A4808D}"/>
              </a:ext>
            </a:extLst>
          </p:cNvPr>
          <p:cNvSpPr txBox="1"/>
          <p:nvPr/>
        </p:nvSpPr>
        <p:spPr>
          <a:xfrm>
            <a:off x="6486868" y="1096558"/>
            <a:ext cx="214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ALTO IMPACTO</a:t>
            </a:r>
          </a:p>
          <a:p>
            <a:pPr algn="ctr"/>
            <a:r>
              <a:rPr lang="es-MX" sz="1400" b="1" dirty="0"/>
              <a:t>ALTO ESFUERZO</a:t>
            </a:r>
            <a:endParaRPr lang="es-CO" sz="1400" b="1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4136DB9-694A-4AA9-A2D2-588C28DBF6F9}"/>
              </a:ext>
            </a:extLst>
          </p:cNvPr>
          <p:cNvSpPr txBox="1"/>
          <p:nvPr/>
        </p:nvSpPr>
        <p:spPr>
          <a:xfrm>
            <a:off x="6422314" y="1913933"/>
            <a:ext cx="24713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/>
              <a:t>FERIAS UNIVERSITARIAS:</a:t>
            </a:r>
          </a:p>
          <a:p>
            <a:pPr algn="ctr"/>
            <a:r>
              <a:rPr lang="es-MX" sz="1100" dirty="0"/>
              <a:t>venta de productos hechos por ellos mismos (arte, ropa, comida) % destinado a la universidad</a:t>
            </a:r>
            <a:endParaRPr lang="es-CO" sz="110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643E28D-F936-4CD6-B5B3-12664E885B75}"/>
              </a:ext>
            </a:extLst>
          </p:cNvPr>
          <p:cNvSpPr txBox="1"/>
          <p:nvPr/>
        </p:nvSpPr>
        <p:spPr>
          <a:xfrm>
            <a:off x="3522649" y="1826199"/>
            <a:ext cx="2569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1" dirty="0"/>
              <a:t>APORTES HORA ESTUDIANTIL:</a:t>
            </a:r>
          </a:p>
          <a:p>
            <a:pPr algn="ctr"/>
            <a:r>
              <a:rPr lang="es-MX" sz="1100" dirty="0"/>
              <a:t>Aportar horas de trabajo a la universidad dentro del proceso: gestión, administrativo, monitorias, auxiliares/ auxiliar de laboratorios</a:t>
            </a:r>
          </a:p>
          <a:p>
            <a:pPr algn="ctr"/>
            <a:r>
              <a:rPr lang="es-MX" sz="1100" dirty="0"/>
              <a:t> </a:t>
            </a:r>
            <a:endParaRPr lang="es-CO" sz="110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B8141095-B948-4855-9C09-E67DD92D201B}"/>
              </a:ext>
            </a:extLst>
          </p:cNvPr>
          <p:cNvSpPr txBox="1"/>
          <p:nvPr/>
        </p:nvSpPr>
        <p:spPr>
          <a:xfrm>
            <a:off x="6574448" y="4025591"/>
            <a:ext cx="214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BAJO IMPACTO</a:t>
            </a:r>
          </a:p>
          <a:p>
            <a:pPr algn="ctr"/>
            <a:r>
              <a:rPr lang="es-MX" sz="1400" b="1" dirty="0"/>
              <a:t>ALTO ESFUERZO</a:t>
            </a:r>
            <a:endParaRPr lang="es-CO" sz="1400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50F5B47-C0CC-4115-9AF6-8E31BA1C05EE}"/>
              </a:ext>
            </a:extLst>
          </p:cNvPr>
          <p:cNvSpPr txBox="1"/>
          <p:nvPr/>
        </p:nvSpPr>
        <p:spPr>
          <a:xfrm>
            <a:off x="3735230" y="4025591"/>
            <a:ext cx="214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BAJO IMPACTO</a:t>
            </a:r>
          </a:p>
          <a:p>
            <a:pPr algn="ctr"/>
            <a:r>
              <a:rPr lang="es-MX" sz="1400" b="1" dirty="0"/>
              <a:t>BAJO ESFUERZO</a:t>
            </a:r>
            <a:endParaRPr lang="es-CO" sz="14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E14986C-13C2-4360-8356-51E095B9C965}"/>
              </a:ext>
            </a:extLst>
          </p:cNvPr>
          <p:cNvSpPr txBox="1"/>
          <p:nvPr/>
        </p:nvSpPr>
        <p:spPr>
          <a:xfrm>
            <a:off x="3769655" y="1134490"/>
            <a:ext cx="2144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/>
              <a:t>ALTO IMPACTO</a:t>
            </a:r>
          </a:p>
          <a:p>
            <a:pPr algn="ctr"/>
            <a:r>
              <a:rPr lang="es-MX" sz="1400" b="1" dirty="0"/>
              <a:t>BAJO ESFUERZO</a:t>
            </a:r>
            <a:endParaRPr lang="es-CO" sz="1400" b="1" dirty="0"/>
          </a:p>
        </p:txBody>
      </p:sp>
    </p:spTree>
    <p:extLst>
      <p:ext uri="{BB962C8B-B14F-4D97-AF65-F5344CB8AC3E}">
        <p14:creationId xmlns:p14="http://schemas.microsoft.com/office/powerpoint/2010/main" val="341862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FF7A15D-91F2-4B99-A629-ABCB82A7C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660" y="1515590"/>
            <a:ext cx="5883422" cy="4694063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s-MX" sz="3600" dirty="0">
                <a:solidFill>
                  <a:srgbClr val="0BB49C"/>
                </a:solidFill>
              </a:rPr>
              <a:t>Tu talento y tu tiempo, el mejor aporte para nuestra universidad.</a:t>
            </a:r>
          </a:p>
          <a:p>
            <a:endParaRPr lang="es-MX" sz="3600" dirty="0">
              <a:solidFill>
                <a:srgbClr val="0BB49C"/>
              </a:solidFill>
            </a:endParaRPr>
          </a:p>
          <a:p>
            <a:r>
              <a:rPr lang="es-MX" sz="2000" b="1" dirty="0"/>
              <a:t>APORTES HORA ESTUDIANTIL:</a:t>
            </a:r>
          </a:p>
          <a:p>
            <a:r>
              <a:rPr lang="es-MX" sz="2000" b="1" dirty="0"/>
              <a:t>Aportar horas de trabajo a la universidad dentro del proceso: gestión, administrativo, monitorias, auxiliares/ auxiliar de laboratorios</a:t>
            </a:r>
          </a:p>
          <a:p>
            <a:endParaRPr lang="es-MX" sz="2000" b="1" dirty="0"/>
          </a:p>
          <a:p>
            <a:r>
              <a:rPr lang="es-MX" sz="2000" b="1" dirty="0"/>
              <a:t>FERIAS UNIVERSITARIAS:</a:t>
            </a:r>
          </a:p>
          <a:p>
            <a:r>
              <a:rPr lang="es-MX" sz="2000" b="1" dirty="0"/>
              <a:t>Venta de productos hechos por ellos mismos (arte, ropa, comida) % destinado a la universidad</a:t>
            </a:r>
          </a:p>
          <a:p>
            <a:endParaRPr lang="es-MX" sz="2000" b="1" dirty="0"/>
          </a:p>
          <a:p>
            <a:endParaRPr lang="es-MX" sz="3600" dirty="0">
              <a:solidFill>
                <a:srgbClr val="0BB49C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958AAE0-51FA-41D0-86F3-3C2D7B773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35"/>
          <a:stretch/>
        </p:blipFill>
        <p:spPr>
          <a:xfrm>
            <a:off x="7322850" y="1084093"/>
            <a:ext cx="3562662" cy="48878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 descr="Libro abierto - Iconos gratis de educación">
            <a:extLst>
              <a:ext uri="{FF2B5EF4-FFF2-40B4-BE49-F238E27FC236}">
                <a16:creationId xmlns:a16="http://schemas.microsoft.com/office/drawing/2014/main" id="{51325E2E-4622-4874-AC68-894B5176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385" y="218805"/>
            <a:ext cx="1221971" cy="122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4332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696</Words>
  <Application>Microsoft Office PowerPoint</Application>
  <PresentationFormat>Panorámica</PresentationFormat>
  <Paragraphs>79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Estudiantes</vt:lpstr>
      <vt:lpstr>Presentación de PowerPoint</vt:lpstr>
      <vt:lpstr>Presentación de PowerPoint</vt:lpstr>
      <vt:lpstr>Design thinking</vt:lpstr>
      <vt:lpstr>Design thinking</vt:lpstr>
      <vt:lpstr>Design thinking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Estudiantes</dc:title>
  <dc:creator>Alejandra Marin Orozco</dc:creator>
  <cp:lastModifiedBy>Alejandra Marin Orozco</cp:lastModifiedBy>
  <cp:revision>10</cp:revision>
  <dcterms:created xsi:type="dcterms:W3CDTF">2025-09-12T13:58:00Z</dcterms:created>
  <dcterms:modified xsi:type="dcterms:W3CDTF">2025-09-12T15:06:56Z</dcterms:modified>
</cp:coreProperties>
</file>