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1" r:id="rId5"/>
    <p:sldId id="275" r:id="rId6"/>
    <p:sldId id="276" r:id="rId7"/>
    <p:sldId id="277" r:id="rId8"/>
    <p:sldId id="262" r:id="rId9"/>
    <p:sldId id="278" r:id="rId10"/>
    <p:sldId id="279" r:id="rId11"/>
    <p:sldId id="273" r:id="rId12"/>
    <p:sldId id="27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776E2624-4062-48C2-CD78-9626CF5843CF}"/>
    <p:ext uri="{95AEC761-28C6-41D6-8BAF-F98BB4242B5E}"/>
    <p:ext uri="{B5A80C50-ECB6-42C6-FB59-CC9E292DC1C2}"/>
  </p:extLst>
</p:presentationPr>
</file>

<file path=ppt/tableStyles.xml><?xml version="1.0" encoding="utf-8"?>
<a:tblStyleLst xmlns:a="http://schemas.openxmlformats.org/drawingml/2006/main" def="{FF67983E-4AFA-42EE-9697-C49AA694AE8E}"/>
</file>

<file path=ppt/viewProps.xml><?xml version="1.0" encoding="utf-8"?>
<p:viewPr xmlns:a="http://schemas.openxmlformats.org/drawingml/2006/main" xmlns:r="http://schemas.openxmlformats.org/officeDocument/2006/relationships" xmlns:p="http://schemas.openxmlformats.org/presentationml/2006/main">
  <p:normalViewPr>
    <p:restoredLeft sz="15011" autoAdjust="0"/>
    <p:restoredTop sz="78966" autoAdjust="0"/>
  </p:normalViewPr>
  <p:slideViewPr>
    <p:cSldViewPr snapToGrid="0">
      <p:cViewPr varScale="1">
        <p:scale>
          <a:sx n="74" d="100"/>
          <a:sy n="74" d="100"/>
        </p:scale>
        <p:origin x="9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CC08-1723-4011-8BCF-FE0F0AA4F38B}" type="datetimeFigureOut">
              <a:rPr lang="en-US" smtClean="0"/>
              <a:t>8/14/2022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83948-9764-4229-B0B2-1271DCDBE4B4}" type="slidenum">
              <a:rPr lang="en-US" smtClean="0"/>
              <a:t>‹#›</a:t>
            </a:fld>
            <a:endParaRPr lang="en-US"/>
          </a:p>
        </p:txBody>
      </p:sp>
    </p:spTree>
    <p:extLst>
      <p:ext uri="{BB962C8B-B14F-4D97-AF65-F5344CB8AC3E}">
        <p14:creationId xmlns:p14="http://schemas.microsoft.com/office/powerpoint/2010/main" val="388552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learn.snhu.edu/d2l/home/1119486"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learn.snhu.edu/content/enforced/1119486-DAT-475-T6752-OL-TRAD-UG.22EW6/course_documents/DAT%20475%20Project%20Case%20Study.pdf?_&amp;d2lSessionVal=JpZTECrTP8Zyjqse1zhwEggpo&amp;ou=1119486"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Manufacturing defect analysis.</a:t>
            </a:r>
          </a:p>
        </p:txBody>
      </p:sp>
      <p:sp>
        <p:nvSpPr>
          <p:cNvPr id="4" name="Slide Number Placeholder 3"/>
          <p:cNvSpPr>
            <a:spLocks noGrp="1"/>
          </p:cNvSpPr>
          <p:nvPr>
            <p:ph type="sldNum" sz="quarter" idx="5"/>
          </p:nvPr>
        </p:nvSpPr>
        <p:spPr/>
        <p:txBody>
          <a:bodyPr/>
          <a:lstStyle/>
          <a:p>
            <a:fld id="{35A83948-9764-4229-B0B2-1271DCDBE4B4}" type="slidenum">
              <a:rPr lang="en-US" smtClean="0"/>
              <a:t>1</a:t>
            </a:fld>
            <a:endParaRPr lang="en-US"/>
          </a:p>
        </p:txBody>
      </p:sp>
    </p:spTree>
    <p:extLst>
      <p:ext uri="{BB962C8B-B14F-4D97-AF65-F5344CB8AC3E}">
        <p14:creationId xmlns:p14="http://schemas.microsoft.com/office/powerpoint/2010/main" val="477603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screenshot on the current slide represents the Tableau dashboard showing defect types by percentage. </a:t>
            </a:r>
          </a:p>
          <a:p>
            <a:r>
              <a:rPr lang="en-US" dirty="0"/>
              <a:t>For each model, the defect types are shown in which model1 has the highest number of defects. Similarly, </a:t>
            </a:r>
          </a:p>
          <a:p>
            <a:r>
              <a:rPr lang="en-US" dirty="0"/>
              <a:t>model2 has fewer defects percentage than model1 and model3 has fewer defects than model2. </a:t>
            </a:r>
          </a:p>
          <a:p>
            <a:r>
              <a:rPr lang="en-US" dirty="0"/>
              <a:t>in the next steps, we will perform a Pareto chart analysis followed by root cause analysis and then hypothesis testing.</a:t>
            </a:r>
          </a:p>
        </p:txBody>
      </p:sp>
      <p:sp>
        <p:nvSpPr>
          <p:cNvPr id="4" name="Slide Number Placeholder 3"/>
          <p:cNvSpPr>
            <a:spLocks noGrp="1"/>
          </p:cNvSpPr>
          <p:nvPr>
            <p:ph type="sldNum" sz="quarter" idx="5"/>
          </p:nvPr>
        </p:nvSpPr>
        <p:spPr/>
        <p:txBody>
          <a:bodyPr/>
          <a:lstStyle/>
          <a:p>
            <a:fld id="{35A83948-9764-4229-B0B2-1271DCDBE4B4}" type="slidenum">
              <a:rPr lang="en-US" smtClean="0"/>
              <a:t>10</a:t>
            </a:fld>
            <a:endParaRPr lang="en-US"/>
          </a:p>
        </p:txBody>
      </p:sp>
    </p:spTree>
    <p:extLst>
      <p:ext uri="{BB962C8B-B14F-4D97-AF65-F5344CB8AC3E}">
        <p14:creationId xmlns:p14="http://schemas.microsoft.com/office/powerpoint/2010/main" val="4025202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Conclusions and recommendations</a:t>
            </a:r>
          </a:p>
        </p:txBody>
      </p:sp>
      <p:sp>
        <p:nvSpPr>
          <p:cNvPr id="4" name="Slide Number Placeholder 3"/>
          <p:cNvSpPr>
            <a:spLocks noGrp="1"/>
          </p:cNvSpPr>
          <p:nvPr>
            <p:ph type="sldNum" sz="quarter" idx="5"/>
          </p:nvPr>
        </p:nvSpPr>
        <p:spPr/>
        <p:txBody>
          <a:bodyPr/>
          <a:lstStyle/>
          <a:p>
            <a:fld id="{35A83948-9764-4229-B0B2-1271DCDBE4B4}" type="slidenum">
              <a:rPr lang="en-US" smtClean="0"/>
              <a:t>11</a:t>
            </a:fld>
            <a:endParaRPr lang="en-US"/>
          </a:p>
        </p:txBody>
      </p:sp>
    </p:spTree>
    <p:extLst>
      <p:ext uri="{BB962C8B-B14F-4D97-AF65-F5344CB8AC3E}">
        <p14:creationId xmlns:p14="http://schemas.microsoft.com/office/powerpoint/2010/main" val="1580931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800"/>
              </a:spcAft>
            </a:pPr>
            <a:r>
              <a:rPr lang="en-US" sz="1200" dirty="0">
                <a:effectLst/>
                <a:latin typeface="Times New Roman" panose="02020603050405020304" pitchFamily="18" charset="0"/>
              </a:rPr>
              <a:t>First and second projects – 22EW6 Applied Data Analysis </a:t>
            </a:r>
            <a:r>
              <a:rPr lang="en-US" sz="1200" dirty="0">
                <a:effectLst/>
                <a:latin typeface="Times New Roman" panose="02020603050405020304" pitchFamily="18" charset="0"/>
                <a:ea typeface="Times New Roman" panose="02020603050405020304" pitchFamily="18" charset="0"/>
              </a:rPr>
              <a:t>Retrieved August 12, 2022, </a:t>
            </a:r>
          </a:p>
          <a:p>
            <a:pPr marL="0" marR="0">
              <a:lnSpc>
                <a:spcPct val="200000"/>
              </a:lnSpc>
              <a:spcBef>
                <a:spcPts val="0"/>
              </a:spcBef>
              <a:spcAft>
                <a:spcPts val="800"/>
              </a:spcAft>
            </a:pPr>
            <a:r>
              <a:rPr lang="en-US" sz="1200" dirty="0">
                <a:effectLst/>
                <a:latin typeface="Times New Roman" panose="02020603050405020304" pitchFamily="18" charset="0"/>
                <a:ea typeface="Times New Roman" panose="02020603050405020304" pitchFamily="18" charset="0"/>
              </a:rPr>
              <a:t>	 </a:t>
            </a:r>
            <a:r>
              <a:rPr lang="en-US" sz="1200" dirty="0">
                <a:effectLst/>
                <a:latin typeface="Calibri" panose="020F0502020204030204" pitchFamily="34" charset="0"/>
                <a:ea typeface="Calibri" panose="020F0502020204030204" pitchFamily="34" charset="0"/>
                <a:cs typeface="Times New Roman" panose="02020603050405020304" pitchFamily="18" charset="0"/>
              </a:rPr>
              <a:t>From </a:t>
            </a:r>
            <a:r>
              <a:rPr lang="en-US" sz="1200" dirty="0">
                <a:effectLst/>
                <a:latin typeface="Calibri" panose="020F0502020204030204" pitchFamily="34" charset="0"/>
                <a:ea typeface="Calibri" panose="020F0502020204030204" pitchFamily="34" charset="0"/>
                <a:cs typeface="Times New Roman" panose="02020603050405020304" pitchFamily="18" charset="0"/>
                <a:hlinkClick r:id="rId3"/>
              </a:rPr>
              <a:t>https://learn.snhu.edu/d2l/home/1119486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200000"/>
              </a:lnSpc>
              <a:spcBef>
                <a:spcPts val="0"/>
              </a:spcBef>
              <a:spcAft>
                <a:spcPts val="800"/>
              </a:spcAft>
              <a:buClrTx/>
              <a:buSzTx/>
              <a:buFontTx/>
              <a:buNone/>
              <a:tabLst/>
              <a:defRPr/>
            </a:pPr>
            <a:r>
              <a:rPr lang="en-US" sz="1200" dirty="0">
                <a:effectLst/>
                <a:latin typeface="Times New Roman" panose="02020603050405020304" pitchFamily="18" charset="0"/>
                <a:ea typeface="Times New Roman" panose="02020603050405020304" pitchFamily="18" charset="0"/>
              </a:rPr>
              <a:t>Project three Guidelines and Rubric, Project Case Study(n.d.). Retrieved 	August  12, 2022, </a:t>
            </a:r>
          </a:p>
          <a:p>
            <a:pPr marL="0" marR="0" lvl="0" indent="0" algn="l" defTabSz="914400" rtl="0" eaLnBrk="1" fontAlgn="auto" latinLnBrk="0" hangingPunct="1">
              <a:lnSpc>
                <a:spcPct val="200000"/>
              </a:lnSpc>
              <a:spcBef>
                <a:spcPts val="0"/>
              </a:spcBef>
              <a:spcAft>
                <a:spcPts val="800"/>
              </a:spcAft>
              <a:buClrTx/>
              <a:buSzTx/>
              <a:buFontTx/>
              <a:buNone/>
              <a:tabLst/>
              <a:defRPr/>
            </a:pPr>
            <a:r>
              <a:rPr lang="en-US" sz="1200" dirty="0">
                <a:effectLst/>
                <a:latin typeface="Times New Roman" panose="02020603050405020304" pitchFamily="18" charset="0"/>
                <a:ea typeface="Times New Roman" panose="02020603050405020304" pitchFamily="18" charset="0"/>
              </a:rPr>
              <a:t>	From </a:t>
            </a:r>
            <a:r>
              <a:rPr lang="en-US" sz="1200" dirty="0">
                <a:effectLst/>
                <a:latin typeface="Times New Roman" panose="02020603050405020304" pitchFamily="18" charset="0"/>
                <a:ea typeface="Times New Roman" panose="02020603050405020304" pitchFamily="18" charset="0"/>
                <a:hlinkClick r:id="rId4"/>
              </a:rPr>
              <a:t>https://learn.snhu.edu/content/enforced/1119486-DAT-475-T6752-OL-TRAD-UG.22EW6/course_documents/DAT%20475%20Project%20Case%20Study.pdf?_&amp;d2lSessionVal=JpZTECrTP8Zyjqse1zhwEggpo&amp;ou=1119486</a:t>
            </a:r>
            <a:endParaRPr lang="en-US" sz="1200" u="sng" dirty="0">
              <a:solidFill>
                <a:srgbClr val="0563C1"/>
              </a:solidFill>
              <a:effectLst/>
              <a:latin typeface="Times New Roman" panose="02020603050405020304" pitchFamily="18" charset="0"/>
              <a:ea typeface="Times New Roman" panose="02020603050405020304" pitchFamily="18" charset="0"/>
            </a:endParaRPr>
          </a:p>
          <a:p>
            <a:pPr marL="0" marR="0">
              <a:lnSpc>
                <a:spcPct val="200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5A83948-9764-4229-B0B2-1271DCDBE4B4}" type="slidenum">
              <a:rPr lang="en-US" smtClean="0"/>
              <a:t>12</a:t>
            </a:fld>
            <a:endParaRPr lang="en-US"/>
          </a:p>
        </p:txBody>
      </p:sp>
    </p:spTree>
    <p:extLst>
      <p:ext uri="{BB962C8B-B14F-4D97-AF65-F5344CB8AC3E}">
        <p14:creationId xmlns:p14="http://schemas.microsoft.com/office/powerpoint/2010/main" val="3263950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presentation, we are presenting a case of manufacturing defects faced by a company in </a:t>
            </a:r>
            <a:r>
              <a:rPr lang="en-US" sz="1800" dirty="0">
                <a:solidFill>
                  <a:srgbClr val="0E101A"/>
                </a:solidFill>
                <a:effectLst/>
                <a:latin typeface="Times New Roman" panose="02020603050405020304" pitchFamily="18" charset="0"/>
                <a:ea typeface="Times New Roman" panose="02020603050405020304" pitchFamily="18" charset="0"/>
              </a:rPr>
              <a:t>Tijuana, Mexico. </a:t>
            </a:r>
            <a:r>
              <a:rPr lang="en-US" b="0" dirty="0">
                <a:solidFill>
                  <a:srgbClr val="0E101A"/>
                </a:solidFill>
                <a:effectLst/>
              </a:rPr>
              <a:t>The demand for the company's manufactured goods has recently increased. In the meantime, the company saw a rise in various types of faults in welding electronic circuit boards and Thru-Hole components. The solder bridge, missing components, damaged components, elevated components, insufficient solder, and excessive solder are just a few of the flaws they discovered. As a result, all electronic boards offered as finished goods have electronic tests and assembly difficulties. Fixing all flaws becomes more difficult and expensive if electronic boards are complete with more final product components. In addition, the business cannot repair, modify, or alter the finished product unless it complies with the IPC-A-610E standard for electronic components. In order to achieve the goal of this research, we will conduct an appropriate situational analysis as well as other problem-solving strategies including the Pareto chart and root cause analysis. We will finally perform a hypothesis test to see the statistical significance of the models and provide recommendations for a possible solution to the problem. ( Project Case Study) </a:t>
            </a:r>
          </a:p>
          <a:p>
            <a:endParaRPr lang="en-US" dirty="0"/>
          </a:p>
        </p:txBody>
      </p:sp>
      <p:sp>
        <p:nvSpPr>
          <p:cNvPr id="4" name="Slide Number Placeholder 3"/>
          <p:cNvSpPr>
            <a:spLocks noGrp="1"/>
          </p:cNvSpPr>
          <p:nvPr>
            <p:ph type="sldNum" sz="quarter" idx="5"/>
          </p:nvPr>
        </p:nvSpPr>
        <p:spPr/>
        <p:txBody>
          <a:bodyPr/>
          <a:lstStyle/>
          <a:p>
            <a:fld id="{35A83948-9764-4229-B0B2-1271DCDBE4B4}" type="slidenum">
              <a:rPr lang="en-US" smtClean="0"/>
              <a:t>2</a:t>
            </a:fld>
            <a:endParaRPr lang="en-US"/>
          </a:p>
        </p:txBody>
      </p:sp>
    </p:spTree>
    <p:extLst>
      <p:ext uri="{BB962C8B-B14F-4D97-AF65-F5344CB8AC3E}">
        <p14:creationId xmlns:p14="http://schemas.microsoft.com/office/powerpoint/2010/main" val="3929157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a clear picture of how our problem of manufacturing defects is addressed in different steps.</a:t>
            </a:r>
          </a:p>
        </p:txBody>
      </p:sp>
      <p:sp>
        <p:nvSpPr>
          <p:cNvPr id="4" name="Slide Number Placeholder 3"/>
          <p:cNvSpPr>
            <a:spLocks noGrp="1"/>
          </p:cNvSpPr>
          <p:nvPr>
            <p:ph type="sldNum" sz="quarter" idx="5"/>
          </p:nvPr>
        </p:nvSpPr>
        <p:spPr/>
        <p:txBody>
          <a:bodyPr/>
          <a:lstStyle/>
          <a:p>
            <a:fld id="{35A83948-9764-4229-B0B2-1271DCDBE4B4}" type="slidenum">
              <a:rPr lang="en-US" smtClean="0"/>
              <a:t>3</a:t>
            </a:fld>
            <a:endParaRPr lang="en-US"/>
          </a:p>
        </p:txBody>
      </p:sp>
    </p:spTree>
    <p:extLst>
      <p:ext uri="{BB962C8B-B14F-4D97-AF65-F5344CB8AC3E}">
        <p14:creationId xmlns:p14="http://schemas.microsoft.com/office/powerpoint/2010/main" val="2704969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Pareto chart for Model 595407-XXX-00  or Model 1 clearly shows that most of the defects come from the Solder bridge, missing component, lifted component, damaged component, excessive solder, and reversed component. Here the maximum defects are seen on solder bridge and least on excessive solder and reversed components.  The company can dedicate its time, effort, and money to these major defect areas to decrease the defects in the entire facility.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Model 2 represents the Pareto chart for model </a:t>
            </a:r>
            <a:r>
              <a:rPr lang="en-US" sz="1800" dirty="0">
                <a:effectLst/>
                <a:latin typeface="Calibri" panose="020F0502020204030204" pitchFamily="34" charset="0"/>
                <a:ea typeface="Calibri" panose="020F0502020204030204" pitchFamily="34" charset="0"/>
                <a:cs typeface="Times New Roman" panose="02020603050405020304" pitchFamily="18" charset="0"/>
              </a:rPr>
              <a:t>595481-00X-00.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chart clearly shows that most of the defects come from the Solder Bridge, Lifted Component, Wrong Component, Pin Damaged, Missing Component, and Excessive Solder. Here the maximum defects are seen on solder bridge and least on excessive solder. The company can dedicate its time, effort, and money to these major defect areas to decrease the defects in the entire facility.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5A83948-9764-4229-B0B2-1271DCDBE4B4}" type="slidenum">
              <a:rPr lang="en-US" smtClean="0"/>
              <a:t>4</a:t>
            </a:fld>
            <a:endParaRPr lang="en-US"/>
          </a:p>
        </p:txBody>
      </p:sp>
    </p:spTree>
    <p:extLst>
      <p:ext uri="{BB962C8B-B14F-4D97-AF65-F5344CB8AC3E}">
        <p14:creationId xmlns:p14="http://schemas.microsoft.com/office/powerpoint/2010/main" val="3208138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Now, let us look at our third model. The Pareto chart for this model is presented in this slide. Looking at the chart we can say the top 20% of the defects are contributed by excessive Solder, Solder Bridge, Damaged Component, and, Pin Damaged. Here the maximum defects are seen on solder bridge and least on excessive solder and reversed components. Here the maximum defects are seen on excessive solder and least on pin damage. The company can dedicate its time, effort, and money to these major defect areas to decrease the defects in the entire facility.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Finally, let us look at the Pareto chart for our entire facility. The above is the Pareto chart for the whole facility. When we compare the entire facility with the individual models above, we see that all three models contribute to the entire facility. Most of the typical top defects in each model are also the common top defects in the entire facility. The next step in the process is to perform a hypothesis test to find the statistical difference in the number of defects between the production line to help find out which line has the highest number of defects so we can have those defects corrected.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5A83948-9764-4229-B0B2-1271DCDBE4B4}" type="slidenum">
              <a:rPr lang="en-US" smtClean="0"/>
              <a:t>5</a:t>
            </a:fld>
            <a:endParaRPr lang="en-US"/>
          </a:p>
        </p:txBody>
      </p:sp>
    </p:spTree>
    <p:extLst>
      <p:ext uri="{BB962C8B-B14F-4D97-AF65-F5344CB8AC3E}">
        <p14:creationId xmlns:p14="http://schemas.microsoft.com/office/powerpoint/2010/main" val="743788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above diagram shows the different causes that are likely to produce the effect of manufacturing welding defects.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have identified the different possible causes of the problem. All the categories of causes of the problem are listed by their functions. Next, all the subcategories are listed under each category by brainstorming. The questions were asked regarding each category and subcategory to identify the root causes: Was there any wrong alignment, missed process steps, or wrong documentation in the manufacturing process? After asking questions about each category, we found that the root cause originates from the machine itself and not from any other categories. In the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next step, we will perform the 5 “why”  analysis to identify the root cause.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35A83948-9764-4229-B0B2-1271DCDBE4B4}" type="slidenum">
              <a:rPr lang="en-US" smtClean="0"/>
              <a:t>6</a:t>
            </a:fld>
            <a:endParaRPr lang="en-US"/>
          </a:p>
        </p:txBody>
      </p:sp>
    </p:spTree>
    <p:extLst>
      <p:ext uri="{BB962C8B-B14F-4D97-AF65-F5344CB8AC3E}">
        <p14:creationId xmlns:p14="http://schemas.microsoft.com/office/powerpoint/2010/main" val="2500958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root cause was found to be originated from the Machine.</a:t>
            </a:r>
          </a:p>
          <a:p>
            <a:endParaRPr lang="en-US" dirty="0"/>
          </a:p>
          <a:p>
            <a:pPr marL="0" marR="0">
              <a:lnSpc>
                <a:spcPct val="20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5 Why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Now let us ask “why” five times to find the root cause.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200000"/>
              </a:lnSpc>
              <a:spcBef>
                <a:spcPts val="0"/>
              </a:spcBef>
              <a:spcAft>
                <a:spcPts val="0"/>
              </a:spcAft>
              <a:buFont typeface="+mj-l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Why are there defects in welding?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Because of the failed capability of machines to perform welding functions properly.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200000"/>
              </a:lnSpc>
              <a:spcBef>
                <a:spcPts val="0"/>
              </a:spcBef>
              <a:spcAft>
                <a:spcPts val="0"/>
              </a:spcAft>
              <a:buFont typeface="+mj-l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Why is that?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Because the specified calibration failed during machine operation.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200000"/>
              </a:lnSpc>
              <a:spcBef>
                <a:spcPts val="0"/>
              </a:spcBef>
              <a:spcAft>
                <a:spcPts val="800"/>
              </a:spcAft>
              <a:buFont typeface="+mj-l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Why does that happen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Because there was a feed issue?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200000"/>
              </a:lnSpc>
              <a:spcBef>
                <a:spcPts val="0"/>
              </a:spcBef>
              <a:spcAft>
                <a:spcPts val="800"/>
              </a:spcAft>
              <a:buFont typeface="+mj-l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Why does that happen?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Because the alignment control of the electronic board and thru holes failed.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200000"/>
              </a:lnSpc>
              <a:spcBef>
                <a:spcPts val="0"/>
              </a:spcBef>
              <a:spcAft>
                <a:spcPts val="800"/>
              </a:spcAft>
              <a:buFont typeface="+mj-l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Why does that happen?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Because the welding fixture was malfunctioning.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Thus, we conclude that ‘the root cause of the manufacturing welding defect was a malfunctioning fixture.</a:t>
            </a:r>
            <a:endParaRPr lang="en-US" dirty="0"/>
          </a:p>
        </p:txBody>
      </p:sp>
      <p:sp>
        <p:nvSpPr>
          <p:cNvPr id="4" name="Slide Number Placeholder 3"/>
          <p:cNvSpPr>
            <a:spLocks noGrp="1"/>
          </p:cNvSpPr>
          <p:nvPr>
            <p:ph type="sldNum" sz="quarter" idx="5"/>
          </p:nvPr>
        </p:nvSpPr>
        <p:spPr/>
        <p:txBody>
          <a:bodyPr/>
          <a:lstStyle/>
          <a:p>
            <a:fld id="{35A83948-9764-4229-B0B2-1271DCDBE4B4}" type="slidenum">
              <a:rPr lang="en-US" smtClean="0"/>
              <a:t>7</a:t>
            </a:fld>
            <a:endParaRPr lang="en-US"/>
          </a:p>
        </p:txBody>
      </p:sp>
    </p:spTree>
    <p:extLst>
      <p:ext uri="{BB962C8B-B14F-4D97-AF65-F5344CB8AC3E}">
        <p14:creationId xmlns:p14="http://schemas.microsoft.com/office/powerpoint/2010/main" val="2454550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R="827591" eaLnBrk="0">
              <a:lnSpc>
                <a:spcPct val="87000"/>
              </a:lnSpc>
            </a:pPr>
            <a:r>
              <a:rPr lang="en-US" altLang="zh-CN" sz="1200" dirty="0">
                <a:solidFill>
                  <a:schemeClr val="bg1"/>
                </a:solidFill>
              </a:rPr>
              <a:t>We already found out that there are defects in the process. Now we will perform a hypothesis test to test different models. If </a:t>
            </a:r>
            <a:r>
              <a:rPr lang="el-GR" b="0" i="0" dirty="0">
                <a:solidFill>
                  <a:srgbClr val="202122"/>
                </a:solidFill>
                <a:effectLst/>
                <a:latin typeface="Lato" panose="020F0502020204030203" pitchFamily="34" charset="0"/>
              </a:rPr>
              <a:t>μ1</a:t>
            </a:r>
            <a:r>
              <a:rPr lang="en-US" b="0" i="0" dirty="0">
                <a:solidFill>
                  <a:srgbClr val="202122"/>
                </a:solidFill>
                <a:effectLst/>
                <a:latin typeface="Lato" panose="020F0502020204030203" pitchFamily="34" charset="0"/>
              </a:rPr>
              <a:t>, </a:t>
            </a:r>
            <a:r>
              <a:rPr lang="el-GR" b="0" i="0" dirty="0">
                <a:solidFill>
                  <a:srgbClr val="202122"/>
                </a:solidFill>
                <a:effectLst/>
                <a:latin typeface="Lato" panose="020F0502020204030203" pitchFamily="34" charset="0"/>
              </a:rPr>
              <a:t> μ2</a:t>
            </a:r>
            <a:r>
              <a:rPr lang="en-US" b="0" i="0" dirty="0">
                <a:solidFill>
                  <a:srgbClr val="202122"/>
                </a:solidFill>
                <a:effectLst/>
                <a:latin typeface="Lato" panose="020F0502020204030203" pitchFamily="34" charset="0"/>
              </a:rPr>
              <a:t>, and </a:t>
            </a:r>
            <a:r>
              <a:rPr lang="el-GR" b="0" i="0" dirty="0">
                <a:solidFill>
                  <a:srgbClr val="202122"/>
                </a:solidFill>
                <a:effectLst/>
                <a:latin typeface="Lato" panose="020F0502020204030203" pitchFamily="34" charset="0"/>
              </a:rPr>
              <a:t> μ3</a:t>
            </a:r>
            <a:r>
              <a:rPr lang="en-US" b="0" i="0" dirty="0">
                <a:solidFill>
                  <a:srgbClr val="202122"/>
                </a:solidFill>
                <a:effectLst/>
                <a:latin typeface="Lato" panose="020F0502020204030203" pitchFamily="34" charset="0"/>
              </a:rPr>
              <a:t> represent the means of model1, model2, and model3 respectively:</a:t>
            </a:r>
          </a:p>
          <a:p>
            <a:pPr marR="827591" eaLnBrk="0">
              <a:lnSpc>
                <a:spcPct val="87000"/>
              </a:lnSpc>
            </a:pPr>
            <a:r>
              <a:rPr lang="en-US" b="0" i="0" dirty="0">
                <a:solidFill>
                  <a:srgbClr val="202122"/>
                </a:solidFill>
                <a:effectLst/>
                <a:latin typeface="Lato" panose="020F0502020204030203" pitchFamily="34" charset="0"/>
              </a:rPr>
              <a:t>The null hypothesis is no difference in the three model defects. And the alternative hypothesis is, that there is a difference in the three model defects. </a:t>
            </a:r>
          </a:p>
          <a:p>
            <a:pPr marR="827591" eaLnBrk="0">
              <a:lnSpc>
                <a:spcPct val="87000"/>
              </a:lnSpc>
            </a:pPr>
            <a:r>
              <a:rPr lang="en-US" altLang="zh-CN" sz="1200" b="0" i="0" dirty="0">
                <a:solidFill>
                  <a:srgbClr val="202122"/>
                </a:solidFill>
                <a:effectLst/>
                <a:latin typeface="Lato" panose="020F0502020204030203" pitchFamily="34" charset="0"/>
              </a:rPr>
              <a:t>Mathematically,</a:t>
            </a:r>
          </a:p>
          <a:p>
            <a:pPr marR="827591" eaLnBrk="0">
              <a:lnSpc>
                <a:spcPct val="87000"/>
              </a:lnSpc>
            </a:pPr>
            <a:r>
              <a:rPr lang="en-US" b="0" i="0" dirty="0">
                <a:solidFill>
                  <a:srgbClr val="202122"/>
                </a:solidFill>
                <a:effectLst/>
                <a:latin typeface="Lato" panose="020F0502020204030203" pitchFamily="34" charset="0"/>
              </a:rPr>
              <a:t>Ho: </a:t>
            </a:r>
            <a:r>
              <a:rPr lang="el-GR" b="0" i="0" dirty="0">
                <a:solidFill>
                  <a:srgbClr val="202122"/>
                </a:solidFill>
                <a:effectLst/>
                <a:latin typeface="Lato" panose="020F0502020204030203" pitchFamily="34" charset="0"/>
              </a:rPr>
              <a:t>μ1 = μ2 = μ3</a:t>
            </a:r>
            <a:endParaRPr lang="en-US" sz="1200" b="0" i="0" dirty="0">
              <a:solidFill>
                <a:srgbClr val="202122"/>
              </a:solidFill>
              <a:effectLst/>
              <a:latin typeface="Lato" panose="020F0502020204030203" pitchFamily="34" charset="0"/>
            </a:endParaRPr>
          </a:p>
          <a:p>
            <a:pPr marR="827591" eaLnBrk="0">
              <a:lnSpc>
                <a:spcPct val="87000"/>
              </a:lnSpc>
            </a:pPr>
            <a:r>
              <a:rPr lang="en-US" b="0" i="0" dirty="0">
                <a:solidFill>
                  <a:srgbClr val="202122"/>
                </a:solidFill>
                <a:effectLst/>
                <a:latin typeface="Lato" panose="020F0502020204030203" pitchFamily="34" charset="0"/>
              </a:rPr>
              <a:t>Ha: </a:t>
            </a:r>
            <a:r>
              <a:rPr lang="el-GR" b="0" i="0" dirty="0">
                <a:solidFill>
                  <a:srgbClr val="202122"/>
                </a:solidFill>
                <a:effectLst/>
                <a:latin typeface="Lato" panose="020F0502020204030203" pitchFamily="34" charset="0"/>
              </a:rPr>
              <a:t>μ1 ≠ μ2 ≠ μ3.</a:t>
            </a:r>
            <a:endParaRPr lang="en-US" b="0" i="0" dirty="0">
              <a:solidFill>
                <a:srgbClr val="202122"/>
              </a:solidFill>
              <a:effectLst/>
              <a:latin typeface="Lato" panose="020F0502020204030203" pitchFamily="34" charset="0"/>
            </a:endParaRPr>
          </a:p>
          <a:p>
            <a:pPr marR="827591" eaLnBrk="0">
              <a:lnSpc>
                <a:spcPct val="87000"/>
              </a:lnSpc>
            </a:pPr>
            <a:endParaRPr lang="en-US" altLang="zh-CN" sz="1200" b="0" i="0" dirty="0">
              <a:solidFill>
                <a:srgbClr val="202122"/>
              </a:solidFill>
              <a:effectLst/>
              <a:latin typeface="Lato" panose="020F0502020204030203" pitchFamily="34" charset="0"/>
            </a:endParaRPr>
          </a:p>
          <a:p>
            <a:pPr marL="0" marR="827591" lvl="0" indent="0" algn="l" defTabSz="914400" rtl="0" eaLnBrk="0" fontAlgn="auto" latinLnBrk="0" hangingPunct="1">
              <a:lnSpc>
                <a:spcPct val="87000"/>
              </a:lnSpc>
              <a:spcBef>
                <a:spcPts val="0"/>
              </a:spcBef>
              <a:spcAft>
                <a:spcPts val="0"/>
              </a:spcAft>
              <a:buClrTx/>
              <a:buSzTx/>
              <a:buFontTx/>
              <a:buNone/>
              <a:tabLst/>
              <a:defRPr/>
            </a:pPr>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The second screenshot in this slide shows the degree of freedom between and within groups which is 2 and 12 respectively. Using these two values we find the F-critical value of 3.89 from the chart. </a:t>
            </a:r>
          </a:p>
          <a:p>
            <a:pPr marL="0" marR="827591" lvl="0" indent="0" algn="l" defTabSz="914400" rtl="0" eaLnBrk="0" fontAlgn="auto" latinLnBrk="0" hangingPunct="1">
              <a:lnSpc>
                <a:spcPct val="87000"/>
              </a:lnSpc>
              <a:spcBef>
                <a:spcPts val="0"/>
              </a:spcBef>
              <a:spcAft>
                <a:spcPts val="0"/>
              </a:spcAft>
              <a:buClrTx/>
              <a:buSzTx/>
              <a:buFontTx/>
              <a:buNone/>
              <a:tabLst/>
              <a:defRPr/>
            </a:pPr>
            <a:endParaRPr lang="en-US" sz="1800" dirty="0">
              <a:solidFill>
                <a:srgbClr val="0E101A"/>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827591" lvl="0" indent="0" algn="l" defTabSz="914400" rtl="0" eaLnBrk="0" fontAlgn="auto" latinLnBrk="0" hangingPunct="1">
              <a:lnSpc>
                <a:spcPct val="87000"/>
              </a:lnSpc>
              <a:spcBef>
                <a:spcPts val="0"/>
              </a:spcBef>
              <a:spcAft>
                <a:spcPts val="0"/>
              </a:spcAft>
              <a:buClrTx/>
              <a:buSzTx/>
              <a:buFontTx/>
              <a:buNone/>
              <a:tabLst/>
              <a:defRPr/>
            </a:pPr>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Also, from the above output screenshot from the SPSS report we see that the F-statistic value is 5.28. This F-statistic value is not in the 95% region of acceptance: [-∞, F-Critical Value]</a:t>
            </a:r>
          </a:p>
          <a:p>
            <a:pPr marL="0" marR="827591" lvl="0" indent="0" algn="l" defTabSz="914400" rtl="0" eaLnBrk="0" fontAlgn="auto" latinLnBrk="0" hangingPunct="1">
              <a:lnSpc>
                <a:spcPct val="87000"/>
              </a:lnSpc>
              <a:spcBef>
                <a:spcPts val="0"/>
              </a:spcBef>
              <a:spcAft>
                <a:spcPts val="0"/>
              </a:spcAft>
              <a:buClrTx/>
              <a:buSzTx/>
              <a:buFontTx/>
              <a:buNone/>
              <a:tabLst/>
              <a:defRPr/>
            </a:pPr>
            <a:endParaRPr lang="en-US" sz="1800" dirty="0">
              <a:solidFill>
                <a:srgbClr val="0E101A"/>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827591" lvl="0" indent="0" algn="l" defTabSz="914400" rtl="0" eaLnBrk="0" fontAlgn="auto" latinLnBrk="0" hangingPunct="1">
              <a:lnSpc>
                <a:spcPct val="87000"/>
              </a:lnSpc>
              <a:spcBef>
                <a:spcPts val="0"/>
              </a:spcBef>
              <a:spcAft>
                <a:spcPts val="0"/>
              </a:spcAft>
              <a:buClrTx/>
              <a:buSzTx/>
              <a:buFontTx/>
              <a:buNone/>
              <a:tabLst/>
              <a:defRPr/>
            </a:pPr>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For our test, an F-statistic value greater than the F-critical value provides evidence to reject the null hypothesis in favor of the research hypothesis at the level of significance we chose (0.05). We can conclude that the means of at least one of the three models deviate significantly. We must do a post hoc test to pinpoint which models differ.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827591" lvl="0" indent="0" algn="l" defTabSz="914400" rtl="0" eaLnBrk="0" fontAlgn="auto" latinLnBrk="0" hangingPunct="1">
              <a:lnSpc>
                <a:spcPct val="87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827591" lvl="0" indent="0" algn="l" defTabSz="914400" rtl="0" eaLnBrk="0" fontAlgn="auto" latinLnBrk="0" hangingPunct="1">
              <a:lnSpc>
                <a:spcPct val="87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827591" eaLnBrk="0">
              <a:lnSpc>
                <a:spcPct val="87000"/>
              </a:lnSpc>
            </a:pPr>
            <a:endParaRPr lang="en-US" altLang="zh-CN" sz="1200" b="0" i="0" dirty="0">
              <a:solidFill>
                <a:srgbClr val="202122"/>
              </a:solidFill>
              <a:effectLst/>
              <a:latin typeface="Lato" panose="020F0502020204030203" pitchFamily="34" charset="0"/>
            </a:endParaRPr>
          </a:p>
          <a:p>
            <a:pPr marR="827591" eaLnBrk="0">
              <a:lnSpc>
                <a:spcPct val="87000"/>
              </a:lnSpc>
            </a:pPr>
            <a:endParaRPr lang="en-US" altLang="zh-CN" sz="1200" dirty="0">
              <a:solidFill>
                <a:schemeClr val="bg1"/>
              </a:solidFill>
            </a:endParaRPr>
          </a:p>
        </p:txBody>
      </p:sp>
      <p:sp>
        <p:nvSpPr>
          <p:cNvPr id="4" name="Slide Number Placeholder 3"/>
          <p:cNvSpPr>
            <a:spLocks noGrp="1"/>
          </p:cNvSpPr>
          <p:nvPr>
            <p:ph type="sldNum" sz="quarter" idx="5"/>
          </p:nvPr>
        </p:nvSpPr>
        <p:spPr/>
        <p:txBody>
          <a:bodyPr/>
          <a:lstStyle/>
          <a:p>
            <a:fld id="{35A83948-9764-4229-B0B2-1271DCDBE4B4}" type="slidenum">
              <a:rPr lang="en-US" smtClean="0"/>
              <a:t>8</a:t>
            </a:fld>
            <a:endParaRPr lang="en-US"/>
          </a:p>
        </p:txBody>
      </p:sp>
    </p:spTree>
    <p:extLst>
      <p:ext uri="{BB962C8B-B14F-4D97-AF65-F5344CB8AC3E}">
        <p14:creationId xmlns:p14="http://schemas.microsoft.com/office/powerpoint/2010/main" val="2402621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From the above table, we can see the following information: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Model1 Vs Model2 </a:t>
            </a:r>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 Null hypothesis is rejected with a significance of 0.036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Model1 Vs Model3 </a:t>
            </a:r>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Null hypothesis is rejected with a significance of 0.041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Model2 Vs Model3 </a:t>
            </a:r>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 Failed to reject the null hypothesis with a significance of 0.997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0"/>
              </a:spcAft>
            </a:pPr>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The means of the following pairs are significantly different: Model1 – Model2 and Model1- Model3.</a:t>
            </a:r>
          </a:p>
          <a:p>
            <a:pPr marL="0" marR="0" indent="457200">
              <a:lnSpc>
                <a:spcPct val="200000"/>
              </a:lnSpc>
              <a:spcBef>
                <a:spcPts val="0"/>
              </a:spcBef>
              <a:spcAft>
                <a:spcPts val="0"/>
              </a:spcAft>
            </a:pPr>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 From the table above, we see that there is no significant difference between the mean of Model2 and Model3,</a:t>
            </a:r>
          </a:p>
          <a:p>
            <a:pPr marL="0" marR="0" indent="457200">
              <a:lnSpc>
                <a:spcPct val="200000"/>
              </a:lnSpc>
              <a:spcBef>
                <a:spcPts val="0"/>
              </a:spcBef>
              <a:spcAft>
                <a:spcPts val="0"/>
              </a:spcAft>
            </a:pPr>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 so, the mean of Model1 is significantly different.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827591" eaLnBrk="0">
              <a:lnSpc>
                <a:spcPct val="87000"/>
              </a:lnSpc>
            </a:pPr>
            <a:endParaRPr lang="en-US" altLang="zh-CN" sz="1200" dirty="0">
              <a:solidFill>
                <a:schemeClr val="bg1"/>
              </a:solidFill>
            </a:endParaRPr>
          </a:p>
        </p:txBody>
      </p:sp>
      <p:sp>
        <p:nvSpPr>
          <p:cNvPr id="4" name="Slide Number Placeholder 3"/>
          <p:cNvSpPr>
            <a:spLocks noGrp="1"/>
          </p:cNvSpPr>
          <p:nvPr>
            <p:ph type="sldNum" sz="quarter" idx="5"/>
          </p:nvPr>
        </p:nvSpPr>
        <p:spPr/>
        <p:txBody>
          <a:bodyPr/>
          <a:lstStyle/>
          <a:p>
            <a:fld id="{35A83948-9764-4229-B0B2-1271DCDBE4B4}" type="slidenum">
              <a:rPr lang="en-US" smtClean="0"/>
              <a:t>9</a:t>
            </a:fld>
            <a:endParaRPr lang="en-US"/>
          </a:p>
        </p:txBody>
      </p:sp>
    </p:spTree>
    <p:extLst>
      <p:ext uri="{BB962C8B-B14F-4D97-AF65-F5344CB8AC3E}">
        <p14:creationId xmlns:p14="http://schemas.microsoft.com/office/powerpoint/2010/main" val="1892004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F588416-2265-4E08-2D4E-F30F0C42EA6F}" type="datetimeFigureOut">
              <a:rPr lang="zh-CN" altLang="en-US" smtClean="0"/>
              <a:t>2022/8/14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4B6F5B-023B-4CA0-FCEE-3345057581DD}" type="slidenum">
              <a:rPr lang="zh-CN" altLang="en-US" smtClean="0"/>
              <a:t>‹#›</a:t>
            </a:fld>
            <a:endParaRPr lang="zh-CN" altLang="en-US"/>
          </a:p>
        </p:txBody>
      </p:sp>
    </p:spTree>
    <p:extLst>
      <p:ext uri="{32F2FDE7-F8DD-48D1-1F86-8C2C21C04A16}"/>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nchor="b"/>
          <a:lstStyle>
            <a:lvl1pPr>
              <a:defRPr sz="3200"/>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1A49520-EB8E-48D5-9B05-AC8A68114CBE}" type="datetimeFigureOut">
              <a:rPr lang="zh-CN" altLang="en-US" smtClean="0"/>
              <a:t>2022/8/14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E9BC4F-D01C-456D-3DA4-E24D1C2C113B}" type="slidenum">
              <a:rPr lang="zh-CN" altLang="en-US" smtClean="0"/>
              <a:t>‹#›</a:t>
            </a:fld>
            <a:endParaRPr lang="zh-CN" altLang="en-US"/>
          </a:p>
        </p:txBody>
      </p:sp>
    </p:spTree>
    <p:extLst>
      <p:ext uri="{E49D86DD-A13A-41C2-6DC5-A2A92C0BC757}"/>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 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3B527B1-8E45-47D2-DCDC-09A8A6A03AC6}" type="datetimeFigureOut">
              <a:rPr lang="zh-CN" altLang="en-US" smtClean="0"/>
              <a:t>2022/8/14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0D1A2F-916F-424D-F00B-F78EC59D9087}" type="slidenum">
              <a:rPr lang="zh-CN" altLang="en-US" smtClean="0"/>
              <a:t>‹#›</a:t>
            </a:fld>
            <a:endParaRPr lang="zh-CN" altLang="en-US"/>
          </a:p>
        </p:txBody>
      </p:sp>
    </p:spTree>
    <p:extLst>
      <p:ext uri="{B2C7C5A7-40C3-4A05-38C5-626284558489}"/>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2ED4590-1B64-46BC-2C41-4AE3B1946885}" type="datetimeFigureOut">
              <a:rPr lang="zh-CN" altLang="en-US" smtClean="0"/>
              <a:t>2022/8/14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EC7338-50B6-4C21-150E-31E6EB9FC64B}" type="slidenum">
              <a:rPr lang="zh-CN" altLang="en-US" smtClean="0"/>
              <a:t>‹#›</a:t>
            </a:fld>
            <a:endParaRPr lang="zh-CN" altLang="en-US"/>
          </a:p>
        </p:txBody>
      </p:sp>
    </p:spTree>
    <p:extLst>
      <p:ext uri="{D21B1DC6-8CF6-4B97-6FAD-01858BF0517A}"/>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FAE2079-7C88-45E8-9ECA-E0F9225AA73C}" type="datetimeFigureOut">
              <a:rPr lang="zh-CN" altLang="en-US" smtClean="0"/>
              <a:t>2022/8/14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D92B3D-4D40-4612-31AC-CA787ECA6A46}" type="slidenum">
              <a:rPr lang="zh-CN" altLang="en-US" smtClean="0"/>
              <a:t>‹#›</a:t>
            </a:fld>
            <a:endParaRPr lang="zh-CN" altLang="en-US"/>
          </a:p>
        </p:txBody>
      </p:sp>
    </p:spTree>
    <p:extLst>
      <p:ext uri="{0AC8E768-2C8A-4F5E-4B39-9E6DDB4CD664}"/>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BB74DA2-F7C6-4219-BE9E-0C524F3B3E12}" type="datetimeFigureOut">
              <a:rPr lang="zh-CN" altLang="en-US" smtClean="0"/>
              <a:t>2022/8/14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0B4B3A-2823-45C2-A071-F50EF6586636}" type="slidenum">
              <a:rPr lang="zh-CN" altLang="en-US" smtClean="0"/>
              <a:t>‹#›</a:t>
            </a:fld>
            <a:endParaRPr lang="zh-CN" altLang="en-US"/>
          </a:p>
        </p:txBody>
      </p:sp>
    </p:spTree>
    <p:extLst>
      <p:ext uri="{5C4B893E-C70D-455F-6E35-DB3BFC533D3C}"/>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5620C3A-836B-42A8-2303-E344D9C9FE21}" type="datetimeFigureOut">
              <a:rPr lang="zh-CN" altLang="en-US" smtClean="0"/>
              <a:t>2022/8/14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C0F23B-3881-4296-E69A-6F8797472F8B}" type="slidenum">
              <a:rPr lang="zh-CN" altLang="en-US" smtClean="0"/>
              <a:t>‹#›</a:t>
            </a:fld>
            <a:endParaRPr lang="zh-CN" altLang="en-US"/>
          </a:p>
        </p:txBody>
      </p:sp>
    </p:spTree>
    <p:extLst>
      <p:ext uri="{AFD60CDE-36F9-4EEC-05FB-2290443F72AC}"/>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7A675F1-3714-4984-0C5B-07E9BDA984D0}" type="datetimeFigureOut">
              <a:rPr lang="zh-CN" altLang="en-US" smtClean="0"/>
              <a:t>2022/8/14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02AB1C-6BF1-48BB-C931-16F158A9F2CF}" type="slidenum">
              <a:rPr lang="zh-CN" altLang="en-US" smtClean="0"/>
              <a:t>‹#›</a:t>
            </a:fld>
            <a:endParaRPr lang="zh-CN" altLang="en-US"/>
          </a:p>
        </p:txBody>
      </p:sp>
    </p:spTree>
    <p:extLst>
      <p:ext uri="{C8B0C52D-D9EB-486F-6ECC-B9D5B53FCDC0}"/>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AF12979-D90B-4186-F221-2B9B33844307}" type="datetimeFigureOut">
              <a:rPr lang="zh-CN" altLang="en-US" smtClean="0"/>
              <a:t>2022/8/14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72B780-F2E0-4163-A9E3-2B02B7CDD88A}" type="slidenum">
              <a:rPr lang="zh-CN" altLang="en-US" smtClean="0"/>
              <a:t>‹#›</a:t>
            </a:fld>
            <a:endParaRPr lang="zh-CN" altLang="en-US"/>
          </a:p>
        </p:txBody>
      </p:sp>
    </p:spTree>
    <p:extLst>
      <p:ext uri="{7429AD2E-12F4-480F-6D22-5E83FAD515E7}"/>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AEDC77E-698A-4E48-A3E6-7856EBD3F240}" type="datetimeFigureOut">
              <a:rPr lang="zh-CN" altLang="en-US" smtClean="0"/>
              <a:t>2022/8/14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00516A-445F-457B-16E3-E36CCCE684AC}" type="slidenum">
              <a:rPr lang="zh-CN" altLang="en-US" smtClean="0"/>
              <a:t>‹#›</a:t>
            </a:fld>
            <a:endParaRPr lang="zh-CN" altLang="en-US"/>
          </a:p>
        </p:txBody>
      </p:sp>
    </p:spTree>
    <p:extLst>
      <p:ext uri="{9AB82FAC-6087-40BB-25CB-20C5D93F496A}"/>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1CB136C-48C4-4322-9A5F-F93893A108B4}" type="datetimeFigureOut">
              <a:rPr lang="zh-CN" altLang="en-US" smtClean="0"/>
              <a:t>2022/8/14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5492CF3-A445-452C-5CEE-04595B3121DE}" type="slidenum">
              <a:rPr lang="zh-CN" altLang="en-US" smtClean="0"/>
              <a:t>‹#›</a:t>
            </a:fld>
            <a:endParaRPr lang="zh-CN" altLang="en-US"/>
          </a:p>
        </p:txBody>
      </p:sp>
    </p:spTree>
    <p:extLst>
      <p:ext uri="{BCBD8F4C-6513-451E-35A7-2C6893906401}"/>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B44B91-473C-48C6-1244-AF25F251982B}" type="datetimeFigureOut">
              <a:rPr lang="zh-CN" altLang="en-US" smtClean="0"/>
              <a:t>2022/8/14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B9519-E130-48C4-36DF-DDEB370A7A60}" type="slidenum">
              <a:rPr lang="zh-CN" altLang="en-US" smtClean="0"/>
              <a:t>‹#›</a:t>
            </a:fld>
            <a:endParaRPr lang="zh-CN" altLang="en-US"/>
          </a:p>
        </p:txBody>
      </p:sp>
    </p:spTree>
    <p:extLst>
      <p:ext uri="{386D5F4B-D593-4810-F894-2CF5BD89D0AC}"/>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5.png"/><Relationship Id="rId9" Type="http://schemas.openxmlformats.org/officeDocument/2006/relationships/image" Target="../media/image20.png"/><Relationship Id="rId1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5BAAA7D2-4754-472B-0179-25860EA6E04F"/>
          <p:cNvPicPr>
            <a:picLocks noChangeAspect="1"/>
          </p:cNvPicPr>
          <p:nvPr/>
        </p:nvPicPr>
        <p:blipFill>
          <a:blip r:embed="rId3" cstate="print">
            <a:extLst>
              <a:ext uri="{23BBD7A4-9FCA-48E7-4999-764DDA423F7E}"/>
            </a:extLst>
          </a:blip>
          <a:stretch>
            <a:fillRect/>
          </a:stretch>
        </p:blipFill>
        <p:spPr>
          <a:xfrm>
            <a:off x="0" y="0"/>
            <a:ext cx="12192000" cy="6858000"/>
          </a:xfrm>
          <a:prstGeom prst="rect">
            <a:avLst/>
          </a:prstGeom>
        </p:spPr>
      </p:pic>
      <p:pic>
        <p:nvPicPr>
          <p:cNvPr id="3" name="86B55EBA-847A-4076-CA90-09E0C4D01642"/>
          <p:cNvPicPr>
            <a:picLocks noChangeAspect="1"/>
          </p:cNvPicPr>
          <p:nvPr/>
        </p:nvPicPr>
        <p:blipFill>
          <a:blip r:embed="rId4" cstate="print">
            <a:extLst>
              <a:ext uri="{5826B01F-3B60-4CDB-600D-6E033B460A71}"/>
            </a:extLst>
          </a:blip>
          <a:stretch>
            <a:fillRect/>
          </a:stretch>
        </p:blipFill>
        <p:spPr>
          <a:xfrm>
            <a:off x="309562" y="187112"/>
            <a:ext cx="11572876" cy="1981200"/>
          </a:xfrm>
          <a:prstGeom prst="rect">
            <a:avLst/>
          </a:prstGeom>
        </p:spPr>
      </p:pic>
      <p:sp>
        <p:nvSpPr>
          <p:cNvPr id="4" name="TextBox4"/>
          <p:cNvSpPr txBox="1"/>
          <p:nvPr/>
        </p:nvSpPr>
        <p:spPr>
          <a:xfrm>
            <a:off x="1594375" y="741878"/>
            <a:ext cx="9893300" cy="370551"/>
          </a:xfrm>
          <a:prstGeom prst="rect">
            <a:avLst/>
          </a:prstGeom>
          <a:noFill/>
        </p:spPr>
        <p:txBody>
          <a:bodyPr wrap="square" lIns="0" tIns="0" rIns="0" bIns="0" rtlCol="0">
            <a:spAutoFit/>
          </a:bodyPr>
          <a:lstStyle/>
          <a:p>
            <a:pPr marL="0" marR="0" indent="0" eaLnBrk="0">
              <a:lnSpc>
                <a:spcPct val="86000"/>
              </a:lnSpc>
            </a:pPr>
            <a:r>
              <a:rPr lang="en-US" altLang="zh-CN" sz="2800" kern="0" spc="20" noProof="0" dirty="0">
                <a:solidFill>
                  <a:schemeClr val="bg1"/>
                </a:solidFill>
                <a:latin typeface="Arial" pitchFamily="34" charset="0"/>
                <a:ea typeface="Arial" pitchFamily="34" charset="0"/>
                <a:cs typeface="Arial" pitchFamily="34" charset="0"/>
              </a:rPr>
              <a:t> </a:t>
            </a:r>
            <a:r>
              <a:rPr lang="en-US" altLang="zh-CN" sz="2800" kern="0" spc="20" noProof="0" dirty="0">
                <a:solidFill>
                  <a:schemeClr val="bg1"/>
                </a:solidFill>
                <a:latin typeface="Arial Black" panose="020B0A04020102020204" pitchFamily="34" charset="0"/>
                <a:ea typeface="Arial" pitchFamily="34" charset="0"/>
                <a:cs typeface="Arial" pitchFamily="34" charset="0"/>
              </a:rPr>
              <a:t>Manufacturing </a:t>
            </a:r>
            <a:r>
              <a:rPr lang="en-US" altLang="zh-CN" sz="2800" kern="0" spc="20" dirty="0">
                <a:solidFill>
                  <a:schemeClr val="bg1"/>
                </a:solidFill>
                <a:latin typeface="Arial Black" panose="020B0A04020102020204" pitchFamily="34" charset="0"/>
                <a:ea typeface="Arial" pitchFamily="34" charset="0"/>
                <a:cs typeface="Arial" pitchFamily="34" charset="0"/>
              </a:rPr>
              <a:t>Defect Analysis Presentation</a:t>
            </a:r>
            <a:endParaRPr lang="en-US" altLang="zh-CN" sz="2800" kern="0" spc="-70" baseline="0" noProof="0" dirty="0">
              <a:solidFill>
                <a:schemeClr val="bg1"/>
              </a:solidFill>
              <a:latin typeface="Arial Black" panose="020B0A04020102020204" pitchFamily="34" charset="0"/>
              <a:ea typeface="Arial" pitchFamily="34" charset="0"/>
              <a:cs typeface="Arial" pitchFamily="34" charset="0"/>
            </a:endParaRPr>
          </a:p>
        </p:txBody>
      </p:sp>
      <p:sp>
        <p:nvSpPr>
          <p:cNvPr id="5" name="TextBox5"/>
          <p:cNvSpPr txBox="1"/>
          <p:nvPr/>
        </p:nvSpPr>
        <p:spPr>
          <a:xfrm>
            <a:off x="5269502" y="1588262"/>
            <a:ext cx="1701800" cy="266700"/>
          </a:xfrm>
          <a:prstGeom prst="rect">
            <a:avLst/>
          </a:prstGeom>
          <a:noFill/>
        </p:spPr>
        <p:txBody>
          <a:bodyPr wrap="square" lIns="0" tIns="0" rIns="0" bIns="0" rtlCol="0">
            <a:spAutoFit/>
          </a:bodyPr>
          <a:lstStyle/>
          <a:p>
            <a:pPr marL="0" marR="0" indent="0" eaLnBrk="0">
              <a:lnSpc>
                <a:spcPct val="87000"/>
              </a:lnSpc>
            </a:pPr>
            <a:r>
              <a:rPr lang="en-US" altLang="zh-CN" sz="2000" kern="0" spc="-135" dirty="0">
                <a:solidFill>
                  <a:srgbClr val="E7E6E6"/>
                </a:solidFill>
                <a:latin typeface="Arial" pitchFamily="34" charset="0"/>
                <a:ea typeface="Arial" pitchFamily="34" charset="0"/>
                <a:cs typeface="Arial" pitchFamily="34" charset="0"/>
              </a:rPr>
              <a:t>By Hom Dahal</a:t>
            </a:r>
            <a:endParaRPr lang="en-US" altLang="zh-CN" sz="2000" kern="0" spc="-120" baseline="0" noProof="0" dirty="0">
              <a:solidFill>
                <a:srgbClr val="E7E6E6"/>
              </a:solidFill>
              <a:latin typeface="Arial" pitchFamily="34" charset="0"/>
              <a:ea typeface="Arial" pitchFamily="34" charset="0"/>
              <a:cs typeface="Arial" pitchFamily="34" charset="0"/>
            </a:endParaRPr>
          </a:p>
        </p:txBody>
      </p:sp>
      <p:pic>
        <p:nvPicPr>
          <p:cNvPr id="6" name="4D155009-9CBC-48DC-8363-02431B719B5F"/>
          <p:cNvPicPr>
            <a:picLocks noChangeAspect="1"/>
          </p:cNvPicPr>
          <p:nvPr/>
        </p:nvPicPr>
        <p:blipFill>
          <a:blip r:embed="rId5" cstate="print">
            <a:extLst>
              <a:ext uri="{90F756D0-3A6B-49CF-3114-3DD6AC5FD6C7}"/>
            </a:extLst>
          </a:blip>
          <a:stretch>
            <a:fillRect/>
          </a:stretch>
        </p:blipFill>
        <p:spPr>
          <a:xfrm>
            <a:off x="2056519" y="1336058"/>
            <a:ext cx="7810501" cy="28575"/>
          </a:xfrm>
          <a:prstGeom prst="rect">
            <a:avLst/>
          </a:prstGeom>
        </p:spPr>
      </p:pic>
      <p:pic>
        <p:nvPicPr>
          <p:cNvPr id="8" name="Picture 7" descr="A picture containing construction&#10;&#10;Description automatically generated">
            <a:extLst>
              <a:ext uri="{FF2B5EF4-FFF2-40B4-BE49-F238E27FC236}">
                <a16:creationId xmlns:a16="http://schemas.microsoft.com/office/drawing/2014/main" id="{6818B7EA-F584-1848-0EC0-9DADED8988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2168313"/>
            <a:ext cx="12192000" cy="4689688"/>
          </a:xfrm>
          <a:prstGeom prst="rect">
            <a:avLst/>
          </a:prstGeom>
        </p:spPr>
      </p:pic>
      <p:sp>
        <p:nvSpPr>
          <p:cNvPr id="10" name="TextBox 9">
            <a:extLst>
              <a:ext uri="{FF2B5EF4-FFF2-40B4-BE49-F238E27FC236}">
                <a16:creationId xmlns:a16="http://schemas.microsoft.com/office/drawing/2014/main" id="{A7D9029C-88E8-C81F-5D1B-167D81B64997}"/>
              </a:ext>
            </a:extLst>
          </p:cNvPr>
          <p:cNvSpPr txBox="1"/>
          <p:nvPr/>
        </p:nvSpPr>
        <p:spPr>
          <a:xfrm>
            <a:off x="9709129" y="2292772"/>
            <a:ext cx="2324980" cy="2031325"/>
          </a:xfrm>
          <a:prstGeom prst="rect">
            <a:avLst/>
          </a:prstGeom>
          <a:noFill/>
        </p:spPr>
        <p:txBody>
          <a:bodyPr wrap="square" rtlCol="0">
            <a:spAutoFit/>
          </a:bodyPr>
          <a:lstStyle/>
          <a:p>
            <a:r>
              <a:rPr lang="en-US" b="1" i="0" dirty="0">
                <a:effectLst/>
                <a:highlight>
                  <a:srgbClr val="FF0000"/>
                </a:highlight>
                <a:latin typeface="Open Sans" panose="020B0606030504020204" pitchFamily="34" charset="0"/>
              </a:rPr>
              <a:t>Root Cause Analysis</a:t>
            </a:r>
          </a:p>
          <a:p>
            <a:r>
              <a:rPr lang="en-US" b="1" i="0" dirty="0">
                <a:effectLst/>
                <a:highlight>
                  <a:srgbClr val="FF0000"/>
                </a:highlight>
                <a:latin typeface="Open Sans" panose="020B0606030504020204" pitchFamily="34" charset="0"/>
              </a:rPr>
              <a:t> &amp; </a:t>
            </a:r>
          </a:p>
          <a:p>
            <a:r>
              <a:rPr lang="en-US" b="1" i="0" dirty="0">
                <a:effectLst/>
                <a:highlight>
                  <a:srgbClr val="FF0000"/>
                </a:highlight>
                <a:latin typeface="Open Sans" panose="020B0606030504020204" pitchFamily="34" charset="0"/>
              </a:rPr>
              <a:t>Manufacturing Troubleshooting</a:t>
            </a:r>
          </a:p>
          <a:p>
            <a:endParaRPr lang="en-US" b="1" i="0" dirty="0">
              <a:effectLst/>
              <a:highlight>
                <a:srgbClr val="FF0000"/>
              </a:highlight>
              <a:latin typeface="Open Sans" panose="020B0606030504020204" pitchFamily="34" charset="0"/>
            </a:endParaRPr>
          </a:p>
          <a:p>
            <a:endParaRPr lang="en-US" dirty="0">
              <a:highlight>
                <a:srgbClr val="FF0000"/>
              </a:highlight>
            </a:endParaRPr>
          </a:p>
        </p:txBody>
      </p:sp>
      <p:sp>
        <p:nvSpPr>
          <p:cNvPr id="7" name="TextBox 6">
            <a:extLst>
              <a:ext uri="{FF2B5EF4-FFF2-40B4-BE49-F238E27FC236}">
                <a16:creationId xmlns:a16="http://schemas.microsoft.com/office/drawing/2014/main" id="{EF115146-1301-6A85-CB26-DF6B4F026341}"/>
              </a:ext>
            </a:extLst>
          </p:cNvPr>
          <p:cNvSpPr txBox="1"/>
          <p:nvPr/>
        </p:nvSpPr>
        <p:spPr>
          <a:xfrm>
            <a:off x="9943224" y="1721612"/>
            <a:ext cx="1856790" cy="369332"/>
          </a:xfrm>
          <a:prstGeom prst="rect">
            <a:avLst/>
          </a:prstGeom>
          <a:noFill/>
        </p:spPr>
        <p:txBody>
          <a:bodyPr wrap="none" rtlCol="0">
            <a:spAutoFit/>
          </a:bodyPr>
          <a:lstStyle/>
          <a:p>
            <a:r>
              <a:rPr lang="en-US" dirty="0">
                <a:solidFill>
                  <a:schemeClr val="bg1">
                    <a:lumMod val="95000"/>
                  </a:schemeClr>
                </a:solidFill>
              </a:rPr>
              <a:t>Date: 08/14/2022</a:t>
            </a:r>
          </a:p>
        </p:txBody>
      </p:sp>
    </p:spTree>
    <p:extLst>
      <p:ext uri="{7E9114C1-916F-47FE-AF43-B626BB78C7E7}"/>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1E0FA88A-2C9B-44FA-A3F7-B700CB5FF463"/>
          <p:cNvPicPr>
            <a:picLocks noChangeAspect="1"/>
          </p:cNvPicPr>
          <p:nvPr/>
        </p:nvPicPr>
        <p:blipFill>
          <a:blip r:embed="rId3" cstate="print">
            <a:extLst>
              <a:ext uri="{30CE07B8-EDFC-42EB-24ED-E02536BE7B7D}"/>
            </a:extLst>
          </a:blip>
          <a:stretch>
            <a:fillRect/>
          </a:stretch>
        </p:blipFill>
        <p:spPr>
          <a:xfrm>
            <a:off x="0" y="0"/>
            <a:ext cx="12192000" cy="6858000"/>
          </a:xfrm>
          <a:prstGeom prst="rect">
            <a:avLst/>
          </a:prstGeom>
        </p:spPr>
      </p:pic>
      <p:pic>
        <p:nvPicPr>
          <p:cNvPr id="60" name="36872012-5F46-4E2D-467A-9A68BAEE1F39"/>
          <p:cNvPicPr>
            <a:picLocks noChangeAspect="1"/>
          </p:cNvPicPr>
          <p:nvPr/>
        </p:nvPicPr>
        <p:blipFill>
          <a:blip r:embed="rId4" cstate="print">
            <a:extLst>
              <a:ext uri="{7F5CD192-DD87-464A-0A50-5DE8606BEAC5}"/>
            </a:extLst>
          </a:blip>
          <a:stretch>
            <a:fillRect/>
          </a:stretch>
        </p:blipFill>
        <p:spPr>
          <a:xfrm>
            <a:off x="274320" y="257175"/>
            <a:ext cx="4467225" cy="6315075"/>
          </a:xfrm>
          <a:prstGeom prst="rect">
            <a:avLst/>
          </a:prstGeom>
        </p:spPr>
      </p:pic>
      <p:sp>
        <p:nvSpPr>
          <p:cNvPr id="61" name="TextBox61"/>
          <p:cNvSpPr txBox="1"/>
          <p:nvPr/>
        </p:nvSpPr>
        <p:spPr>
          <a:xfrm>
            <a:off x="661339" y="479195"/>
            <a:ext cx="3693185" cy="5049972"/>
          </a:xfrm>
          <a:prstGeom prst="rect">
            <a:avLst/>
          </a:prstGeom>
          <a:noFill/>
        </p:spPr>
        <p:txBody>
          <a:bodyPr wrap="square" lIns="0" tIns="0" rIns="0" bIns="0" rtlCol="0">
            <a:spAutoFit/>
          </a:bodyPr>
          <a:lstStyle/>
          <a:p>
            <a:pPr marL="1009498" marR="983285" indent="0" algn="ctr" eaLnBrk="0">
              <a:lnSpc>
                <a:spcPct val="200000"/>
              </a:lnSpc>
            </a:pPr>
            <a:r>
              <a:rPr lang="en-US" altLang="zh-CN" sz="2800" dirty="0">
                <a:solidFill>
                  <a:schemeClr val="bg1"/>
                </a:solidFill>
              </a:rPr>
              <a:t>Tableau Dashboard showing defect types by percentage</a:t>
            </a:r>
          </a:p>
        </p:txBody>
      </p:sp>
      <p:pic>
        <p:nvPicPr>
          <p:cNvPr id="4" name="Picture 3" descr="Chart, bar chart&#10;&#10;Description automatically generated">
            <a:extLst>
              <a:ext uri="{FF2B5EF4-FFF2-40B4-BE49-F238E27FC236}">
                <a16:creationId xmlns:a16="http://schemas.microsoft.com/office/drawing/2014/main" id="{96B04E83-ED43-AF36-4368-738FD19797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5948" y="479195"/>
            <a:ext cx="6526635" cy="5032372"/>
          </a:xfrm>
          <a:prstGeom prst="rect">
            <a:avLst/>
          </a:prstGeom>
        </p:spPr>
      </p:pic>
    </p:spTree>
    <p:extLst>
      <p:ext uri="{BB962C8B-B14F-4D97-AF65-F5344CB8AC3E}">
        <p14:creationId xmlns:p14="http://schemas.microsoft.com/office/powerpoint/2010/main" val="1278251804"/>
      </p:ext>
      <p:ext uri="{69BA42A6-589D-4EFF-5C32-A68A20AB1760}"/>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Box101"/>
          <p:cNvSpPr txBox="1"/>
          <p:nvPr/>
        </p:nvSpPr>
        <p:spPr>
          <a:xfrm>
            <a:off x="839788"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zh-CN" altLang="en-US" sz="4400" kern="1200">
                <a:latin typeface="+mj-lt"/>
                <a:ea typeface="+mj-ea"/>
                <a:cs typeface="+mj-cs"/>
              </a:rPr>
              <a:t>Conclusions and Recommendations</a:t>
            </a:r>
          </a:p>
        </p:txBody>
      </p:sp>
      <p:graphicFrame>
        <p:nvGraphicFramePr>
          <p:cNvPr id="9" name="Table 9">
            <a:extLst>
              <a:ext uri="{FF2B5EF4-FFF2-40B4-BE49-F238E27FC236}">
                <a16:creationId xmlns:a16="http://schemas.microsoft.com/office/drawing/2014/main" id="{D1D4B718-AFDD-2B07-7969-C93A1EEF7B67}"/>
              </a:ext>
            </a:extLst>
          </p:cNvPr>
          <p:cNvGraphicFramePr>
            <a:graphicFrameLocks noGrp="1"/>
          </p:cNvGraphicFramePr>
          <p:nvPr>
            <p:extLst>
              <p:ext uri="{D42A27DB-BD31-4B8C-83A1-F6EECF244321}">
                <p14:modId xmlns:p14="http://schemas.microsoft.com/office/powerpoint/2010/main" val="3406978187"/>
              </p:ext>
            </p:extLst>
          </p:nvPr>
        </p:nvGraphicFramePr>
        <p:xfrm>
          <a:off x="979374" y="1485211"/>
          <a:ext cx="10280506" cy="5363464"/>
        </p:xfrm>
        <a:graphic>
          <a:graphicData uri="http://schemas.openxmlformats.org/drawingml/2006/table">
            <a:tbl>
              <a:tblPr firstRow="1" bandRow="1"/>
              <a:tblGrid>
                <a:gridCol w="5140253">
                  <a:extLst>
                    <a:ext uri="{9D8B030D-6E8A-4147-A177-3AD203B41FA5}">
                      <a16:colId xmlns:a16="http://schemas.microsoft.com/office/drawing/2014/main" val="401244258"/>
                    </a:ext>
                  </a:extLst>
                </a:gridCol>
                <a:gridCol w="5140253">
                  <a:extLst>
                    <a:ext uri="{9D8B030D-6E8A-4147-A177-3AD203B41FA5}">
                      <a16:colId xmlns:a16="http://schemas.microsoft.com/office/drawing/2014/main" val="3996956605"/>
                    </a:ext>
                  </a:extLst>
                </a:gridCol>
              </a:tblGrid>
              <a:tr h="370840">
                <a:tc>
                  <a:txBody>
                    <a:bodyPr/>
                    <a:lstStyle/>
                    <a:p>
                      <a:r>
                        <a:rPr lang="en-US" dirty="0"/>
                        <a:t>Conclusions</a:t>
                      </a:r>
                    </a:p>
                  </a:txBody>
                  <a:tcPr>
                    <a:solidFill>
                      <a:srgbClr val="92D050"/>
                    </a:solidFill>
                  </a:tcPr>
                </a:tc>
                <a:tc>
                  <a:txBody>
                    <a:bodyPr/>
                    <a:lstStyle/>
                    <a:p>
                      <a:r>
                        <a:rPr lang="en-US" dirty="0"/>
                        <a:t>Recommendations</a:t>
                      </a:r>
                    </a:p>
                  </a:txBody>
                  <a:tcPr>
                    <a:solidFill>
                      <a:srgbClr val="92D050"/>
                    </a:solidFill>
                  </a:tcPr>
                </a:tc>
                <a:extLst>
                  <a:ext uri="{0D108BD9-81ED-4DB2-BD59-A6C34878D82A}">
                    <a16:rowId xmlns:a16="http://schemas.microsoft.com/office/drawing/2014/main" val="401099241"/>
                  </a:ext>
                </a:extLst>
              </a:tr>
              <a:tr h="370840">
                <a:tc>
                  <a:txBody>
                    <a:bodyPr/>
                    <a:lstStyle/>
                    <a:p>
                      <a:pPr marL="342900" indent="-285750">
                        <a:lnSpc>
                          <a:spcPct val="90000"/>
                        </a:lnSpc>
                        <a:spcBef>
                          <a:spcPts val="0"/>
                        </a:spcBef>
                        <a:spcAft>
                          <a:spcPts val="600"/>
                        </a:spcAft>
                        <a:buFont typeface="Arial" panose="020B0604020202020204" pitchFamily="34" charset="0"/>
                        <a:buChar char="•"/>
                      </a:pPr>
                      <a:r>
                        <a:rPr lang="zh-CN" altLang="en-US" b="0" dirty="0">
                          <a:effectLst/>
                        </a:rPr>
                        <a:t>From the Pareto chart analysis, we found </a:t>
                      </a:r>
                      <a:r>
                        <a:rPr lang="zh-CN" altLang="en-US" b="1" dirty="0">
                          <a:effectLst/>
                        </a:rPr>
                        <a:t>defects</a:t>
                      </a:r>
                      <a:r>
                        <a:rPr lang="zh-CN" altLang="en-US" b="0" dirty="0">
                          <a:effectLst/>
                        </a:rPr>
                        <a:t> in the manufacturing process. We found defects in each model and the entire facility. The major defects seen in each model are also the major ones in the facility. </a:t>
                      </a:r>
                    </a:p>
                    <a:p>
                      <a:pPr marL="285750" indent="-228600">
                        <a:lnSpc>
                          <a:spcPct val="90000"/>
                        </a:lnSpc>
                        <a:spcBef>
                          <a:spcPts val="0"/>
                        </a:spcBef>
                        <a:spcAft>
                          <a:spcPts val="600"/>
                        </a:spcAft>
                        <a:buFont typeface="Arial" panose="020B0604020202020204" pitchFamily="34" charset="0"/>
                        <a:buChar char="•"/>
                      </a:pPr>
                      <a:r>
                        <a:rPr lang="zh-CN" altLang="en-US" b="0" dirty="0">
                          <a:effectLst/>
                        </a:rPr>
                        <a:t>From the Fishbone diagram we found that the </a:t>
                      </a:r>
                      <a:r>
                        <a:rPr lang="zh-CN" altLang="en-US" b="1" dirty="0">
                          <a:effectLst/>
                        </a:rPr>
                        <a:t>root cause </a:t>
                      </a:r>
                      <a:r>
                        <a:rPr lang="zh-CN" altLang="en-US" b="0" dirty="0">
                          <a:effectLst/>
                        </a:rPr>
                        <a:t>of the defects </a:t>
                      </a:r>
                      <a:r>
                        <a:rPr lang="zh-CN" altLang="en-US" b="1" dirty="0">
                          <a:effectLst/>
                        </a:rPr>
                        <a:t>originates</a:t>
                      </a:r>
                      <a:r>
                        <a:rPr lang="zh-CN" altLang="en-US" b="0" dirty="0">
                          <a:effectLst/>
                        </a:rPr>
                        <a:t> from the </a:t>
                      </a:r>
                      <a:r>
                        <a:rPr lang="zh-CN" altLang="en-US" b="1" dirty="0">
                          <a:effectLst/>
                        </a:rPr>
                        <a:t>Machine.</a:t>
                      </a:r>
                    </a:p>
                    <a:p>
                      <a:pPr marL="285750" indent="-228600">
                        <a:lnSpc>
                          <a:spcPct val="90000"/>
                        </a:lnSpc>
                        <a:spcBef>
                          <a:spcPts val="0"/>
                        </a:spcBef>
                        <a:spcAft>
                          <a:spcPts val="600"/>
                        </a:spcAft>
                        <a:buFont typeface="Arial" panose="020B0604020202020204" pitchFamily="34" charset="0"/>
                        <a:buChar char="•"/>
                      </a:pPr>
                      <a:r>
                        <a:rPr lang="zh-CN" altLang="en-US" b="0" dirty="0">
                          <a:effectLst/>
                        </a:rPr>
                        <a:t>From the Five why analysis, we found the </a:t>
                      </a:r>
                      <a:r>
                        <a:rPr lang="zh-CN" altLang="en-US" b="1" dirty="0">
                          <a:effectLst/>
                        </a:rPr>
                        <a:t>root cause</a:t>
                      </a:r>
                      <a:r>
                        <a:rPr lang="zh-CN" altLang="en-US" b="0" dirty="0">
                          <a:effectLst/>
                        </a:rPr>
                        <a:t> to be a malfunctioning welding </a:t>
                      </a:r>
                      <a:r>
                        <a:rPr lang="zh-CN" altLang="en-US" b="1" dirty="0">
                          <a:effectLst/>
                        </a:rPr>
                        <a:t>fixture.</a:t>
                      </a:r>
                      <a:endParaRPr lang="en-US" altLang="zh-CN" b="1" dirty="0">
                        <a:effectLst/>
                      </a:endParaRPr>
                    </a:p>
                    <a:p>
                      <a:pPr marL="285750" indent="-228600">
                        <a:lnSpc>
                          <a:spcPct val="90000"/>
                        </a:lnSpc>
                        <a:spcBef>
                          <a:spcPts val="0"/>
                        </a:spcBef>
                        <a:spcAft>
                          <a:spcPts val="600"/>
                        </a:spcAft>
                        <a:buFont typeface="Arial" panose="020B0604020202020204" pitchFamily="34" charset="0"/>
                        <a:buChar char="•"/>
                      </a:pPr>
                      <a:r>
                        <a:rPr lang="en-US" altLang="zh-CN" b="0" dirty="0">
                          <a:effectLst/>
                        </a:rPr>
                        <a:t>Hypothesis test shows that there is a </a:t>
                      </a:r>
                      <a:r>
                        <a:rPr lang="en-US" altLang="zh-CN" b="1" dirty="0">
                          <a:effectLst/>
                        </a:rPr>
                        <a:t>significant</a:t>
                      </a:r>
                      <a:r>
                        <a:rPr lang="en-US" altLang="zh-CN" b="0" dirty="0">
                          <a:effectLst/>
                        </a:rPr>
                        <a:t> difference between the mean of the three models.</a:t>
                      </a:r>
                    </a:p>
                    <a:p>
                      <a:pPr marL="285750" indent="-228600">
                        <a:lnSpc>
                          <a:spcPct val="90000"/>
                        </a:lnSpc>
                        <a:spcBef>
                          <a:spcPts val="0"/>
                        </a:spcBef>
                        <a:spcAft>
                          <a:spcPts val="600"/>
                        </a:spcAft>
                        <a:buFont typeface="Arial" panose="020B0604020202020204" pitchFamily="34" charset="0"/>
                        <a:buChar char="•"/>
                      </a:pPr>
                      <a:r>
                        <a:rPr lang="en-US" altLang="zh-CN" b="0" dirty="0">
                          <a:effectLst/>
                        </a:rPr>
                        <a:t>Multiple comparison test from ANOVA indicates that </a:t>
                      </a:r>
                      <a:r>
                        <a:rPr lang="en-US" altLang="zh-CN" b="1" dirty="0">
                          <a:effectLst/>
                        </a:rPr>
                        <a:t>model1</a:t>
                      </a:r>
                      <a:r>
                        <a:rPr lang="en-US" altLang="zh-CN" b="0" dirty="0">
                          <a:effectLst/>
                        </a:rPr>
                        <a:t> is significant and has the </a:t>
                      </a:r>
                      <a:r>
                        <a:rPr lang="en-US" altLang="zh-CN" b="1" dirty="0">
                          <a:effectLst/>
                        </a:rPr>
                        <a:t>highest</a:t>
                      </a:r>
                      <a:r>
                        <a:rPr lang="en-US" altLang="zh-CN" b="0" dirty="0">
                          <a:effectLst/>
                        </a:rPr>
                        <a:t> number of </a:t>
                      </a:r>
                      <a:r>
                        <a:rPr lang="en-US" altLang="zh-CN" b="1" dirty="0">
                          <a:effectLst/>
                        </a:rPr>
                        <a:t>defects</a:t>
                      </a:r>
                      <a:r>
                        <a:rPr lang="en-US" altLang="zh-CN" b="0" dirty="0">
                          <a:effectLst/>
                        </a:rPr>
                        <a:t>.</a:t>
                      </a:r>
                    </a:p>
                    <a:p>
                      <a:pPr marL="285750" indent="-228600">
                        <a:lnSpc>
                          <a:spcPct val="90000"/>
                        </a:lnSpc>
                        <a:spcBef>
                          <a:spcPts val="0"/>
                        </a:spcBef>
                        <a:spcAft>
                          <a:spcPts val="600"/>
                        </a:spcAft>
                        <a:buFont typeface="Arial" panose="020B0604020202020204" pitchFamily="34" charset="0"/>
                        <a:buChar char="•"/>
                      </a:pPr>
                      <a:r>
                        <a:rPr lang="en-US" altLang="zh-CN" b="0" dirty="0">
                          <a:effectLst/>
                        </a:rPr>
                        <a:t>Our tableau dashboard clearly shows problems of defects in different models. </a:t>
                      </a:r>
                    </a:p>
                    <a:p>
                      <a:pPr marL="57150" indent="0">
                        <a:lnSpc>
                          <a:spcPct val="90000"/>
                        </a:lnSpc>
                        <a:spcBef>
                          <a:spcPts val="0"/>
                        </a:spcBef>
                        <a:spcAft>
                          <a:spcPts val="600"/>
                        </a:spcAft>
                        <a:buFont typeface="Arial" panose="020B0604020202020204" pitchFamily="34" charset="0"/>
                        <a:buNone/>
                      </a:pPr>
                      <a:endParaRPr lang="zh-CN" altLang="en-US" b="0" dirty="0">
                        <a:effectLst/>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kern="1200" dirty="0">
                          <a:solidFill>
                            <a:schemeClr val="tx1"/>
                          </a:solidFill>
                          <a:effectLst/>
                          <a:latin typeface="+mn-lt"/>
                          <a:ea typeface="+mn-ea"/>
                          <a:cs typeface="+mn-cs"/>
                        </a:rPr>
                        <a:t>To reduce the number of defects throughout the facility, the company can focus its time, energy, and resources on top defects in each model.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kern="1200" dirty="0">
                          <a:solidFill>
                            <a:schemeClr val="tx1"/>
                          </a:solidFill>
                          <a:effectLst/>
                          <a:latin typeface="+mn-lt"/>
                          <a:ea typeface="+mn-ea"/>
                          <a:cs typeface="+mn-cs"/>
                        </a:rPr>
                        <a:t>Carefully </a:t>
                      </a:r>
                      <a:r>
                        <a:rPr lang="en-US" sz="1800" b="1" kern="1200" dirty="0">
                          <a:solidFill>
                            <a:schemeClr val="tx1"/>
                          </a:solidFill>
                          <a:effectLst/>
                          <a:latin typeface="+mn-lt"/>
                          <a:ea typeface="+mn-ea"/>
                          <a:cs typeface="+mn-cs"/>
                        </a:rPr>
                        <a:t>inspect</a:t>
                      </a:r>
                      <a:r>
                        <a:rPr lang="en-US" sz="1800" b="0" kern="1200" dirty="0">
                          <a:solidFill>
                            <a:schemeClr val="tx1"/>
                          </a:solidFill>
                          <a:effectLst/>
                          <a:latin typeface="+mn-lt"/>
                          <a:ea typeface="+mn-ea"/>
                          <a:cs typeface="+mn-cs"/>
                        </a:rPr>
                        <a:t> welding machine for defects origin.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kern="1200" dirty="0">
                          <a:solidFill>
                            <a:schemeClr val="tx1"/>
                          </a:solidFill>
                          <a:effectLst/>
                          <a:latin typeface="+mn-lt"/>
                          <a:ea typeface="+mn-ea"/>
                          <a:cs typeface="+mn-cs"/>
                        </a:rPr>
                        <a:t>Replace welding Fixtures </a:t>
                      </a:r>
                      <a:r>
                        <a:rPr lang="en-US" sz="1800" b="0" kern="1200" dirty="0">
                          <a:solidFill>
                            <a:schemeClr val="tx1"/>
                          </a:solidFill>
                          <a:effectLst/>
                          <a:latin typeface="+mn-lt"/>
                          <a:ea typeface="+mn-ea"/>
                          <a:cs typeface="+mn-cs"/>
                        </a:rPr>
                        <a:t>and collect data to perform analysis again to see if the problem has been fixed.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kern="1200" dirty="0">
                          <a:solidFill>
                            <a:schemeClr val="tx1"/>
                          </a:solidFill>
                          <a:effectLst/>
                          <a:latin typeface="+mn-lt"/>
                          <a:ea typeface="+mn-ea"/>
                          <a:cs typeface="+mn-cs"/>
                        </a:rPr>
                        <a:t>Correct the defects on </a:t>
                      </a:r>
                      <a:r>
                        <a:rPr lang="en-US" sz="1800" b="1" kern="1200" dirty="0">
                          <a:solidFill>
                            <a:schemeClr val="tx1"/>
                          </a:solidFill>
                          <a:effectLst/>
                          <a:latin typeface="+mn-lt"/>
                          <a:ea typeface="+mn-ea"/>
                          <a:cs typeface="+mn-cs"/>
                        </a:rPr>
                        <a:t>model1</a:t>
                      </a:r>
                      <a:r>
                        <a:rPr lang="en-US" sz="1800" b="0" kern="1200" dirty="0">
                          <a:solidFill>
                            <a:schemeClr val="tx1"/>
                          </a:solidFill>
                          <a:effectLst/>
                          <a:latin typeface="+mn-lt"/>
                          <a:ea typeface="+mn-ea"/>
                          <a:cs typeface="+mn-cs"/>
                        </a:rPr>
                        <a:t> which is found to be the line with the highest number of defects.</a:t>
                      </a:r>
                    </a:p>
                    <a:p>
                      <a:pPr marL="285750" indent="-285750">
                        <a:buFont typeface="Arial" panose="020B0604020202020204" pitchFamily="34" charset="0"/>
                        <a:buChar char="•"/>
                      </a:pPr>
                      <a:endParaRPr lang="en-US" dirty="0"/>
                    </a:p>
                  </a:txBody>
                  <a:tcPr/>
                </a:tc>
                <a:extLst>
                  <a:ext uri="{0D108BD9-81ED-4DB2-BD59-A6C34878D82A}">
                    <a16:rowId xmlns:a16="http://schemas.microsoft.com/office/drawing/2014/main" val="3013413117"/>
                  </a:ext>
                </a:extLst>
              </a:tr>
            </a:tbl>
          </a:graphicData>
        </a:graphic>
      </p:graphicFrame>
    </p:spTree>
    <p:extLst>
      <p:ext uri="{BB962C8B-B14F-4D97-AF65-F5344CB8AC3E}">
        <p14:creationId xmlns:p14="http://schemas.microsoft.com/office/powerpoint/2010/main" val="377838434"/>
      </p:ext>
      <p:ext uri="{92FA07AC-D3B4-4DB6-7BD3-82DE2CA744BE}"/>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CFBF9BCD-C16B-44B9-97A6-B51B8E52AB3F"/>
          <p:cNvPicPr>
            <a:picLocks noChangeAspect="1"/>
          </p:cNvPicPr>
          <p:nvPr/>
        </p:nvPicPr>
        <p:blipFill>
          <a:blip r:embed="rId3" cstate="print">
            <a:extLst>
              <a:ext uri="{BEF64D04-7305-4CFE-6A62-787C5DAB8FDA}"/>
            </a:extLst>
          </a:blip>
          <a:stretch>
            <a:fillRect/>
          </a:stretch>
        </p:blipFill>
        <p:spPr>
          <a:xfrm>
            <a:off x="0" y="0"/>
            <a:ext cx="12192000" cy="6858000"/>
          </a:xfrm>
          <a:prstGeom prst="rect">
            <a:avLst/>
          </a:prstGeom>
        </p:spPr>
      </p:pic>
      <p:sp>
        <p:nvSpPr>
          <p:cNvPr id="101" name="TextBox101"/>
          <p:cNvSpPr txBox="1"/>
          <p:nvPr/>
        </p:nvSpPr>
        <p:spPr>
          <a:xfrm>
            <a:off x="690317" y="153543"/>
            <a:ext cx="7161778" cy="602601"/>
          </a:xfrm>
          <a:prstGeom prst="rect">
            <a:avLst/>
          </a:prstGeom>
          <a:noFill/>
        </p:spPr>
        <p:txBody>
          <a:bodyPr wrap="square" lIns="0" tIns="0" rIns="0" bIns="0" rtlCol="0">
            <a:spAutoFit/>
          </a:bodyPr>
          <a:lstStyle/>
          <a:p>
            <a:pPr marL="0" marR="0" indent="0" eaLnBrk="0">
              <a:lnSpc>
                <a:spcPct val="89000"/>
              </a:lnSpc>
            </a:pPr>
            <a:r>
              <a:rPr lang="en-US" altLang="zh-CN" sz="4400" kern="0" spc="-40" dirty="0">
                <a:latin typeface="Arial" pitchFamily="34" charset="0"/>
                <a:ea typeface="Arial" pitchFamily="34" charset="0"/>
                <a:cs typeface="Arial" pitchFamily="34" charset="0"/>
              </a:rPr>
              <a:t>References</a:t>
            </a:r>
          </a:p>
        </p:txBody>
      </p:sp>
      <p:sp>
        <p:nvSpPr>
          <p:cNvPr id="3" name="TextBox 2">
            <a:extLst>
              <a:ext uri="{FF2B5EF4-FFF2-40B4-BE49-F238E27FC236}">
                <a16:creationId xmlns:a16="http://schemas.microsoft.com/office/drawing/2014/main" id="{07BCF23D-8430-7608-41C6-C94B402A07C4}"/>
              </a:ext>
            </a:extLst>
          </p:cNvPr>
          <p:cNvSpPr txBox="1"/>
          <p:nvPr/>
        </p:nvSpPr>
        <p:spPr>
          <a:xfrm flipH="1">
            <a:off x="800726" y="1208015"/>
            <a:ext cx="7670173" cy="4278094"/>
          </a:xfrm>
          <a:prstGeom prst="rect">
            <a:avLst/>
          </a:prstGeom>
          <a:noFill/>
        </p:spPr>
        <p:txBody>
          <a:bodyPr wrap="square" rtlCol="0">
            <a:spAutoFit/>
          </a:bodyPr>
          <a:lstStyle/>
          <a:p>
            <a:pPr marL="0" marR="0">
              <a:lnSpc>
                <a:spcPct val="200000"/>
              </a:lnSpc>
              <a:spcBef>
                <a:spcPts val="0"/>
              </a:spcBef>
              <a:spcAft>
                <a:spcPts val="800"/>
              </a:spcAft>
            </a:pPr>
            <a:r>
              <a:rPr lang="en-US" sz="1800" dirty="0">
                <a:effectLst/>
                <a:latin typeface="Times New Roman" panose="02020603050405020304" pitchFamily="18" charset="0"/>
              </a:rPr>
              <a:t>To complete this project and prepare this presentation, we have used the first and second project materials. We have </a:t>
            </a:r>
            <a:r>
              <a:rPr lang="en-US" dirty="0">
                <a:latin typeface="Times New Roman" panose="02020603050405020304" pitchFamily="18" charset="0"/>
              </a:rPr>
              <a:t>also included the link for the project’s case study provided to us. All other references used are provided in the speaker note section of this slide. </a:t>
            </a:r>
            <a:endParaRPr lang="en-US" sz="1800" u="sng" dirty="0">
              <a:solidFill>
                <a:srgbClr val="0563C1"/>
              </a:solidFill>
              <a:effectLst/>
              <a:latin typeface="Times New Roman" panose="02020603050405020304" pitchFamily="18" charset="0"/>
              <a:ea typeface="Times New Roman" panose="02020603050405020304" pitchFamily="18" charset="0"/>
            </a:endParaRPr>
          </a:p>
          <a:p>
            <a:pPr marL="0" marR="0">
              <a:lnSpc>
                <a:spcPct val="200000"/>
              </a:lnSpc>
              <a:spcBef>
                <a:spcPts val="0"/>
              </a:spcBef>
              <a:spcAft>
                <a:spcPts val="800"/>
              </a:spcAft>
            </a:pPr>
            <a:endParaRPr lang="en-US" sz="1800" dirty="0">
              <a:effectLst/>
              <a:latin typeface="Times New Roman" panose="02020603050405020304" pitchFamily="18" charset="0"/>
              <a:ea typeface="Times New Roman" panose="02020603050405020304" pitchFamily="18" charset="0"/>
            </a:endParaRPr>
          </a:p>
          <a:p>
            <a:pPr marL="0" marR="0">
              <a:lnSpc>
                <a:spcPct val="200000"/>
              </a:lnSpc>
              <a:spcBef>
                <a:spcPts val="0"/>
              </a:spcBef>
              <a:spcAft>
                <a:spcPts val="800"/>
              </a:spcAft>
            </a:pPr>
            <a:endParaRPr lang="en-US" sz="1800" dirty="0">
              <a:effectLst/>
              <a:latin typeface="Times New Roman" panose="02020603050405020304" pitchFamily="18" charset="0"/>
            </a:endParaRPr>
          </a:p>
          <a:p>
            <a:pPr marL="285750" indent="-285750">
              <a:buFont typeface="Arial" panose="020B0604020202020204" pitchFamily="34" charset="0"/>
              <a:buChar char="•"/>
            </a:pPr>
            <a:endParaRPr lang="en-US" sz="1800" dirty="0">
              <a:effectLst/>
              <a:latin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31003767"/>
      </p:ext>
      <p:ext uri="{92FA07AC-D3B4-4DB6-7BD3-82DE2CA744BE}"/>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8668433B-A60C-4A5D-B3E1-8CBD1C084A86"/>
          <p:cNvPicPr>
            <a:picLocks noChangeAspect="1"/>
          </p:cNvPicPr>
          <p:nvPr/>
        </p:nvPicPr>
        <p:blipFill>
          <a:blip r:embed="rId3" cstate="print">
            <a:extLst>
              <a:ext uri="{E2AD8E4C-0AD3-47C3-6099-685C933D0B8E}"/>
            </a:extLst>
          </a:blip>
          <a:stretch>
            <a:fillRect/>
          </a:stretch>
        </p:blipFill>
        <p:spPr>
          <a:xfrm>
            <a:off x="0" y="0"/>
            <a:ext cx="12192000" cy="6858000"/>
          </a:xfrm>
          <a:prstGeom prst="rect">
            <a:avLst/>
          </a:prstGeom>
        </p:spPr>
      </p:pic>
      <p:pic>
        <p:nvPicPr>
          <p:cNvPr id="9" name="CC037F43-0ECF-478D-59C3-F6C08193A7F8"/>
          <p:cNvPicPr>
            <a:picLocks noChangeAspect="1"/>
          </p:cNvPicPr>
          <p:nvPr/>
        </p:nvPicPr>
        <p:blipFill>
          <a:blip r:embed="rId4" cstate="print">
            <a:extLst>
              <a:ext uri="{6FF10FD8-71BF-417E-B1DB-3A56CCB6B05F}"/>
            </a:extLst>
          </a:blip>
          <a:stretch>
            <a:fillRect/>
          </a:stretch>
        </p:blipFill>
        <p:spPr>
          <a:xfrm>
            <a:off x="484632" y="466725"/>
            <a:ext cx="4391025" cy="5895975"/>
          </a:xfrm>
          <a:prstGeom prst="rect">
            <a:avLst/>
          </a:prstGeom>
        </p:spPr>
      </p:pic>
      <p:sp>
        <p:nvSpPr>
          <p:cNvPr id="10" name="TextBox10"/>
          <p:cNvSpPr txBox="1"/>
          <p:nvPr/>
        </p:nvSpPr>
        <p:spPr>
          <a:xfrm>
            <a:off x="975328" y="2842920"/>
            <a:ext cx="2641600" cy="609398"/>
          </a:xfrm>
          <a:prstGeom prst="rect">
            <a:avLst/>
          </a:prstGeom>
          <a:noFill/>
        </p:spPr>
        <p:txBody>
          <a:bodyPr wrap="square" lIns="0" tIns="0" rIns="0" bIns="0" rtlCol="0">
            <a:spAutoFit/>
          </a:bodyPr>
          <a:lstStyle/>
          <a:p>
            <a:pPr marL="0" marR="0" indent="0" eaLnBrk="0">
              <a:lnSpc>
                <a:spcPct val="90000"/>
              </a:lnSpc>
            </a:pPr>
            <a:r>
              <a:rPr lang="en-US" altLang="zh-CN" sz="4400" kern="0" spc="-320" baseline="0" noProof="0" dirty="0">
                <a:solidFill>
                  <a:srgbClr val="FFFFFF"/>
                </a:solidFill>
                <a:latin typeface="Arial" pitchFamily="34" charset="0"/>
                <a:ea typeface="Arial" pitchFamily="34" charset="0"/>
                <a:cs typeface="Arial" pitchFamily="34" charset="0"/>
              </a:rPr>
              <a:t>Background</a:t>
            </a:r>
            <a:r>
              <a:rPr lang="en-US" altLang="zh-CN" sz="4400" kern="0" spc="400" noProof="0" dirty="0">
                <a:latin typeface="Arial" pitchFamily="34" charset="0"/>
                <a:ea typeface="Arial" pitchFamily="34" charset="0"/>
                <a:cs typeface="Arial" pitchFamily="34" charset="0"/>
              </a:rPr>
              <a:t> </a:t>
            </a:r>
            <a:endParaRPr lang="en-US" altLang="zh-CN" sz="4400" kern="0" spc="-230" baseline="0" noProof="0" dirty="0">
              <a:solidFill>
                <a:srgbClr val="FFFFFF"/>
              </a:solidFill>
              <a:latin typeface="Arial" pitchFamily="34" charset="0"/>
              <a:ea typeface="Arial" pitchFamily="34" charset="0"/>
              <a:cs typeface="Arial" pitchFamily="34" charset="0"/>
            </a:endParaRPr>
          </a:p>
        </p:txBody>
      </p:sp>
      <p:pic>
        <p:nvPicPr>
          <p:cNvPr id="11" name="C58EBCCE-B5C4-4214-6219-3D995AB34B0C"/>
          <p:cNvPicPr>
            <a:picLocks noChangeAspect="1"/>
          </p:cNvPicPr>
          <p:nvPr/>
        </p:nvPicPr>
        <p:blipFill>
          <a:blip r:embed="rId5" cstate="print">
            <a:extLst>
              <a:ext uri="{E7F1A4E4-6D86-4873-D223-8B4FA3FF4346}"/>
            </a:extLst>
          </a:blip>
          <a:stretch>
            <a:fillRect/>
          </a:stretch>
        </p:blipFill>
        <p:spPr>
          <a:xfrm>
            <a:off x="5193792" y="466725"/>
            <a:ext cx="6524625" cy="1247775"/>
          </a:xfrm>
          <a:prstGeom prst="rect">
            <a:avLst/>
          </a:prstGeom>
        </p:spPr>
      </p:pic>
      <p:pic>
        <p:nvPicPr>
          <p:cNvPr id="12" name="03F3890C-EE17-4A3F-BD4B-79298BEE956F"/>
          <p:cNvPicPr>
            <a:picLocks noChangeAspect="1"/>
          </p:cNvPicPr>
          <p:nvPr/>
        </p:nvPicPr>
        <p:blipFill>
          <a:blip r:embed="rId6" cstate="print">
            <a:extLst>
              <a:ext uri="{2D9332B1-2C1F-401E-C647-4667FEA172B3}"/>
            </a:extLst>
          </a:blip>
          <a:stretch>
            <a:fillRect/>
          </a:stretch>
        </p:blipFill>
        <p:spPr>
          <a:xfrm>
            <a:off x="5668080" y="847725"/>
            <a:ext cx="485775" cy="485775"/>
          </a:xfrm>
          <a:prstGeom prst="rect">
            <a:avLst/>
          </a:prstGeom>
        </p:spPr>
      </p:pic>
      <p:sp>
        <p:nvSpPr>
          <p:cNvPr id="13" name="TextBox13"/>
          <p:cNvSpPr txBox="1"/>
          <p:nvPr/>
        </p:nvSpPr>
        <p:spPr>
          <a:xfrm>
            <a:off x="6760686" y="820191"/>
            <a:ext cx="3886200" cy="756169"/>
          </a:xfrm>
          <a:prstGeom prst="rect">
            <a:avLst/>
          </a:prstGeom>
          <a:noFill/>
        </p:spPr>
        <p:txBody>
          <a:bodyPr wrap="square" lIns="0" tIns="0" rIns="0" bIns="0" rtlCol="0">
            <a:spAutoFit/>
          </a:bodyPr>
          <a:lstStyle/>
          <a:p>
            <a:pPr marL="15463" marR="0" indent="-15463" eaLnBrk="0">
              <a:lnSpc>
                <a:spcPct val="91000"/>
              </a:lnSpc>
            </a:pPr>
            <a:r>
              <a:rPr lang="en-US" altLang="zh-CN" kern="0" spc="-10" baseline="0" noProof="0" dirty="0">
                <a:solidFill>
                  <a:srgbClr val="FFFFFF"/>
                </a:solidFill>
                <a:latin typeface="Arial Black" panose="020B0A04020102020204" pitchFamily="34" charset="0"/>
                <a:ea typeface="Arial" pitchFamily="34" charset="0"/>
                <a:cs typeface="Arial" pitchFamily="34" charset="0"/>
              </a:rPr>
              <a:t>Any Business may encounter defects </a:t>
            </a:r>
            <a:r>
              <a:rPr lang="en-US" altLang="zh-CN" kern="0" spc="-10" dirty="0">
                <a:solidFill>
                  <a:srgbClr val="FFFFFF"/>
                </a:solidFill>
                <a:latin typeface="Arial Black" panose="020B0A04020102020204" pitchFamily="34" charset="0"/>
                <a:ea typeface="Arial" pitchFamily="34" charset="0"/>
                <a:cs typeface="Arial" pitchFamily="34" charset="0"/>
              </a:rPr>
              <a:t>in products during manufacturing process</a:t>
            </a:r>
            <a:endParaRPr lang="en-US" altLang="zh-CN" kern="0" spc="-160" baseline="0" noProof="0" dirty="0">
              <a:solidFill>
                <a:srgbClr val="FFFFFF"/>
              </a:solidFill>
              <a:latin typeface="Arial Black" panose="020B0A04020102020204" pitchFamily="34" charset="0"/>
              <a:ea typeface="Arial" pitchFamily="34" charset="0"/>
              <a:cs typeface="Arial" pitchFamily="34" charset="0"/>
            </a:endParaRPr>
          </a:p>
        </p:txBody>
      </p:sp>
      <p:pic>
        <p:nvPicPr>
          <p:cNvPr id="14" name="478275E0-4EF4-4AC0-9922-7748BC8F1893"/>
          <p:cNvPicPr>
            <a:picLocks noChangeAspect="1"/>
          </p:cNvPicPr>
          <p:nvPr/>
        </p:nvPicPr>
        <p:blipFill>
          <a:blip r:embed="rId7" cstate="print">
            <a:extLst>
              <a:ext uri="{C974D428-95ED-47E5-FC0A-FA5AB3C9D1CF}"/>
            </a:extLst>
          </a:blip>
          <a:stretch>
            <a:fillRect/>
          </a:stretch>
        </p:blipFill>
        <p:spPr>
          <a:xfrm>
            <a:off x="5193792" y="2019300"/>
            <a:ext cx="6524625" cy="1247775"/>
          </a:xfrm>
          <a:prstGeom prst="rect">
            <a:avLst/>
          </a:prstGeom>
        </p:spPr>
      </p:pic>
      <p:pic>
        <p:nvPicPr>
          <p:cNvPr id="15" name="FB7EA215-3DEE-468A-DDB4-08D64883C275"/>
          <p:cNvPicPr>
            <a:picLocks noChangeAspect="1"/>
          </p:cNvPicPr>
          <p:nvPr/>
        </p:nvPicPr>
        <p:blipFill>
          <a:blip r:embed="rId8" cstate="print">
            <a:extLst>
              <a:ext uri="{61787FBA-BB39-4786-D3AF-C7CD6613C025}"/>
            </a:extLst>
          </a:blip>
          <a:stretch>
            <a:fillRect/>
          </a:stretch>
        </p:blipFill>
        <p:spPr>
          <a:xfrm>
            <a:off x="5682277" y="2657475"/>
            <a:ext cx="190500" cy="228600"/>
          </a:xfrm>
          <a:prstGeom prst="rect">
            <a:avLst/>
          </a:prstGeom>
        </p:spPr>
      </p:pic>
      <p:pic>
        <p:nvPicPr>
          <p:cNvPr id="16" name="6763FA55-108B-470C-1025-142043996BE8"/>
          <p:cNvPicPr>
            <a:picLocks noChangeAspect="1"/>
          </p:cNvPicPr>
          <p:nvPr/>
        </p:nvPicPr>
        <p:blipFill>
          <a:blip r:embed="rId9" cstate="print">
            <a:extLst>
              <a:ext uri="{AF56F277-BAED-4544-D2BB-A303BAE6FA8A}"/>
            </a:extLst>
          </a:blip>
          <a:stretch>
            <a:fillRect/>
          </a:stretch>
        </p:blipFill>
        <p:spPr>
          <a:xfrm>
            <a:off x="5795859" y="2400300"/>
            <a:ext cx="238125" cy="238125"/>
          </a:xfrm>
          <a:prstGeom prst="rect">
            <a:avLst/>
          </a:prstGeom>
        </p:spPr>
      </p:pic>
      <p:pic>
        <p:nvPicPr>
          <p:cNvPr id="17" name="C5677B6F-0231-4ECE-626F-3C09227E31E8"/>
          <p:cNvPicPr>
            <a:picLocks noChangeAspect="1"/>
          </p:cNvPicPr>
          <p:nvPr/>
        </p:nvPicPr>
        <p:blipFill>
          <a:blip r:embed="rId10" cstate="print">
            <a:extLst>
              <a:ext uri="{2FACEFCA-00FA-4154-F121-10096C352C7A}"/>
            </a:extLst>
          </a:blip>
          <a:stretch>
            <a:fillRect/>
          </a:stretch>
        </p:blipFill>
        <p:spPr>
          <a:xfrm>
            <a:off x="5960765" y="2657475"/>
            <a:ext cx="190500" cy="228600"/>
          </a:xfrm>
          <a:prstGeom prst="rect">
            <a:avLst/>
          </a:prstGeom>
        </p:spPr>
      </p:pic>
      <p:graphicFrame>
        <p:nvGraphicFramePr>
          <p:cNvPr id="18" name="Table18"/>
          <p:cNvGraphicFramePr>
            <a:graphicFrameLocks noGrp="1"/>
          </p:cNvGraphicFramePr>
          <p:nvPr/>
        </p:nvGraphicFramePr>
        <p:xfrm>
          <a:off x="5873947" y="2675375"/>
          <a:ext cx="416560" cy="365760"/>
        </p:xfrm>
        <a:graphic>
          <a:graphicData uri="http://schemas.openxmlformats.org/drawingml/2006/table">
            <a:tbl>
              <a:tblPr firstRow="1" bandRow="1"/>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205740">
                <a:tc>
                  <a:txBody>
                    <a:bodyPr/>
                    <a:lstStyle/>
                    <a:p>
                      <a:endParaRPr lang="zh-CN" altLang="en-US" dirty="0">
                        <a:solidFill>
                          <a:schemeClr val="tx1"/>
                        </a:solidFill>
                      </a:endParaRPr>
                    </a:p>
                  </a:txBody>
                  <a:tcPr>
                    <a:lnL w="3175" cap="flat" cmpd="sng" algn="ctr">
                      <a:noFill/>
                      <a:prstDash val="solid"/>
                      <a:round/>
                      <a:headEnd type="none" w="med" len="med"/>
                      <a:tailEnd type="none" w="med" len="med"/>
                    </a:lnL>
                    <a:lnR w="59147" cap="flat" cmpd="sng" algn="ctr">
                      <a:solidFill>
                        <a:srgbClr val="FFFFFF"/>
                      </a:solidFill>
                      <a:prstDash val="solid"/>
                      <a:round/>
                      <a:headEnd type="none" w="med" len="med"/>
                      <a:tailEnd type="none" w="med" len="med"/>
                    </a:lnR>
                    <a:lnT w="59090" cap="flat" cmpd="sng" algn="ctr">
                      <a:solidFill>
                        <a:srgbClr val="FFFFFF"/>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endParaRPr lang="zh-CN" altLang="en-US" dirty="0">
                        <a:solidFill>
                          <a:schemeClr val="tx1"/>
                        </a:solidFill>
                      </a:endParaRPr>
                    </a:p>
                  </a:txBody>
                  <a:tcPr>
                    <a:lnL w="59147" cap="flat" cmpd="sng" algn="ctr">
                      <a:solidFill>
                        <a:srgbClr val="FFFFFF"/>
                      </a:solidFill>
                      <a:prstDash val="solid"/>
                      <a:round/>
                      <a:headEnd type="none" w="med" len="med"/>
                      <a:tailEnd type="none" w="med" len="med"/>
                    </a:lnL>
                    <a:lnR w="3175" cap="flat" cmpd="sng" algn="ctr">
                      <a:noFill/>
                      <a:prstDash val="solid"/>
                      <a:round/>
                      <a:headEnd type="none" w="med" len="med"/>
                      <a:tailEnd type="none" w="med" len="med"/>
                    </a:lnR>
                    <a:lnT w="59090" cap="flat" cmpd="sng" algn="ctr">
                      <a:solidFill>
                        <a:srgbClr val="FFFFFF"/>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TextBox19"/>
          <p:cNvSpPr txBox="1"/>
          <p:nvPr/>
        </p:nvSpPr>
        <p:spPr>
          <a:xfrm>
            <a:off x="6767882" y="2368550"/>
            <a:ext cx="4546600" cy="756169"/>
          </a:xfrm>
          <a:prstGeom prst="rect">
            <a:avLst/>
          </a:prstGeom>
          <a:noFill/>
        </p:spPr>
        <p:txBody>
          <a:bodyPr wrap="square" lIns="0" tIns="0" rIns="0" bIns="0" rtlCol="0">
            <a:spAutoFit/>
          </a:bodyPr>
          <a:lstStyle/>
          <a:p>
            <a:pPr marL="0" marR="0" indent="0" eaLnBrk="0">
              <a:lnSpc>
                <a:spcPct val="91000"/>
              </a:lnSpc>
            </a:pPr>
            <a:r>
              <a:rPr lang="en-US" altLang="zh-CN" kern="0" spc="-400" dirty="0">
                <a:solidFill>
                  <a:srgbClr val="FFFFFF"/>
                </a:solidFill>
                <a:latin typeface="Arial Black" panose="020B0A04020102020204" pitchFamily="34" charset="0"/>
                <a:ea typeface="Arial" pitchFamily="34" charset="0"/>
                <a:cs typeface="Arial" pitchFamily="34" charset="0"/>
              </a:rPr>
              <a:t>  </a:t>
            </a:r>
            <a:r>
              <a:rPr lang="en-US" altLang="zh-CN" dirty="0">
                <a:solidFill>
                  <a:schemeClr val="bg1"/>
                </a:solidFill>
                <a:latin typeface="Arial Black" panose="020B0A04020102020204" pitchFamily="34" charset="0"/>
              </a:rPr>
              <a:t>Project Managers are working hard to keep manufacturing process free from defects.</a:t>
            </a:r>
            <a:endParaRPr lang="en-US" altLang="zh-CN" kern="0" spc="-110" baseline="0" noProof="0" dirty="0">
              <a:solidFill>
                <a:srgbClr val="FFFFFF"/>
              </a:solidFill>
              <a:latin typeface="Arial Black" panose="020B0A04020102020204" pitchFamily="34" charset="0"/>
              <a:ea typeface="Arial" pitchFamily="34" charset="0"/>
              <a:cs typeface="Arial" pitchFamily="34" charset="0"/>
            </a:endParaRPr>
          </a:p>
        </p:txBody>
      </p:sp>
      <p:pic>
        <p:nvPicPr>
          <p:cNvPr id="20" name="D7FF804C-0102-4F81-4C8E-1DFEBF90C8E4"/>
          <p:cNvPicPr>
            <a:picLocks noChangeAspect="1"/>
          </p:cNvPicPr>
          <p:nvPr/>
        </p:nvPicPr>
        <p:blipFill>
          <a:blip r:embed="rId11" cstate="print">
            <a:extLst>
              <a:ext uri="{D26E577F-669C-44C8-92EC-5289DCE7E083}"/>
            </a:extLst>
          </a:blip>
          <a:stretch>
            <a:fillRect/>
          </a:stretch>
        </p:blipFill>
        <p:spPr>
          <a:xfrm>
            <a:off x="5193792" y="3562350"/>
            <a:ext cx="6524625" cy="1247775"/>
          </a:xfrm>
          <a:prstGeom prst="rect">
            <a:avLst/>
          </a:prstGeom>
        </p:spPr>
      </p:pic>
      <p:pic>
        <p:nvPicPr>
          <p:cNvPr id="21" name="77C1D391-D7F2-487D-56A9-73BC625BB646"/>
          <p:cNvPicPr>
            <a:picLocks noChangeAspect="1"/>
          </p:cNvPicPr>
          <p:nvPr/>
        </p:nvPicPr>
        <p:blipFill>
          <a:blip r:embed="rId12" cstate="print">
            <a:extLst>
              <a:ext uri="{CA4C255C-09B5-4E7E-E230-FF7B46C58FB6}"/>
            </a:extLst>
          </a:blip>
          <a:stretch>
            <a:fillRect/>
          </a:stretch>
        </p:blipFill>
        <p:spPr>
          <a:xfrm>
            <a:off x="5660981" y="3933825"/>
            <a:ext cx="495300" cy="504825"/>
          </a:xfrm>
          <a:prstGeom prst="rect">
            <a:avLst/>
          </a:prstGeom>
        </p:spPr>
      </p:pic>
      <p:sp>
        <p:nvSpPr>
          <p:cNvPr id="22" name="TextBox22"/>
          <p:cNvSpPr txBox="1"/>
          <p:nvPr/>
        </p:nvSpPr>
        <p:spPr>
          <a:xfrm>
            <a:off x="6760414" y="3769995"/>
            <a:ext cx="4686300" cy="881460"/>
          </a:xfrm>
          <a:prstGeom prst="rect">
            <a:avLst/>
          </a:prstGeom>
          <a:noFill/>
        </p:spPr>
        <p:txBody>
          <a:bodyPr wrap="square" lIns="0" tIns="0" rIns="0" bIns="0" rtlCol="0">
            <a:spAutoFit/>
          </a:bodyPr>
          <a:lstStyle/>
          <a:p>
            <a:pPr marL="0" marR="0" indent="0" eaLnBrk="0">
              <a:lnSpc>
                <a:spcPct val="79000"/>
              </a:lnSpc>
            </a:pPr>
            <a:r>
              <a:rPr lang="en-US" altLang="zh-CN" kern="0" spc="-100" dirty="0">
                <a:solidFill>
                  <a:schemeClr val="tx2">
                    <a:lumMod val="50000"/>
                  </a:schemeClr>
                </a:solidFill>
                <a:latin typeface="Arial Black" panose="020B0A04020102020204" pitchFamily="34" charset="0"/>
                <a:ea typeface="Arial" pitchFamily="34" charset="0"/>
                <a:cs typeface="Arial" pitchFamily="34" charset="0"/>
              </a:rPr>
              <a:t>It is important to find the root cause of defects and implement a strategy to reduce or eliminate defects in manufacturing process.</a:t>
            </a:r>
            <a:endParaRPr lang="en-US" altLang="zh-CN" kern="0" spc="-100" baseline="0" noProof="0" dirty="0">
              <a:solidFill>
                <a:schemeClr val="tx2">
                  <a:lumMod val="50000"/>
                </a:schemeClr>
              </a:solidFill>
              <a:latin typeface="Arial Black" panose="020B0A04020102020204" pitchFamily="34" charset="0"/>
              <a:ea typeface="Arial" pitchFamily="34" charset="0"/>
              <a:cs typeface="Arial" pitchFamily="34" charset="0"/>
            </a:endParaRPr>
          </a:p>
        </p:txBody>
      </p:sp>
      <p:pic>
        <p:nvPicPr>
          <p:cNvPr id="23" name="15588E94-165D-49F2-8E42-E9CF2F855C91"/>
          <p:cNvPicPr>
            <a:picLocks noChangeAspect="1"/>
          </p:cNvPicPr>
          <p:nvPr/>
        </p:nvPicPr>
        <p:blipFill>
          <a:blip r:embed="rId13" cstate="print">
            <a:extLst>
              <a:ext uri="{FA1997E6-FB7D-4168-62E0-2E8C462D436B}"/>
            </a:extLst>
          </a:blip>
          <a:stretch>
            <a:fillRect/>
          </a:stretch>
        </p:blipFill>
        <p:spPr>
          <a:xfrm>
            <a:off x="5193792" y="5114925"/>
            <a:ext cx="6524625" cy="1247775"/>
          </a:xfrm>
          <a:prstGeom prst="rect">
            <a:avLst/>
          </a:prstGeom>
        </p:spPr>
      </p:pic>
      <p:pic>
        <p:nvPicPr>
          <p:cNvPr id="24" name="4A4DC885-D8CF-4BE3-700F-0E6B28130F6F"/>
          <p:cNvPicPr>
            <a:picLocks noChangeAspect="1"/>
          </p:cNvPicPr>
          <p:nvPr/>
        </p:nvPicPr>
        <p:blipFill>
          <a:blip r:embed="rId14" cstate="print">
            <a:extLst>
              <a:ext uri="{D8224C95-8015-416C-E984-63911A053D4A}"/>
            </a:extLst>
          </a:blip>
          <a:stretch>
            <a:fillRect/>
          </a:stretch>
        </p:blipFill>
        <p:spPr>
          <a:xfrm>
            <a:off x="5668080" y="5486400"/>
            <a:ext cx="485775" cy="495300"/>
          </a:xfrm>
          <a:prstGeom prst="rect">
            <a:avLst/>
          </a:prstGeom>
        </p:spPr>
      </p:pic>
      <p:sp>
        <p:nvSpPr>
          <p:cNvPr id="25" name="TextBox25"/>
          <p:cNvSpPr txBox="1"/>
          <p:nvPr/>
        </p:nvSpPr>
        <p:spPr>
          <a:xfrm>
            <a:off x="6767895" y="5317744"/>
            <a:ext cx="4572000" cy="509627"/>
          </a:xfrm>
          <a:prstGeom prst="rect">
            <a:avLst/>
          </a:prstGeom>
          <a:noFill/>
        </p:spPr>
        <p:txBody>
          <a:bodyPr wrap="square" lIns="0" tIns="0" rIns="0" bIns="0" rtlCol="0">
            <a:spAutoFit/>
          </a:bodyPr>
          <a:lstStyle/>
          <a:p>
            <a:pPr marL="0" marR="0" indent="0" eaLnBrk="0">
              <a:lnSpc>
                <a:spcPct val="92000"/>
              </a:lnSpc>
            </a:pPr>
            <a:r>
              <a:rPr lang="en-US" altLang="zh-CN" kern="0" spc="-150" baseline="0" noProof="0" dirty="0">
                <a:solidFill>
                  <a:srgbClr val="FFFFFF"/>
                </a:solidFill>
                <a:latin typeface="Arial Black" panose="020B0A04020102020204" pitchFamily="34" charset="0"/>
                <a:ea typeface="Arial" pitchFamily="34" charset="0"/>
                <a:cs typeface="Arial" pitchFamily="34" charset="0"/>
              </a:rPr>
              <a:t>We will use Manufacturing data to perform an analysis to find the cause of defects. </a:t>
            </a:r>
          </a:p>
        </p:txBody>
      </p:sp>
    </p:spTree>
    <p:extLst>
      <p:ext uri="{BB85B073-1006-4AB3-A70F-ADFD26CD0235}"/>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500ACF68-B1A0-45AA-8822-0AC8F31A2C61"/>
          <p:cNvPicPr>
            <a:picLocks noChangeAspect="1"/>
          </p:cNvPicPr>
          <p:nvPr/>
        </p:nvPicPr>
        <p:blipFill>
          <a:blip r:embed="rId3" cstate="print">
            <a:extLst>
              <a:ext uri="{052DD4D7-48A7-4745-81B6-0E8562CDE12B}"/>
            </a:extLst>
          </a:blip>
          <a:stretch>
            <a:fillRect/>
          </a:stretch>
        </p:blipFill>
        <p:spPr>
          <a:xfrm>
            <a:off x="0" y="116845"/>
            <a:ext cx="12192000" cy="6858000"/>
          </a:xfrm>
          <a:prstGeom prst="rect">
            <a:avLst/>
          </a:prstGeom>
        </p:spPr>
      </p:pic>
      <p:pic>
        <p:nvPicPr>
          <p:cNvPr id="27" name="BDAB1F93-00D4-43C1-104E-D03FEA1BDCFF"/>
          <p:cNvPicPr>
            <a:picLocks noChangeAspect="1"/>
          </p:cNvPicPr>
          <p:nvPr/>
        </p:nvPicPr>
        <p:blipFill>
          <a:blip r:embed="rId4" cstate="print">
            <a:extLst>
              <a:ext uri="{B7B70FE9-3999-4CBF-1CCC-0A11C447BCAB}"/>
            </a:extLst>
          </a:blip>
          <a:stretch>
            <a:fillRect/>
          </a:stretch>
        </p:blipFill>
        <p:spPr>
          <a:xfrm>
            <a:off x="484632" y="466725"/>
            <a:ext cx="4391025" cy="5895975"/>
          </a:xfrm>
          <a:prstGeom prst="rect">
            <a:avLst/>
          </a:prstGeom>
        </p:spPr>
      </p:pic>
      <p:sp>
        <p:nvSpPr>
          <p:cNvPr id="28" name="TextBox28"/>
          <p:cNvSpPr txBox="1"/>
          <p:nvPr/>
        </p:nvSpPr>
        <p:spPr>
          <a:xfrm>
            <a:off x="1006090" y="3145156"/>
            <a:ext cx="2514600" cy="1767215"/>
          </a:xfrm>
          <a:prstGeom prst="rect">
            <a:avLst/>
          </a:prstGeom>
          <a:noFill/>
        </p:spPr>
        <p:txBody>
          <a:bodyPr wrap="square" lIns="0" tIns="0" rIns="0" bIns="0" rtlCol="0">
            <a:spAutoFit/>
          </a:bodyPr>
          <a:lstStyle/>
          <a:p>
            <a:pPr marL="0" marR="0" indent="0" eaLnBrk="0">
              <a:lnSpc>
                <a:spcPct val="87000"/>
              </a:lnSpc>
            </a:pPr>
            <a:r>
              <a:rPr lang="en-US" altLang="zh-CN" sz="4400" kern="0" spc="-320" baseline="0" noProof="0" dirty="0">
                <a:solidFill>
                  <a:srgbClr val="FFFFFF"/>
                </a:solidFill>
                <a:latin typeface="Arial" pitchFamily="34" charset="0"/>
                <a:ea typeface="Arial" pitchFamily="34" charset="0"/>
                <a:cs typeface="Arial" pitchFamily="34" charset="0"/>
              </a:rPr>
              <a:t>Methods and techniques </a:t>
            </a:r>
          </a:p>
        </p:txBody>
      </p:sp>
      <p:pic>
        <p:nvPicPr>
          <p:cNvPr id="29" name="E3A63D24-5B73-4F1F-E2EE-7ECB9C5B5A90"/>
          <p:cNvPicPr>
            <a:picLocks noChangeAspect="1"/>
          </p:cNvPicPr>
          <p:nvPr/>
        </p:nvPicPr>
        <p:blipFill>
          <a:blip r:embed="rId5" cstate="print">
            <a:extLst>
              <a:ext uri="{5F89F9DD-A34C-4091-AE6D-14546F4F24CE}"/>
            </a:extLst>
          </a:blip>
          <a:stretch>
            <a:fillRect/>
          </a:stretch>
        </p:blipFill>
        <p:spPr>
          <a:xfrm>
            <a:off x="5095921" y="4331728"/>
            <a:ext cx="6524625" cy="704850"/>
          </a:xfrm>
          <a:prstGeom prst="rect">
            <a:avLst/>
          </a:prstGeom>
        </p:spPr>
      </p:pic>
      <p:sp>
        <p:nvSpPr>
          <p:cNvPr id="31" name="TextBox31"/>
          <p:cNvSpPr txBox="1"/>
          <p:nvPr/>
        </p:nvSpPr>
        <p:spPr>
          <a:xfrm>
            <a:off x="6005489" y="4589785"/>
            <a:ext cx="4647111" cy="246542"/>
          </a:xfrm>
          <a:prstGeom prst="rect">
            <a:avLst/>
          </a:prstGeom>
          <a:noFill/>
        </p:spPr>
        <p:txBody>
          <a:bodyPr wrap="square" lIns="0" tIns="0" rIns="0" bIns="0" rtlCol="0">
            <a:spAutoFit/>
          </a:bodyPr>
          <a:lstStyle/>
          <a:p>
            <a:pPr marL="0" marR="0" indent="0" eaLnBrk="0">
              <a:lnSpc>
                <a:spcPct val="89000"/>
              </a:lnSpc>
            </a:pPr>
            <a:r>
              <a:rPr lang="en-US" altLang="zh-CN" sz="1550" kern="0" spc="-125" dirty="0">
                <a:solidFill>
                  <a:schemeClr val="bg1"/>
                </a:solidFill>
                <a:latin typeface="Arial" pitchFamily="34" charset="0"/>
                <a:cs typeface="Arial" pitchFamily="34" charset="0"/>
              </a:rPr>
              <a:t> </a:t>
            </a:r>
            <a:r>
              <a:rPr lang="en-US" altLang="zh-CN" dirty="0">
                <a:solidFill>
                  <a:schemeClr val="bg1"/>
                </a:solidFill>
              </a:rPr>
              <a:t>Data Visualization using Tableau</a:t>
            </a:r>
            <a:endParaRPr lang="en-US" altLang="zh-CN" sz="1550" kern="0" spc="-45" baseline="0" noProof="0" dirty="0">
              <a:solidFill>
                <a:schemeClr val="bg1"/>
              </a:solidFill>
              <a:latin typeface="Arial" pitchFamily="34" charset="0"/>
              <a:ea typeface="Arial" pitchFamily="34" charset="0"/>
              <a:cs typeface="Arial" pitchFamily="34" charset="0"/>
            </a:endParaRPr>
          </a:p>
        </p:txBody>
      </p:sp>
      <p:pic>
        <p:nvPicPr>
          <p:cNvPr id="32" name="82A4B094-05E7-45BC-7CAA-E9DC54FF4B60"/>
          <p:cNvPicPr>
            <a:picLocks noChangeAspect="1"/>
          </p:cNvPicPr>
          <p:nvPr/>
        </p:nvPicPr>
        <p:blipFill>
          <a:blip r:embed="rId6" cstate="print">
            <a:extLst>
              <a:ext uri="{C2050239-193E-454E-842E-27142F190E31}"/>
            </a:extLst>
          </a:blip>
          <a:stretch>
            <a:fillRect/>
          </a:stretch>
        </p:blipFill>
        <p:spPr>
          <a:xfrm>
            <a:off x="5095922" y="452561"/>
            <a:ext cx="6524625" cy="704850"/>
          </a:xfrm>
          <a:prstGeom prst="rect">
            <a:avLst/>
          </a:prstGeom>
        </p:spPr>
      </p:pic>
      <p:sp>
        <p:nvSpPr>
          <p:cNvPr id="34" name="TextBox34"/>
          <p:cNvSpPr txBox="1"/>
          <p:nvPr/>
        </p:nvSpPr>
        <p:spPr>
          <a:xfrm>
            <a:off x="6005489" y="688477"/>
            <a:ext cx="5739630" cy="246542"/>
          </a:xfrm>
          <a:prstGeom prst="rect">
            <a:avLst/>
          </a:prstGeom>
          <a:noFill/>
        </p:spPr>
        <p:txBody>
          <a:bodyPr wrap="square" lIns="0" tIns="0" rIns="0" bIns="0" rtlCol="0">
            <a:spAutoFit/>
          </a:bodyPr>
          <a:lstStyle/>
          <a:p>
            <a:pPr marL="0" marR="0" indent="0" eaLnBrk="0">
              <a:lnSpc>
                <a:spcPct val="89000"/>
              </a:lnSpc>
            </a:pPr>
            <a:r>
              <a:rPr lang="en-US" altLang="zh-CN" dirty="0">
                <a:solidFill>
                  <a:schemeClr val="bg1"/>
                </a:solidFill>
              </a:rPr>
              <a:t>Pareto Chart  Analysis</a:t>
            </a:r>
          </a:p>
        </p:txBody>
      </p:sp>
      <p:pic>
        <p:nvPicPr>
          <p:cNvPr id="40" name="D8E356CB-0289-4658-BA39-F71C809F1AB4"/>
          <p:cNvPicPr>
            <a:picLocks noChangeAspect="1"/>
          </p:cNvPicPr>
          <p:nvPr/>
        </p:nvPicPr>
        <p:blipFill>
          <a:blip r:embed="rId7" cstate="print">
            <a:extLst>
              <a:ext uri="{E86B40A3-4B3E-4008-2ACB-D994A78C4BE9}"/>
            </a:extLst>
          </a:blip>
          <a:stretch>
            <a:fillRect/>
          </a:stretch>
        </p:blipFill>
        <p:spPr>
          <a:xfrm>
            <a:off x="5095919" y="3065002"/>
            <a:ext cx="6524625" cy="695325"/>
          </a:xfrm>
          <a:prstGeom prst="rect">
            <a:avLst/>
          </a:prstGeom>
        </p:spPr>
      </p:pic>
      <p:sp>
        <p:nvSpPr>
          <p:cNvPr id="42" name="TextBox42"/>
          <p:cNvSpPr txBox="1"/>
          <p:nvPr/>
        </p:nvSpPr>
        <p:spPr>
          <a:xfrm>
            <a:off x="6005489" y="3351204"/>
            <a:ext cx="4178300" cy="150875"/>
          </a:xfrm>
          <a:prstGeom prst="rect">
            <a:avLst/>
          </a:prstGeom>
          <a:noFill/>
        </p:spPr>
        <p:txBody>
          <a:bodyPr wrap="square" lIns="0" tIns="0" rIns="0" bIns="0" rtlCol="0">
            <a:spAutoFit/>
          </a:bodyPr>
          <a:lstStyle/>
          <a:p>
            <a:pPr marL="0" marR="0" indent="0" eaLnBrk="0">
              <a:lnSpc>
                <a:spcPct val="59000"/>
              </a:lnSpc>
            </a:pPr>
            <a:r>
              <a:rPr lang="en-US" altLang="zh-CN" sz="1550" kern="0" spc="-50" dirty="0">
                <a:solidFill>
                  <a:srgbClr val="FFFFFF"/>
                </a:solidFill>
                <a:latin typeface="Arial" pitchFamily="34" charset="0"/>
                <a:ea typeface="Arial" pitchFamily="34" charset="0"/>
                <a:cs typeface="Arial" pitchFamily="34" charset="0"/>
              </a:rPr>
              <a:t>Hypothesis Testing</a:t>
            </a:r>
            <a:endParaRPr lang="en-US" altLang="zh-CN" sz="1550" kern="0" spc="-20" baseline="0" noProof="0" dirty="0">
              <a:solidFill>
                <a:srgbClr val="FFFFFF"/>
              </a:solidFill>
              <a:latin typeface="Arial" pitchFamily="34" charset="0"/>
              <a:ea typeface="Arial" pitchFamily="34" charset="0"/>
              <a:cs typeface="Arial" pitchFamily="34" charset="0"/>
            </a:endParaRPr>
          </a:p>
        </p:txBody>
      </p:sp>
      <p:pic>
        <p:nvPicPr>
          <p:cNvPr id="43" name="20D25736-193D-4AF5-3958-2764F5F88C67"/>
          <p:cNvPicPr>
            <a:picLocks noChangeAspect="1"/>
          </p:cNvPicPr>
          <p:nvPr/>
        </p:nvPicPr>
        <p:blipFill>
          <a:blip r:embed="rId8" cstate="print">
            <a:extLst>
              <a:ext uri="{4EF41716-91F5-491C-AE20-8217373DED85}"/>
            </a:extLst>
          </a:blip>
          <a:stretch>
            <a:fillRect/>
          </a:stretch>
        </p:blipFill>
        <p:spPr>
          <a:xfrm>
            <a:off x="5095920" y="1753968"/>
            <a:ext cx="6524625" cy="704850"/>
          </a:xfrm>
          <a:prstGeom prst="rect">
            <a:avLst/>
          </a:prstGeom>
        </p:spPr>
      </p:pic>
      <p:sp>
        <p:nvSpPr>
          <p:cNvPr id="45" name="TextBox45"/>
          <p:cNvSpPr txBox="1"/>
          <p:nvPr/>
        </p:nvSpPr>
        <p:spPr>
          <a:xfrm>
            <a:off x="6005489" y="2064847"/>
            <a:ext cx="4042225" cy="150875"/>
          </a:xfrm>
          <a:prstGeom prst="rect">
            <a:avLst/>
          </a:prstGeom>
          <a:noFill/>
        </p:spPr>
        <p:txBody>
          <a:bodyPr wrap="square" lIns="0" tIns="0" rIns="0" bIns="0" rtlCol="0">
            <a:spAutoFit/>
          </a:bodyPr>
          <a:lstStyle/>
          <a:p>
            <a:pPr marL="0" marR="0" indent="0" eaLnBrk="0">
              <a:lnSpc>
                <a:spcPct val="59000"/>
              </a:lnSpc>
            </a:pPr>
            <a:r>
              <a:rPr lang="en-US" altLang="zh-CN" sz="1550" kern="0" spc="-50" dirty="0">
                <a:solidFill>
                  <a:srgbClr val="FFFFFF"/>
                </a:solidFill>
                <a:latin typeface="Arial" pitchFamily="34" charset="0"/>
                <a:ea typeface="Arial" pitchFamily="34" charset="0"/>
                <a:cs typeface="Arial" pitchFamily="34" charset="0"/>
              </a:rPr>
              <a:t>Root Cause Analysis using fishbone diagram</a:t>
            </a:r>
            <a:endParaRPr lang="en-US" altLang="zh-CN" sz="1550" kern="0" spc="-20" baseline="0" noProof="0" dirty="0">
              <a:solidFill>
                <a:srgbClr val="FFFFFF"/>
              </a:solidFill>
              <a:latin typeface="Arial" pitchFamily="34" charset="0"/>
              <a:ea typeface="Arial" pitchFamily="34" charset="0"/>
              <a:cs typeface="Arial" pitchFamily="34" charset="0"/>
            </a:endParaRPr>
          </a:p>
        </p:txBody>
      </p:sp>
      <p:pic>
        <p:nvPicPr>
          <p:cNvPr id="52" name="8107992D-28F2-46B2-DEBA-4A3125706792"/>
          <p:cNvPicPr>
            <a:picLocks noChangeAspect="1"/>
          </p:cNvPicPr>
          <p:nvPr/>
        </p:nvPicPr>
        <p:blipFill>
          <a:blip r:embed="rId9" cstate="print">
            <a:extLst>
              <a:ext uri="{4DFB565C-495E-482C-8996-B9391C122E30}"/>
            </a:extLst>
          </a:blip>
          <a:stretch>
            <a:fillRect/>
          </a:stretch>
        </p:blipFill>
        <p:spPr>
          <a:xfrm>
            <a:off x="5435740" y="6038850"/>
            <a:ext cx="104775" cy="28575"/>
          </a:xfrm>
          <a:prstGeom prst="rect">
            <a:avLst/>
          </a:prstGeom>
        </p:spPr>
      </p:pic>
      <p:pic>
        <p:nvPicPr>
          <p:cNvPr id="54" name="20D25736-193D-4AF5-3958-2764F5F88C67">
            <a:extLst>
              <a:ext uri="{FF2B5EF4-FFF2-40B4-BE49-F238E27FC236}">
                <a16:creationId xmlns:a16="http://schemas.microsoft.com/office/drawing/2014/main" id="{9AEAB5DA-2791-52F8-1DC9-638443C34DB1}"/>
              </a:ext>
            </a:extLst>
          </p:cNvPr>
          <p:cNvPicPr>
            <a:picLocks noChangeAspect="1"/>
          </p:cNvPicPr>
          <p:nvPr/>
        </p:nvPicPr>
        <p:blipFill>
          <a:blip r:embed="rId8" cstate="print">
            <a:extLst>
              <a:ext uri="{4EF41716-91F5-491C-AE20-8217373DED85}"/>
            </a:extLst>
          </a:blip>
          <a:stretch>
            <a:fillRect/>
          </a:stretch>
        </p:blipFill>
        <p:spPr>
          <a:xfrm>
            <a:off x="5096290" y="5670043"/>
            <a:ext cx="6524625" cy="704850"/>
          </a:xfrm>
          <a:prstGeom prst="rect">
            <a:avLst/>
          </a:prstGeom>
        </p:spPr>
      </p:pic>
      <p:sp>
        <p:nvSpPr>
          <p:cNvPr id="4" name="TextBox 3">
            <a:extLst>
              <a:ext uri="{FF2B5EF4-FFF2-40B4-BE49-F238E27FC236}">
                <a16:creationId xmlns:a16="http://schemas.microsoft.com/office/drawing/2014/main" id="{69E8B651-49AB-9014-8D2F-F627071A8BDD}"/>
              </a:ext>
            </a:extLst>
          </p:cNvPr>
          <p:cNvSpPr txBox="1"/>
          <p:nvPr/>
        </p:nvSpPr>
        <p:spPr>
          <a:xfrm>
            <a:off x="5898006" y="5813084"/>
            <a:ext cx="5532538" cy="369332"/>
          </a:xfrm>
          <a:prstGeom prst="rect">
            <a:avLst/>
          </a:prstGeom>
          <a:noFill/>
        </p:spPr>
        <p:txBody>
          <a:bodyPr wrap="square" rtlCol="0">
            <a:spAutoFit/>
          </a:bodyPr>
          <a:lstStyle/>
          <a:p>
            <a:r>
              <a:rPr lang="en-US" dirty="0">
                <a:solidFill>
                  <a:schemeClr val="bg1"/>
                </a:solidFill>
              </a:rPr>
              <a:t>Conclusions and Recommendations</a:t>
            </a:r>
          </a:p>
        </p:txBody>
      </p:sp>
      <p:pic>
        <p:nvPicPr>
          <p:cNvPr id="6" name="Picture 5" descr="Icon&#10;&#10;Description automatically generated">
            <a:extLst>
              <a:ext uri="{FF2B5EF4-FFF2-40B4-BE49-F238E27FC236}">
                <a16:creationId xmlns:a16="http://schemas.microsoft.com/office/drawing/2014/main" id="{DB4892F3-277B-C458-FA4E-3033DE9C253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20535" y="5819149"/>
            <a:ext cx="356838" cy="427664"/>
          </a:xfrm>
          <a:prstGeom prst="rect">
            <a:avLst/>
          </a:prstGeom>
        </p:spPr>
      </p:pic>
      <p:pic>
        <p:nvPicPr>
          <p:cNvPr id="3" name="Picture 2" descr="A picture containing toy&#10;&#10;Description automatically generated">
            <a:extLst>
              <a:ext uri="{FF2B5EF4-FFF2-40B4-BE49-F238E27FC236}">
                <a16:creationId xmlns:a16="http://schemas.microsoft.com/office/drawing/2014/main" id="{7241D923-2B65-320F-B958-16ECDF2220F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21300693">
            <a:off x="5330519" y="4459728"/>
            <a:ext cx="498866" cy="51782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2B23A5FE-CD4D-B629-0D15-6DA8CF17D96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292156" y="553189"/>
            <a:ext cx="517099" cy="517099"/>
          </a:xfrm>
          <a:prstGeom prst="rect">
            <a:avLst/>
          </a:prstGeom>
        </p:spPr>
      </p:pic>
      <p:pic>
        <p:nvPicPr>
          <p:cNvPr id="9" name="Picture 8" descr="A picture containing text, sign&#10;&#10;Description automatically generated">
            <a:extLst>
              <a:ext uri="{FF2B5EF4-FFF2-40B4-BE49-F238E27FC236}">
                <a16:creationId xmlns:a16="http://schemas.microsoft.com/office/drawing/2014/main" id="{D3023588-DF59-B03A-4116-48115ECDA624}"/>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258006" y="1820043"/>
            <a:ext cx="553323" cy="587906"/>
          </a:xfrm>
          <a:prstGeom prst="rect">
            <a:avLst/>
          </a:prstGeom>
        </p:spPr>
      </p:pic>
      <p:pic>
        <p:nvPicPr>
          <p:cNvPr id="13" name="Picture 12" descr="Diagram&#10;&#10;Description automatically generated">
            <a:extLst>
              <a:ext uri="{FF2B5EF4-FFF2-40B4-BE49-F238E27FC236}">
                <a16:creationId xmlns:a16="http://schemas.microsoft.com/office/drawing/2014/main" id="{A84F1D4C-FA67-DBB7-3E36-22EBA9188EDA}"/>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258006" y="3156553"/>
            <a:ext cx="464211" cy="478563"/>
          </a:xfrm>
          <a:prstGeom prst="rect">
            <a:avLst/>
          </a:prstGeom>
        </p:spPr>
      </p:pic>
    </p:spTree>
    <p:extLst>
      <p:ext uri="{DB0CF51C-1C5C-4AB6-5C90-3CB7DD4FF0C1}"/>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C7C1A77D-A439-419C-CF3E-BE368D6C132C"/>
          <p:cNvPicPr>
            <a:picLocks noChangeAspect="1"/>
          </p:cNvPicPr>
          <p:nvPr/>
        </p:nvPicPr>
        <p:blipFill>
          <a:blip r:embed="rId3" cstate="print">
            <a:extLst>
              <a:ext uri="{9A4BE200-E90F-4E9D-3E46-74A4A057AF92}"/>
            </a:extLst>
          </a:blip>
          <a:stretch>
            <a:fillRect/>
          </a:stretch>
        </p:blipFill>
        <p:spPr>
          <a:xfrm>
            <a:off x="0" y="0"/>
            <a:ext cx="12192000" cy="6858000"/>
          </a:xfrm>
          <a:prstGeom prst="rect">
            <a:avLst/>
          </a:prstGeom>
        </p:spPr>
      </p:pic>
      <p:sp>
        <p:nvSpPr>
          <p:cNvPr id="65" name="TextBox65"/>
          <p:cNvSpPr txBox="1"/>
          <p:nvPr/>
        </p:nvSpPr>
        <p:spPr>
          <a:xfrm>
            <a:off x="976357" y="257454"/>
            <a:ext cx="7580414" cy="534890"/>
          </a:xfrm>
          <a:prstGeom prst="rect">
            <a:avLst/>
          </a:prstGeom>
          <a:noFill/>
        </p:spPr>
        <p:txBody>
          <a:bodyPr wrap="square" lIns="0" tIns="0" rIns="0" bIns="0" rtlCol="0">
            <a:spAutoFit/>
          </a:bodyPr>
          <a:lstStyle/>
          <a:p>
            <a:pPr marL="0" marR="0" indent="0" eaLnBrk="0">
              <a:lnSpc>
                <a:spcPct val="88000"/>
              </a:lnSpc>
            </a:pPr>
            <a:r>
              <a:rPr lang="en-US" altLang="zh-CN" sz="3950" kern="0" spc="-200" dirty="0">
                <a:solidFill>
                  <a:srgbClr val="000000"/>
                </a:solidFill>
                <a:latin typeface="Arial" pitchFamily="34" charset="0"/>
                <a:ea typeface="Arial" pitchFamily="34" charset="0"/>
                <a:cs typeface="Arial" pitchFamily="34" charset="0"/>
              </a:rPr>
              <a:t>Pareto Chart Analysis</a:t>
            </a:r>
            <a:endParaRPr lang="en-US" altLang="zh-CN" sz="3950" kern="0" spc="-255" baseline="0" noProof="0" dirty="0">
              <a:solidFill>
                <a:srgbClr val="000000"/>
              </a:solidFill>
              <a:latin typeface="Arial" pitchFamily="34" charset="0"/>
              <a:ea typeface="Arial" pitchFamily="34" charset="0"/>
              <a:cs typeface="Arial" pitchFamily="34" charset="0"/>
            </a:endParaRPr>
          </a:p>
        </p:txBody>
      </p:sp>
      <p:pic>
        <p:nvPicPr>
          <p:cNvPr id="4" name="Picture 3" descr="Chart&#10;&#10;Description automatically generated">
            <a:extLst>
              <a:ext uri="{FF2B5EF4-FFF2-40B4-BE49-F238E27FC236}">
                <a16:creationId xmlns:a16="http://schemas.microsoft.com/office/drawing/2014/main" id="{6EDB012B-B962-4F10-E2CE-AA4F63D194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563" y="885173"/>
            <a:ext cx="5400589" cy="4207822"/>
          </a:xfrm>
          <a:prstGeom prst="rect">
            <a:avLst/>
          </a:prstGeom>
        </p:spPr>
      </p:pic>
      <p:pic>
        <p:nvPicPr>
          <p:cNvPr id="6" name="Picture 5" descr="Chart&#10;&#10;Description automatically generated">
            <a:extLst>
              <a:ext uri="{FF2B5EF4-FFF2-40B4-BE49-F238E27FC236}">
                <a16:creationId xmlns:a16="http://schemas.microsoft.com/office/drawing/2014/main" id="{FFCA50B8-CAA4-0909-85D3-0AE04042FA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7541" y="885172"/>
            <a:ext cx="6344459" cy="4207822"/>
          </a:xfrm>
          <a:prstGeom prst="rect">
            <a:avLst/>
          </a:prstGeom>
        </p:spPr>
      </p:pic>
      <p:sp>
        <p:nvSpPr>
          <p:cNvPr id="7" name="TextBox 6">
            <a:extLst>
              <a:ext uri="{FF2B5EF4-FFF2-40B4-BE49-F238E27FC236}">
                <a16:creationId xmlns:a16="http://schemas.microsoft.com/office/drawing/2014/main" id="{10B67EFF-EDC5-EEBD-42DD-69B44E3BFC53}"/>
              </a:ext>
            </a:extLst>
          </p:cNvPr>
          <p:cNvSpPr txBox="1"/>
          <p:nvPr/>
        </p:nvSpPr>
        <p:spPr>
          <a:xfrm>
            <a:off x="976357" y="5354897"/>
            <a:ext cx="2947057" cy="707886"/>
          </a:xfrm>
          <a:prstGeom prst="rect">
            <a:avLst/>
          </a:prstGeom>
          <a:noFill/>
        </p:spPr>
        <p:txBody>
          <a:bodyPr wrap="square" rtlCol="0">
            <a:spAutoFit/>
          </a:bodyPr>
          <a:lstStyle/>
          <a:p>
            <a:r>
              <a:rPr lang="en-US" sz="4000" dirty="0"/>
              <a:t>Model 1</a:t>
            </a:r>
          </a:p>
        </p:txBody>
      </p:sp>
      <p:sp>
        <p:nvSpPr>
          <p:cNvPr id="8" name="TextBox 7">
            <a:extLst>
              <a:ext uri="{FF2B5EF4-FFF2-40B4-BE49-F238E27FC236}">
                <a16:creationId xmlns:a16="http://schemas.microsoft.com/office/drawing/2014/main" id="{B8F5DE0B-C0F8-A31D-E417-0DD29B1B9293}"/>
              </a:ext>
            </a:extLst>
          </p:cNvPr>
          <p:cNvSpPr txBox="1"/>
          <p:nvPr/>
        </p:nvSpPr>
        <p:spPr>
          <a:xfrm>
            <a:off x="8369529" y="5354897"/>
            <a:ext cx="2947057" cy="707886"/>
          </a:xfrm>
          <a:prstGeom prst="rect">
            <a:avLst/>
          </a:prstGeom>
          <a:noFill/>
        </p:spPr>
        <p:txBody>
          <a:bodyPr wrap="square" rtlCol="0">
            <a:spAutoFit/>
          </a:bodyPr>
          <a:lstStyle/>
          <a:p>
            <a:r>
              <a:rPr lang="en-US" sz="4000" dirty="0"/>
              <a:t>Model 2</a:t>
            </a:r>
          </a:p>
        </p:txBody>
      </p:sp>
    </p:spTree>
    <p:extLst>
      <p:ext uri="{5A2B1AE0-75B5-4B31-5D4A-B2A34D2BEFC2}"/>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C7C1A77D-A439-419C-CF3E-BE368D6C132C"/>
          <p:cNvPicPr>
            <a:picLocks noChangeAspect="1"/>
          </p:cNvPicPr>
          <p:nvPr/>
        </p:nvPicPr>
        <p:blipFill>
          <a:blip r:embed="rId3" cstate="print">
            <a:extLst>
              <a:ext uri="{9A4BE200-E90F-4E9D-3E46-74A4A057AF92}"/>
            </a:extLst>
          </a:blip>
          <a:stretch>
            <a:fillRect/>
          </a:stretch>
        </p:blipFill>
        <p:spPr>
          <a:xfrm>
            <a:off x="0" y="0"/>
            <a:ext cx="12192000" cy="6858000"/>
          </a:xfrm>
          <a:prstGeom prst="rect">
            <a:avLst/>
          </a:prstGeom>
        </p:spPr>
      </p:pic>
      <p:sp>
        <p:nvSpPr>
          <p:cNvPr id="65" name="TextBox65"/>
          <p:cNvSpPr txBox="1"/>
          <p:nvPr/>
        </p:nvSpPr>
        <p:spPr>
          <a:xfrm>
            <a:off x="976357" y="257454"/>
            <a:ext cx="7580414" cy="534890"/>
          </a:xfrm>
          <a:prstGeom prst="rect">
            <a:avLst/>
          </a:prstGeom>
          <a:noFill/>
        </p:spPr>
        <p:txBody>
          <a:bodyPr wrap="square" lIns="0" tIns="0" rIns="0" bIns="0" rtlCol="0">
            <a:spAutoFit/>
          </a:bodyPr>
          <a:lstStyle/>
          <a:p>
            <a:pPr marL="0" marR="0" indent="0" eaLnBrk="0">
              <a:lnSpc>
                <a:spcPct val="88000"/>
              </a:lnSpc>
            </a:pPr>
            <a:r>
              <a:rPr lang="en-US" altLang="zh-CN" sz="3950" kern="0" spc="-200" dirty="0">
                <a:solidFill>
                  <a:srgbClr val="000000"/>
                </a:solidFill>
                <a:latin typeface="Arial" pitchFamily="34" charset="0"/>
                <a:ea typeface="Arial" pitchFamily="34" charset="0"/>
                <a:cs typeface="Arial" pitchFamily="34" charset="0"/>
              </a:rPr>
              <a:t>Pareto Chart Analysis</a:t>
            </a:r>
            <a:endParaRPr lang="en-US" altLang="zh-CN" sz="3950" kern="0" spc="-255" baseline="0" noProof="0" dirty="0">
              <a:solidFill>
                <a:srgbClr val="000000"/>
              </a:solidFill>
              <a:latin typeface="Arial" pitchFamily="34" charset="0"/>
              <a:ea typeface="Arial" pitchFamily="34" charset="0"/>
              <a:cs typeface="Arial" pitchFamily="34" charset="0"/>
            </a:endParaRPr>
          </a:p>
        </p:txBody>
      </p:sp>
      <p:sp>
        <p:nvSpPr>
          <p:cNvPr id="7" name="TextBox 6">
            <a:extLst>
              <a:ext uri="{FF2B5EF4-FFF2-40B4-BE49-F238E27FC236}">
                <a16:creationId xmlns:a16="http://schemas.microsoft.com/office/drawing/2014/main" id="{10B67EFF-EDC5-EEBD-42DD-69B44E3BFC53}"/>
              </a:ext>
            </a:extLst>
          </p:cNvPr>
          <p:cNvSpPr txBox="1"/>
          <p:nvPr/>
        </p:nvSpPr>
        <p:spPr>
          <a:xfrm>
            <a:off x="976357" y="5354897"/>
            <a:ext cx="2947057" cy="707886"/>
          </a:xfrm>
          <a:prstGeom prst="rect">
            <a:avLst/>
          </a:prstGeom>
          <a:noFill/>
        </p:spPr>
        <p:txBody>
          <a:bodyPr wrap="square" rtlCol="0">
            <a:spAutoFit/>
          </a:bodyPr>
          <a:lstStyle/>
          <a:p>
            <a:r>
              <a:rPr lang="en-US" sz="4000" dirty="0"/>
              <a:t>Model 3</a:t>
            </a:r>
          </a:p>
        </p:txBody>
      </p:sp>
      <p:sp>
        <p:nvSpPr>
          <p:cNvPr id="8" name="TextBox 7">
            <a:extLst>
              <a:ext uri="{FF2B5EF4-FFF2-40B4-BE49-F238E27FC236}">
                <a16:creationId xmlns:a16="http://schemas.microsoft.com/office/drawing/2014/main" id="{B8F5DE0B-C0F8-A31D-E417-0DD29B1B9293}"/>
              </a:ext>
            </a:extLst>
          </p:cNvPr>
          <p:cNvSpPr txBox="1"/>
          <p:nvPr/>
        </p:nvSpPr>
        <p:spPr>
          <a:xfrm>
            <a:off x="8369529" y="5354897"/>
            <a:ext cx="2947057" cy="707886"/>
          </a:xfrm>
          <a:prstGeom prst="rect">
            <a:avLst/>
          </a:prstGeom>
          <a:noFill/>
        </p:spPr>
        <p:txBody>
          <a:bodyPr wrap="square" rtlCol="0">
            <a:spAutoFit/>
          </a:bodyPr>
          <a:lstStyle/>
          <a:p>
            <a:r>
              <a:rPr lang="en-US" sz="4000" dirty="0"/>
              <a:t>Entire Facility</a:t>
            </a:r>
          </a:p>
        </p:txBody>
      </p:sp>
      <p:pic>
        <p:nvPicPr>
          <p:cNvPr id="3" name="Picture 2" descr="Chart&#10;&#10;Description automatically generated">
            <a:extLst>
              <a:ext uri="{FF2B5EF4-FFF2-40B4-BE49-F238E27FC236}">
                <a16:creationId xmlns:a16="http://schemas.microsoft.com/office/drawing/2014/main" id="{80EF7D15-8F24-7CEA-1940-423B75875E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884" y="885172"/>
            <a:ext cx="5403473" cy="4207822"/>
          </a:xfrm>
          <a:prstGeom prst="rect">
            <a:avLst/>
          </a:prstGeom>
        </p:spPr>
      </p:pic>
      <p:pic>
        <p:nvPicPr>
          <p:cNvPr id="9" name="Picture 8" descr="Chart, histogram&#10;&#10;Description automatically generated">
            <a:extLst>
              <a:ext uri="{FF2B5EF4-FFF2-40B4-BE49-F238E27FC236}">
                <a16:creationId xmlns:a16="http://schemas.microsoft.com/office/drawing/2014/main" id="{ED008CED-5CA3-E9AD-4B1B-68FD98F34B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3241" y="885171"/>
            <a:ext cx="6094592" cy="4207821"/>
          </a:xfrm>
          <a:prstGeom prst="rect">
            <a:avLst/>
          </a:prstGeom>
        </p:spPr>
      </p:pic>
    </p:spTree>
    <p:extLst>
      <p:ext uri="{BB962C8B-B14F-4D97-AF65-F5344CB8AC3E}">
        <p14:creationId xmlns:p14="http://schemas.microsoft.com/office/powerpoint/2010/main" val="1965633534"/>
      </p:ext>
      <p:ext uri="{5A2B1AE0-75B5-4B31-5D4A-B2A34D2BEFC2}"/>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C7C1A77D-A439-419C-CF3E-BE368D6C132C"/>
          <p:cNvPicPr>
            <a:picLocks noChangeAspect="1"/>
          </p:cNvPicPr>
          <p:nvPr/>
        </p:nvPicPr>
        <p:blipFill>
          <a:blip r:embed="rId3" cstate="print">
            <a:extLst>
              <a:ext uri="{9A4BE200-E90F-4E9D-3E46-74A4A057AF92}"/>
            </a:extLst>
          </a:blip>
          <a:stretch>
            <a:fillRect/>
          </a:stretch>
        </p:blipFill>
        <p:spPr>
          <a:xfrm>
            <a:off x="0" y="0"/>
            <a:ext cx="12192000" cy="6858000"/>
          </a:xfrm>
          <a:prstGeom prst="rect">
            <a:avLst/>
          </a:prstGeom>
        </p:spPr>
      </p:pic>
      <p:sp>
        <p:nvSpPr>
          <p:cNvPr id="65" name="TextBox65"/>
          <p:cNvSpPr txBox="1"/>
          <p:nvPr/>
        </p:nvSpPr>
        <p:spPr>
          <a:xfrm>
            <a:off x="976357" y="257454"/>
            <a:ext cx="7580414" cy="534890"/>
          </a:xfrm>
          <a:prstGeom prst="rect">
            <a:avLst/>
          </a:prstGeom>
          <a:noFill/>
        </p:spPr>
        <p:txBody>
          <a:bodyPr wrap="square" lIns="0" tIns="0" rIns="0" bIns="0" rtlCol="0">
            <a:spAutoFit/>
          </a:bodyPr>
          <a:lstStyle/>
          <a:p>
            <a:pPr marL="0" marR="0" indent="0" eaLnBrk="0">
              <a:lnSpc>
                <a:spcPct val="88000"/>
              </a:lnSpc>
            </a:pPr>
            <a:r>
              <a:rPr lang="en-US" altLang="zh-CN" sz="3950" kern="0" spc="-200" baseline="0" noProof="0" dirty="0">
                <a:solidFill>
                  <a:srgbClr val="000000"/>
                </a:solidFill>
                <a:latin typeface="Arial" pitchFamily="34" charset="0"/>
                <a:ea typeface="Arial" pitchFamily="34" charset="0"/>
                <a:cs typeface="Arial" pitchFamily="34" charset="0"/>
              </a:rPr>
              <a:t>Fishbone Diagram</a:t>
            </a:r>
            <a:endParaRPr lang="en-US" altLang="zh-CN" sz="3950" kern="0" spc="-255" baseline="0" noProof="0" dirty="0">
              <a:solidFill>
                <a:srgbClr val="000000"/>
              </a:solidFill>
              <a:latin typeface="Arial" pitchFamily="34" charset="0"/>
              <a:ea typeface="Arial" pitchFamily="34" charset="0"/>
              <a:cs typeface="Arial" pitchFamily="34" charset="0"/>
            </a:endParaRPr>
          </a:p>
        </p:txBody>
      </p:sp>
      <p:pic>
        <p:nvPicPr>
          <p:cNvPr id="4" name="Picture 3" descr="Diagram&#10;&#10;Description automatically generated">
            <a:extLst>
              <a:ext uri="{FF2B5EF4-FFF2-40B4-BE49-F238E27FC236}">
                <a16:creationId xmlns:a16="http://schemas.microsoft.com/office/drawing/2014/main" id="{E5928ABB-8F46-DCA9-06EC-C49D8C82C7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0361" y="809260"/>
            <a:ext cx="10231278" cy="4687774"/>
          </a:xfrm>
          <a:prstGeom prst="rect">
            <a:avLst/>
          </a:prstGeom>
        </p:spPr>
      </p:pic>
    </p:spTree>
    <p:extLst>
      <p:ext uri="{BB962C8B-B14F-4D97-AF65-F5344CB8AC3E}">
        <p14:creationId xmlns:p14="http://schemas.microsoft.com/office/powerpoint/2010/main" val="2082397139"/>
      </p:ext>
      <p:ext uri="{5A2B1AE0-75B5-4B31-5D4A-B2A34D2BEFC2}"/>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C7C1A77D-A439-419C-CF3E-BE368D6C132C"/>
          <p:cNvPicPr>
            <a:picLocks noChangeAspect="1"/>
          </p:cNvPicPr>
          <p:nvPr/>
        </p:nvPicPr>
        <p:blipFill>
          <a:blip r:embed="rId3" cstate="print">
            <a:extLst>
              <a:ext uri="{9A4BE200-E90F-4E9D-3E46-74A4A057AF92}"/>
            </a:extLst>
          </a:blip>
          <a:stretch>
            <a:fillRect/>
          </a:stretch>
        </p:blipFill>
        <p:spPr>
          <a:xfrm>
            <a:off x="0" y="0"/>
            <a:ext cx="12192000" cy="6858000"/>
          </a:xfrm>
          <a:prstGeom prst="rect">
            <a:avLst/>
          </a:prstGeom>
        </p:spPr>
      </p:pic>
      <p:sp>
        <p:nvSpPr>
          <p:cNvPr id="65" name="TextBox65"/>
          <p:cNvSpPr txBox="1"/>
          <p:nvPr/>
        </p:nvSpPr>
        <p:spPr>
          <a:xfrm>
            <a:off x="976357" y="257454"/>
            <a:ext cx="7580414" cy="534890"/>
          </a:xfrm>
          <a:prstGeom prst="rect">
            <a:avLst/>
          </a:prstGeom>
          <a:noFill/>
        </p:spPr>
        <p:txBody>
          <a:bodyPr wrap="square" lIns="0" tIns="0" rIns="0" bIns="0" rtlCol="0">
            <a:spAutoFit/>
          </a:bodyPr>
          <a:lstStyle/>
          <a:p>
            <a:pPr marL="0" marR="0" indent="0" eaLnBrk="0">
              <a:lnSpc>
                <a:spcPct val="88000"/>
              </a:lnSpc>
            </a:pPr>
            <a:r>
              <a:rPr lang="en-US" altLang="zh-CN" sz="3950" kern="0" spc="-200" baseline="0" noProof="0" dirty="0">
                <a:solidFill>
                  <a:srgbClr val="000000"/>
                </a:solidFill>
                <a:latin typeface="Arial" pitchFamily="34" charset="0"/>
                <a:ea typeface="Arial" pitchFamily="34" charset="0"/>
                <a:cs typeface="Arial" pitchFamily="34" charset="0"/>
              </a:rPr>
              <a:t>Five Why Analysis</a:t>
            </a:r>
            <a:endParaRPr lang="en-US" altLang="zh-CN" sz="3950" kern="0" spc="-255" baseline="0" noProof="0" dirty="0">
              <a:solidFill>
                <a:srgbClr val="000000"/>
              </a:solidFill>
              <a:latin typeface="Arial" pitchFamily="34" charset="0"/>
              <a:ea typeface="Arial" pitchFamily="34" charset="0"/>
              <a:cs typeface="Arial" pitchFamily="34" charset="0"/>
            </a:endParaRPr>
          </a:p>
        </p:txBody>
      </p:sp>
      <p:pic>
        <p:nvPicPr>
          <p:cNvPr id="4" name="Picture 3" descr="Diagram&#10;&#10;Description automatically generated">
            <a:extLst>
              <a:ext uri="{FF2B5EF4-FFF2-40B4-BE49-F238E27FC236}">
                <a16:creationId xmlns:a16="http://schemas.microsoft.com/office/drawing/2014/main" id="{E5928ABB-8F46-DCA9-06EC-C49D8C82C7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0361" y="809260"/>
            <a:ext cx="10231278" cy="4687774"/>
          </a:xfrm>
          <a:prstGeom prst="rect">
            <a:avLst/>
          </a:prstGeom>
        </p:spPr>
      </p:pic>
      <p:pic>
        <p:nvPicPr>
          <p:cNvPr id="6" name="Picture 5" descr="Shape, arrow&#10;&#10;Description automatically generated">
            <a:extLst>
              <a:ext uri="{FF2B5EF4-FFF2-40B4-BE49-F238E27FC236}">
                <a16:creationId xmlns:a16="http://schemas.microsoft.com/office/drawing/2014/main" id="{3CCCC0B8-3649-B18E-3501-47BD0B0650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0400" y="1527176"/>
            <a:ext cx="2017748" cy="1710789"/>
          </a:xfrm>
          <a:prstGeom prst="rect">
            <a:avLst/>
          </a:prstGeom>
        </p:spPr>
      </p:pic>
      <p:pic>
        <p:nvPicPr>
          <p:cNvPr id="7" name="Picture 6" descr="Shape, arrow&#10;&#10;Description automatically generated">
            <a:extLst>
              <a:ext uri="{FF2B5EF4-FFF2-40B4-BE49-F238E27FC236}">
                <a16:creationId xmlns:a16="http://schemas.microsoft.com/office/drawing/2014/main" id="{1A611107-9616-898C-BDF2-70C05CC652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7897" y="4008099"/>
            <a:ext cx="2017748" cy="1710789"/>
          </a:xfrm>
          <a:prstGeom prst="rect">
            <a:avLst/>
          </a:prstGeom>
        </p:spPr>
      </p:pic>
      <p:pic>
        <p:nvPicPr>
          <p:cNvPr id="8" name="Picture 7" descr="Shape, arrow&#10;&#10;Description automatically generated">
            <a:extLst>
              <a:ext uri="{FF2B5EF4-FFF2-40B4-BE49-F238E27FC236}">
                <a16:creationId xmlns:a16="http://schemas.microsoft.com/office/drawing/2014/main" id="{9A697F97-D111-A29F-B952-59CBA908EB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12279" y="1318062"/>
            <a:ext cx="2017748" cy="1710789"/>
          </a:xfrm>
          <a:prstGeom prst="rect">
            <a:avLst/>
          </a:prstGeom>
        </p:spPr>
      </p:pic>
      <p:pic>
        <p:nvPicPr>
          <p:cNvPr id="9" name="Picture 8" descr="Shape, arrow&#10;&#10;Description automatically generated">
            <a:extLst>
              <a:ext uri="{FF2B5EF4-FFF2-40B4-BE49-F238E27FC236}">
                <a16:creationId xmlns:a16="http://schemas.microsoft.com/office/drawing/2014/main" id="{ABF08C08-1E43-3927-1098-8CCE2AFC8A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49788" y="4164942"/>
            <a:ext cx="2017748" cy="1710789"/>
          </a:xfrm>
          <a:prstGeom prst="rect">
            <a:avLst/>
          </a:prstGeom>
        </p:spPr>
      </p:pic>
      <p:pic>
        <p:nvPicPr>
          <p:cNvPr id="10" name="Picture 9" descr="Shape, arrow&#10;&#10;Description automatically generated">
            <a:extLst>
              <a:ext uri="{FF2B5EF4-FFF2-40B4-BE49-F238E27FC236}">
                <a16:creationId xmlns:a16="http://schemas.microsoft.com/office/drawing/2014/main" id="{BA6FD15F-CAA7-9076-70B9-DD3D0F8979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6381" y="4008098"/>
            <a:ext cx="2017748" cy="1710789"/>
          </a:xfrm>
          <a:prstGeom prst="rect">
            <a:avLst/>
          </a:prstGeom>
        </p:spPr>
      </p:pic>
      <p:pic>
        <p:nvPicPr>
          <p:cNvPr id="12" name="Picture 11" descr="Icon&#10;&#10;Description automatically generated">
            <a:extLst>
              <a:ext uri="{FF2B5EF4-FFF2-40B4-BE49-F238E27FC236}">
                <a16:creationId xmlns:a16="http://schemas.microsoft.com/office/drawing/2014/main" id="{117AC08F-AC1A-6468-DB97-084FC3768CB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71330" y="1374662"/>
            <a:ext cx="2017748" cy="2068034"/>
          </a:xfrm>
          <a:prstGeom prst="rect">
            <a:avLst/>
          </a:prstGeom>
        </p:spPr>
      </p:pic>
    </p:spTree>
    <p:extLst>
      <p:ext uri="{BB962C8B-B14F-4D97-AF65-F5344CB8AC3E}">
        <p14:creationId xmlns:p14="http://schemas.microsoft.com/office/powerpoint/2010/main" val="1059814194"/>
      </p:ext>
      <p:ext uri="{5A2B1AE0-75B5-4B31-5D4A-B2A34D2BEFC2}"/>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2B1D3416-B83C-4BCF-83AC-4F37B87F5921"/>
          <p:cNvPicPr>
            <a:picLocks noChangeAspect="1"/>
          </p:cNvPicPr>
          <p:nvPr/>
        </p:nvPicPr>
        <p:blipFill>
          <a:blip r:embed="rId3" cstate="print">
            <a:extLst>
              <a:ext uri="{FA022AA1-CC1C-44E1-2EF4-496A097B1F1B}"/>
            </a:extLst>
          </a:blip>
          <a:stretch>
            <a:fillRect/>
          </a:stretch>
        </p:blipFill>
        <p:spPr>
          <a:xfrm>
            <a:off x="0" y="0"/>
            <a:ext cx="12192000" cy="6858000"/>
          </a:xfrm>
          <a:prstGeom prst="rect">
            <a:avLst/>
          </a:prstGeom>
        </p:spPr>
      </p:pic>
      <p:pic>
        <p:nvPicPr>
          <p:cNvPr id="68" name="18ED0569-880D-4837-5B02-FE5AC984D2AB"/>
          <p:cNvPicPr>
            <a:picLocks noChangeAspect="1"/>
          </p:cNvPicPr>
          <p:nvPr/>
        </p:nvPicPr>
        <p:blipFill>
          <a:blip r:embed="rId4" cstate="print">
            <a:extLst>
              <a:ext uri="{EE741932-E54A-4F50-B1B9-04B2F7A46577}"/>
            </a:extLst>
          </a:blip>
          <a:stretch>
            <a:fillRect/>
          </a:stretch>
        </p:blipFill>
        <p:spPr>
          <a:xfrm>
            <a:off x="0" y="0"/>
            <a:ext cx="4657725" cy="6858000"/>
          </a:xfrm>
          <a:prstGeom prst="rect">
            <a:avLst/>
          </a:prstGeom>
        </p:spPr>
      </p:pic>
      <p:sp>
        <p:nvSpPr>
          <p:cNvPr id="70" name="TextBox70"/>
          <p:cNvSpPr txBox="1"/>
          <p:nvPr/>
        </p:nvSpPr>
        <p:spPr>
          <a:xfrm>
            <a:off x="963465" y="326072"/>
            <a:ext cx="1886061" cy="4100610"/>
          </a:xfrm>
          <a:prstGeom prst="rect">
            <a:avLst/>
          </a:prstGeom>
          <a:noFill/>
        </p:spPr>
        <p:txBody>
          <a:bodyPr wrap="square" lIns="0" tIns="0" rIns="0" bIns="0" rtlCol="0">
            <a:spAutoFit/>
          </a:bodyPr>
          <a:lstStyle/>
          <a:p>
            <a:pPr marL="596616" marR="0" indent="-596616" eaLnBrk="0">
              <a:lnSpc>
                <a:spcPct val="200000"/>
              </a:lnSpc>
            </a:pPr>
            <a:r>
              <a:rPr lang="en-US" altLang="zh-CN" sz="2750" kern="0" spc="-130" baseline="0" noProof="0" dirty="0">
                <a:solidFill>
                  <a:srgbClr val="FFFFFF"/>
                </a:solidFill>
                <a:latin typeface="Arial" pitchFamily="34" charset="0"/>
                <a:ea typeface="Arial" pitchFamily="34" charset="0"/>
                <a:cs typeface="Arial" pitchFamily="34" charset="0"/>
              </a:rPr>
              <a:t>Hypothesis</a:t>
            </a:r>
            <a:endParaRPr lang="en-US" altLang="zh-CN" sz="2750" kern="0" spc="-130" dirty="0">
              <a:solidFill>
                <a:srgbClr val="FFFFFF"/>
              </a:solidFill>
              <a:latin typeface="Arial" pitchFamily="34" charset="0"/>
              <a:ea typeface="Arial" pitchFamily="34" charset="0"/>
              <a:cs typeface="Arial" pitchFamily="34" charset="0"/>
            </a:endParaRPr>
          </a:p>
          <a:p>
            <a:pPr marL="596616" marR="0" indent="-596616" eaLnBrk="0">
              <a:lnSpc>
                <a:spcPct val="200000"/>
              </a:lnSpc>
            </a:pPr>
            <a:r>
              <a:rPr lang="en-US" altLang="zh-CN" sz="2750" kern="0" spc="-130" baseline="0" noProof="0" dirty="0">
                <a:solidFill>
                  <a:srgbClr val="FFFFFF"/>
                </a:solidFill>
                <a:latin typeface="Arial" pitchFamily="34" charset="0"/>
                <a:ea typeface="Arial" pitchFamily="34" charset="0"/>
                <a:cs typeface="Arial" pitchFamily="34" charset="0"/>
              </a:rPr>
              <a:t>Testing</a:t>
            </a:r>
          </a:p>
          <a:p>
            <a:pPr marL="596616" marR="0" indent="-596616" eaLnBrk="0">
              <a:lnSpc>
                <a:spcPct val="200000"/>
              </a:lnSpc>
            </a:pPr>
            <a:r>
              <a:rPr lang="en-US" altLang="zh-CN" sz="2750" kern="0" spc="-130" dirty="0">
                <a:solidFill>
                  <a:srgbClr val="FFFFFF"/>
                </a:solidFill>
                <a:latin typeface="Arial" pitchFamily="34" charset="0"/>
                <a:ea typeface="Arial" pitchFamily="34" charset="0"/>
                <a:cs typeface="Arial" pitchFamily="34" charset="0"/>
              </a:rPr>
              <a:t>Using </a:t>
            </a:r>
          </a:p>
          <a:p>
            <a:pPr marL="596616" marR="0" indent="-596616" eaLnBrk="0">
              <a:lnSpc>
                <a:spcPct val="200000"/>
              </a:lnSpc>
            </a:pPr>
            <a:r>
              <a:rPr lang="en-US" altLang="zh-CN" sz="2750" kern="0" spc="-130" baseline="0" noProof="0" dirty="0">
                <a:solidFill>
                  <a:srgbClr val="FFFFFF"/>
                </a:solidFill>
                <a:latin typeface="Arial" pitchFamily="34" charset="0"/>
                <a:ea typeface="Arial" pitchFamily="34" charset="0"/>
                <a:cs typeface="Arial" pitchFamily="34" charset="0"/>
              </a:rPr>
              <a:t>One-Way </a:t>
            </a:r>
          </a:p>
          <a:p>
            <a:pPr marL="596616" marR="0" indent="-596616" eaLnBrk="0">
              <a:lnSpc>
                <a:spcPct val="200000"/>
              </a:lnSpc>
            </a:pPr>
            <a:r>
              <a:rPr lang="en-US" altLang="zh-CN" sz="2750" kern="0" spc="-130" dirty="0">
                <a:solidFill>
                  <a:srgbClr val="FFFFFF"/>
                </a:solidFill>
                <a:latin typeface="Arial" pitchFamily="34" charset="0"/>
                <a:ea typeface="Arial" pitchFamily="34" charset="0"/>
                <a:cs typeface="Arial" pitchFamily="34" charset="0"/>
              </a:rPr>
              <a:t>ANOVA</a:t>
            </a:r>
            <a:endParaRPr lang="en-US" altLang="zh-CN" sz="2750" kern="0" spc="-180" baseline="0" noProof="0" dirty="0">
              <a:solidFill>
                <a:srgbClr val="FFFFFF"/>
              </a:solidFill>
              <a:latin typeface="Arial" pitchFamily="34" charset="0"/>
              <a:ea typeface="Arial" pitchFamily="34" charset="0"/>
              <a:cs typeface="Arial" pitchFamily="34" charset="0"/>
            </a:endParaRPr>
          </a:p>
        </p:txBody>
      </p:sp>
      <p:pic>
        <p:nvPicPr>
          <p:cNvPr id="4" name="Picture 3" descr="Table&#10;&#10;Description automatically generated">
            <a:extLst>
              <a:ext uri="{FF2B5EF4-FFF2-40B4-BE49-F238E27FC236}">
                <a16:creationId xmlns:a16="http://schemas.microsoft.com/office/drawing/2014/main" id="{6D1A67F4-A13B-56C6-2D57-20972F520D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7725" y="0"/>
            <a:ext cx="7173326" cy="2562583"/>
          </a:xfrm>
          <a:prstGeom prst="rect">
            <a:avLst/>
          </a:prstGeom>
        </p:spPr>
      </p:pic>
      <p:pic>
        <p:nvPicPr>
          <p:cNvPr id="6" name="Picture 5" descr="Table&#10;&#10;Description automatically generated">
            <a:extLst>
              <a:ext uri="{FF2B5EF4-FFF2-40B4-BE49-F238E27FC236}">
                <a16:creationId xmlns:a16="http://schemas.microsoft.com/office/drawing/2014/main" id="{AC3BB511-FCDE-3255-315D-7E222424CE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50261" y="2689110"/>
            <a:ext cx="7068837" cy="2181529"/>
          </a:xfrm>
          <a:prstGeom prst="rect">
            <a:avLst/>
          </a:prstGeom>
        </p:spPr>
      </p:pic>
      <p:pic>
        <p:nvPicPr>
          <p:cNvPr id="8" name="Picture 7" descr="Chart, line chart&#10;&#10;Description automatically generated">
            <a:extLst>
              <a:ext uri="{FF2B5EF4-FFF2-40B4-BE49-F238E27FC236}">
                <a16:creationId xmlns:a16="http://schemas.microsoft.com/office/drawing/2014/main" id="{F64E5F36-A0AD-CA61-44A1-DF50E1B544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19299" y="4870639"/>
            <a:ext cx="6911751" cy="1933845"/>
          </a:xfrm>
          <a:prstGeom prst="rect">
            <a:avLst/>
          </a:prstGeom>
        </p:spPr>
      </p:pic>
    </p:spTree>
    <p:extLst>
      <p:ext uri="{ECCECFEE-A76F-4CAA-CA0C-97B9501780FD}"/>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2B1D3416-B83C-4BCF-83AC-4F37B87F5921"/>
          <p:cNvPicPr>
            <a:picLocks noChangeAspect="1"/>
          </p:cNvPicPr>
          <p:nvPr/>
        </p:nvPicPr>
        <p:blipFill>
          <a:blip r:embed="rId3" cstate="print">
            <a:extLst>
              <a:ext uri="{FA022AA1-CC1C-44E1-2EF4-496A097B1F1B}"/>
            </a:extLst>
          </a:blip>
          <a:stretch>
            <a:fillRect/>
          </a:stretch>
        </p:blipFill>
        <p:spPr>
          <a:xfrm>
            <a:off x="0" y="0"/>
            <a:ext cx="12192000" cy="6858000"/>
          </a:xfrm>
          <a:prstGeom prst="rect">
            <a:avLst/>
          </a:prstGeom>
        </p:spPr>
      </p:pic>
      <p:pic>
        <p:nvPicPr>
          <p:cNvPr id="68" name="18ED0569-880D-4837-5B02-FE5AC984D2AB"/>
          <p:cNvPicPr>
            <a:picLocks noChangeAspect="1"/>
          </p:cNvPicPr>
          <p:nvPr/>
        </p:nvPicPr>
        <p:blipFill>
          <a:blip r:embed="rId4" cstate="print">
            <a:extLst>
              <a:ext uri="{EE741932-E54A-4F50-B1B9-04B2F7A46577}"/>
            </a:extLst>
          </a:blip>
          <a:stretch>
            <a:fillRect/>
          </a:stretch>
        </p:blipFill>
        <p:spPr>
          <a:xfrm>
            <a:off x="0" y="0"/>
            <a:ext cx="4657725" cy="6858000"/>
          </a:xfrm>
          <a:prstGeom prst="rect">
            <a:avLst/>
          </a:prstGeom>
        </p:spPr>
      </p:pic>
      <p:sp>
        <p:nvSpPr>
          <p:cNvPr id="70" name="TextBox70"/>
          <p:cNvSpPr txBox="1"/>
          <p:nvPr/>
        </p:nvSpPr>
        <p:spPr>
          <a:xfrm>
            <a:off x="963465" y="326072"/>
            <a:ext cx="1886061" cy="5793381"/>
          </a:xfrm>
          <a:prstGeom prst="rect">
            <a:avLst/>
          </a:prstGeom>
          <a:noFill/>
        </p:spPr>
        <p:txBody>
          <a:bodyPr wrap="square" lIns="0" tIns="0" rIns="0" bIns="0" rtlCol="0">
            <a:spAutoFit/>
          </a:bodyPr>
          <a:lstStyle/>
          <a:p>
            <a:pPr marL="596616" marR="0" indent="-596616" eaLnBrk="0">
              <a:lnSpc>
                <a:spcPct val="200000"/>
              </a:lnSpc>
            </a:pPr>
            <a:r>
              <a:rPr lang="en-US" altLang="zh-CN" sz="2750" kern="0" spc="-130" baseline="0" noProof="0" dirty="0">
                <a:solidFill>
                  <a:srgbClr val="FFFFFF"/>
                </a:solidFill>
                <a:latin typeface="Arial" pitchFamily="34" charset="0"/>
                <a:ea typeface="Arial" pitchFamily="34" charset="0"/>
                <a:cs typeface="Arial" pitchFamily="34" charset="0"/>
              </a:rPr>
              <a:t>Hypothesis</a:t>
            </a:r>
            <a:endParaRPr lang="en-US" altLang="zh-CN" sz="2750" kern="0" spc="-130" dirty="0">
              <a:solidFill>
                <a:srgbClr val="FFFFFF"/>
              </a:solidFill>
              <a:latin typeface="Arial" pitchFamily="34" charset="0"/>
              <a:ea typeface="Arial" pitchFamily="34" charset="0"/>
              <a:cs typeface="Arial" pitchFamily="34" charset="0"/>
            </a:endParaRPr>
          </a:p>
          <a:p>
            <a:pPr marL="596616" marR="0" indent="-596616" eaLnBrk="0">
              <a:lnSpc>
                <a:spcPct val="200000"/>
              </a:lnSpc>
            </a:pPr>
            <a:r>
              <a:rPr lang="en-US" altLang="zh-CN" sz="2750" kern="0" spc="-130" baseline="0" noProof="0" dirty="0">
                <a:solidFill>
                  <a:srgbClr val="FFFFFF"/>
                </a:solidFill>
                <a:latin typeface="Arial" pitchFamily="34" charset="0"/>
                <a:ea typeface="Arial" pitchFamily="34" charset="0"/>
                <a:cs typeface="Arial" pitchFamily="34" charset="0"/>
              </a:rPr>
              <a:t>Testing</a:t>
            </a:r>
          </a:p>
          <a:p>
            <a:pPr marL="596616" marR="0" indent="-596616" eaLnBrk="0">
              <a:lnSpc>
                <a:spcPct val="200000"/>
              </a:lnSpc>
            </a:pPr>
            <a:r>
              <a:rPr lang="en-US" altLang="zh-CN" sz="2750" kern="0" spc="-130" dirty="0">
                <a:solidFill>
                  <a:srgbClr val="FFFFFF"/>
                </a:solidFill>
                <a:latin typeface="Arial" pitchFamily="34" charset="0"/>
                <a:ea typeface="Arial" pitchFamily="34" charset="0"/>
                <a:cs typeface="Arial" pitchFamily="34" charset="0"/>
              </a:rPr>
              <a:t>Using </a:t>
            </a:r>
          </a:p>
          <a:p>
            <a:pPr marL="596616" marR="0" indent="-596616" eaLnBrk="0">
              <a:lnSpc>
                <a:spcPct val="200000"/>
              </a:lnSpc>
            </a:pPr>
            <a:r>
              <a:rPr lang="en-US" altLang="zh-CN" sz="2750" kern="0" spc="-130" baseline="0" noProof="0" dirty="0">
                <a:solidFill>
                  <a:srgbClr val="FFFFFF"/>
                </a:solidFill>
                <a:latin typeface="Arial" pitchFamily="34" charset="0"/>
                <a:ea typeface="Arial" pitchFamily="34" charset="0"/>
                <a:cs typeface="Arial" pitchFamily="34" charset="0"/>
              </a:rPr>
              <a:t>One-Way </a:t>
            </a:r>
          </a:p>
          <a:p>
            <a:pPr marL="596616" marR="0" indent="-596616" eaLnBrk="0">
              <a:lnSpc>
                <a:spcPct val="200000"/>
              </a:lnSpc>
            </a:pPr>
            <a:r>
              <a:rPr lang="en-US" altLang="zh-CN" sz="2750" kern="0" spc="-130" dirty="0">
                <a:solidFill>
                  <a:srgbClr val="FFFFFF"/>
                </a:solidFill>
                <a:latin typeface="Arial" pitchFamily="34" charset="0"/>
                <a:ea typeface="Arial" pitchFamily="34" charset="0"/>
                <a:cs typeface="Arial" pitchFamily="34" charset="0"/>
              </a:rPr>
              <a:t>ANOVA</a:t>
            </a:r>
          </a:p>
          <a:p>
            <a:pPr marL="596616" marR="0" indent="-596616" eaLnBrk="0">
              <a:lnSpc>
                <a:spcPct val="200000"/>
              </a:lnSpc>
            </a:pPr>
            <a:r>
              <a:rPr lang="en-US" altLang="zh-CN" sz="2750" kern="0" spc="-130" baseline="0" noProof="0" dirty="0">
                <a:solidFill>
                  <a:srgbClr val="FFFFFF"/>
                </a:solidFill>
                <a:latin typeface="Arial" pitchFamily="34" charset="0"/>
                <a:ea typeface="Arial" pitchFamily="34" charset="0"/>
                <a:cs typeface="Arial" pitchFamily="34" charset="0"/>
              </a:rPr>
              <a:t>Multiple</a:t>
            </a:r>
            <a:endParaRPr lang="en-US" altLang="zh-CN" sz="2750" kern="0" spc="-130" dirty="0">
              <a:solidFill>
                <a:srgbClr val="FFFFFF"/>
              </a:solidFill>
              <a:latin typeface="Arial" pitchFamily="34" charset="0"/>
              <a:ea typeface="Arial" pitchFamily="34" charset="0"/>
              <a:cs typeface="Arial" pitchFamily="34" charset="0"/>
            </a:endParaRPr>
          </a:p>
          <a:p>
            <a:pPr marL="596616" marR="0" indent="-596616" eaLnBrk="0">
              <a:lnSpc>
                <a:spcPct val="200000"/>
              </a:lnSpc>
            </a:pPr>
            <a:r>
              <a:rPr lang="en-US" altLang="zh-CN" sz="2750" kern="0" spc="-130" baseline="0" noProof="0" dirty="0">
                <a:solidFill>
                  <a:srgbClr val="FFFFFF"/>
                </a:solidFill>
                <a:latin typeface="Arial" pitchFamily="34" charset="0"/>
                <a:ea typeface="Arial" pitchFamily="34" charset="0"/>
                <a:cs typeface="Arial" pitchFamily="34" charset="0"/>
              </a:rPr>
              <a:t>Comparison</a:t>
            </a:r>
            <a:endParaRPr lang="en-US" altLang="zh-CN" sz="2750" kern="0" spc="-180" baseline="0" noProof="0" dirty="0">
              <a:solidFill>
                <a:srgbClr val="FFFFFF"/>
              </a:solidFill>
              <a:latin typeface="Arial" pitchFamily="34" charset="0"/>
              <a:ea typeface="Arial" pitchFamily="34" charset="0"/>
              <a:cs typeface="Arial" pitchFamily="34" charset="0"/>
            </a:endParaRPr>
          </a:p>
        </p:txBody>
      </p:sp>
      <p:pic>
        <p:nvPicPr>
          <p:cNvPr id="3" name="Picture 2" descr="Table&#10;&#10;Description automatically generated">
            <a:extLst>
              <a:ext uri="{FF2B5EF4-FFF2-40B4-BE49-F238E27FC236}">
                <a16:creationId xmlns:a16="http://schemas.microsoft.com/office/drawing/2014/main" id="{B66F29C5-DE9A-C4E6-0853-33DC81F6DB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7725" y="111971"/>
            <a:ext cx="7101884" cy="3210373"/>
          </a:xfrm>
          <a:prstGeom prst="rect">
            <a:avLst/>
          </a:prstGeom>
        </p:spPr>
      </p:pic>
      <p:pic>
        <p:nvPicPr>
          <p:cNvPr id="7" name="Picture 6" descr="Chart, bar chart&#10;&#10;Description automatically generated">
            <a:extLst>
              <a:ext uri="{FF2B5EF4-FFF2-40B4-BE49-F238E27FC236}">
                <a16:creationId xmlns:a16="http://schemas.microsoft.com/office/drawing/2014/main" id="{2F0EFF8C-1AE7-CA33-32F3-E6685A09EB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66535" y="3535656"/>
            <a:ext cx="6331567" cy="2524901"/>
          </a:xfrm>
          <a:prstGeom prst="rect">
            <a:avLst/>
          </a:prstGeom>
        </p:spPr>
      </p:pic>
    </p:spTree>
    <p:extLst>
      <p:ext uri="{BB962C8B-B14F-4D97-AF65-F5344CB8AC3E}">
        <p14:creationId xmlns:p14="http://schemas.microsoft.com/office/powerpoint/2010/main" val="4016423209"/>
      </p:ext>
      <p:ext uri="{ECCECFEE-A76F-4CAA-CA0C-97B9501780FD}"/>
    </p:extLst>
  </p:cSld>
  <p:clrMapOvr>
    <a:masterClrMapping/>
  </p:clrMapOvr>
</p:sld>
</file>

<file path=ppt/theme/theme1.xml><?xml version="1.0" encoding="utf-8"?>
<a:theme xmlns:a="http://schemas.openxmlformats.org/drawingml/2006/main" name="4F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24C798C6-8C21-420A-FB0F-7652D44C9511}"/>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5857</TotalTime>
  <Words>2076</Words>
  <Application>Microsoft Office PowerPoint</Application>
  <PresentationFormat>Widescreen</PresentationFormat>
  <Paragraphs>119</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Calibri</vt:lpstr>
      <vt:lpstr>Calibri Light</vt:lpstr>
      <vt:lpstr>Lato</vt:lpstr>
      <vt:lpstr>Open Sans</vt:lpstr>
      <vt:lpstr>Times New Roman</vt:lpstr>
      <vt:lpstr>4Fffice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Hom DAHAL</cp:lastModifiedBy>
  <cp:revision>42</cp:revision>
  <dcterms:modified xsi:type="dcterms:W3CDTF">2022-08-14T16:07:03Z</dcterms:modified>
</cp:coreProperties>
</file>