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7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6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7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0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1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7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5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4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6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3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2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1AFF-2D66-4171-8F50-444069CB65CE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495A45-64C4-4643-AE5C-A7AB4ED9C6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46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78225" y="806825"/>
            <a:ext cx="9015599" cy="2138082"/>
          </a:xfrm>
        </p:spPr>
        <p:txBody>
          <a:bodyPr>
            <a:noAutofit/>
          </a:bodyPr>
          <a:lstStyle/>
          <a:p>
            <a:r>
              <a:rPr kumimoji="1" lang="ja-JP" altLang="en-US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ドローンによる</a:t>
            </a:r>
            <a:r>
              <a:rPr kumimoji="1" lang="en-US" altLang="ja-JP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/>
            </a:r>
            <a:br>
              <a:rPr kumimoji="1" lang="en-US" altLang="ja-JP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r>
              <a:rPr lang="ja-JP" alt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　</a:t>
            </a:r>
            <a:r>
              <a:rPr lang="ja-JP" altLang="en-US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　　　　</a:t>
            </a:r>
            <a:r>
              <a:rPr kumimoji="1" lang="ja-JP" altLang="en-US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位置情報利用</a:t>
            </a:r>
            <a:endParaRPr kumimoji="1" lang="ja-JP" altLang="en-US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8260" y="3499906"/>
            <a:ext cx="9230751" cy="2497481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8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◎２１６１１３５６：宮澤　隆夫　　</a:t>
            </a:r>
            <a:endParaRPr kumimoji="1" lang="en-US" altLang="ja-JP" sz="28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/>
            <a:r>
              <a:rPr kumimoji="1" lang="ja-JP" altLang="en-US" sz="28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・３５５：宮城　日向　　・４０９：渡部　稜</a:t>
            </a:r>
            <a:endParaRPr kumimoji="1" lang="en-US" altLang="ja-JP" sz="28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/>
            <a:r>
              <a:rPr lang="ja-JP" altLang="en-US" sz="2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　</a:t>
            </a:r>
            <a:r>
              <a:rPr lang="ja-JP" altLang="en-US" sz="28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　・３０５：濵﨑　周平　　・３６３：森田　豊繁　</a:t>
            </a:r>
            <a:endParaRPr lang="en-US" altLang="ja-JP" sz="28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/>
            <a:r>
              <a:rPr kumimoji="1" lang="ja-JP" altLang="en-US" sz="28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　　　・３０６：濱田　拓海　　・３６８：安井　裕一郎</a:t>
            </a:r>
            <a:endParaRPr kumimoji="1" lang="ja-JP" altLang="en-US" sz="2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717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20870" y="0"/>
            <a:ext cx="593677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項目</a:t>
            </a:r>
            <a:endParaRPr kumimoji="1" lang="en-US" altLang="ja-JP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/>
            <a:endParaRPr kumimoji="1" lang="en-US" altLang="ja-JP" sz="4400" dirty="0" smtClean="0"/>
          </a:p>
          <a:p>
            <a:pPr marL="742950" indent="-742950" algn="ctr">
              <a:buFont typeface="+mj-lt"/>
              <a:buAutoNum type="alphaUcParenR"/>
            </a:pPr>
            <a:r>
              <a:rPr lang="ja-JP" altLang="en-US" sz="44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サービス概要</a:t>
            </a:r>
            <a:endParaRPr lang="en-US" altLang="ja-JP" sz="44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ctr">
              <a:buFont typeface="+mj-ea"/>
              <a:buAutoNum type="alphaUcParenR"/>
            </a:pPr>
            <a:endParaRPr lang="en-US" altLang="ja-JP" sz="44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ctr">
              <a:buFont typeface="+mj-ea"/>
              <a:buAutoNum type="alphaUcParenR"/>
            </a:pPr>
            <a:r>
              <a:rPr lang="ja-JP" altLang="en-US" sz="44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アピールポイント</a:t>
            </a:r>
            <a:endParaRPr lang="en-US" altLang="ja-JP" sz="44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ctr">
              <a:buFont typeface="+mj-ea"/>
              <a:buAutoNum type="alphaUcParenR"/>
            </a:pPr>
            <a:endParaRPr lang="en-US" altLang="ja-JP" sz="44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ctr">
              <a:buFont typeface="+mj-ea"/>
              <a:buAutoNum type="alphaUcParenR"/>
            </a:pPr>
            <a:r>
              <a:rPr lang="ja-JP" altLang="en-US" sz="44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資金収支計画</a:t>
            </a:r>
            <a:endParaRPr lang="en-US" altLang="ja-JP" sz="44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ctr">
              <a:buFont typeface="+mj-ea"/>
              <a:buAutoNum type="alphaUcParenR"/>
            </a:pPr>
            <a:endParaRPr lang="en-US" altLang="ja-JP" sz="44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42900" indent="-342900" algn="ctr">
              <a:buFont typeface="+mj-ea"/>
              <a:buAutoNum type="alphaUcParenR"/>
            </a:pPr>
            <a:r>
              <a:rPr lang="ja-JP" altLang="en-US" sz="4400" b="1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リワードプログラム</a:t>
            </a:r>
            <a:endParaRPr lang="en-US" altLang="ja-JP" sz="4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5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79663" y="555633"/>
            <a:ext cx="376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サービス概要</a:t>
            </a:r>
            <a:endParaRPr kumimoji="1" lang="ja-JP" altLang="en-US" sz="4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9663" y="2671727"/>
            <a:ext cx="116860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ea"/>
              <a:buAutoNum type="circleNumDbPlain"/>
            </a:pPr>
            <a:r>
              <a:rPr kumimoji="1" lang="ja-JP" altLang="en-US" sz="3600" dirty="0" smtClean="0"/>
              <a:t>ドローンを使いお客様</a:t>
            </a:r>
            <a:r>
              <a:rPr lang="ja-JP" altLang="en-US" sz="3600" dirty="0" smtClean="0"/>
              <a:t>まで商品を届ける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（～円以上のお客様には送料無料にする）</a:t>
            </a:r>
            <a:endParaRPr lang="en-US" altLang="ja-JP" sz="3600" dirty="0" smtClean="0"/>
          </a:p>
          <a:p>
            <a:pPr algn="ctr"/>
            <a:endParaRPr lang="en-US" altLang="ja-JP" sz="3200" dirty="0"/>
          </a:p>
          <a:p>
            <a:pPr marL="514350" indent="-514350" algn="ctr">
              <a:buFont typeface="+mj-ea"/>
              <a:buAutoNum type="circleNumDbPlain" startAt="2"/>
            </a:pPr>
            <a:r>
              <a:rPr lang="ja-JP" altLang="en-US" sz="3600" dirty="0" smtClean="0"/>
              <a:t>支払いに関しては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クレジットカード又は振り込みにする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（上記の支払い方法が出来ない方の為に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着払いも可能にする）</a:t>
            </a:r>
            <a:endParaRPr lang="en-US" altLang="ja-JP" sz="3600" dirty="0" smtClean="0"/>
          </a:p>
          <a:p>
            <a:pPr algn="ctr"/>
            <a:endParaRPr lang="en-US" altLang="ja-JP" sz="3200" dirty="0"/>
          </a:p>
          <a:p>
            <a:pPr algn="ctr"/>
            <a:endParaRPr lang="en-US" altLang="ja-JP" sz="3200" dirty="0" smtClean="0"/>
          </a:p>
          <a:p>
            <a:pPr algn="ctr"/>
            <a:endParaRPr lang="en-US" altLang="ja-JP" sz="3200" dirty="0"/>
          </a:p>
          <a:p>
            <a:pPr algn="ctr"/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54475" y="1706013"/>
            <a:ext cx="938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ターゲット：外出が困難な人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796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4736" y="696037"/>
            <a:ext cx="10549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ea"/>
              <a:buAutoNum type="circleNumDbPlain" startAt="3"/>
            </a:pPr>
            <a:r>
              <a:rPr lang="ja-JP" altLang="en-US" sz="3600" dirty="0" smtClean="0"/>
              <a:t>荷物の安全面に関してはパスワードなどの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セキュリティーをつける</a:t>
            </a:r>
            <a:endParaRPr lang="en-US" altLang="ja-JP" sz="3600" dirty="0" smtClean="0"/>
          </a:p>
          <a:p>
            <a:pPr algn="ctr"/>
            <a:endParaRPr lang="en-US" altLang="ja-JP" sz="3600" dirty="0" smtClean="0"/>
          </a:p>
          <a:p>
            <a:pPr marL="742950" indent="-742950" algn="ctr">
              <a:buFont typeface="+mj-ea"/>
              <a:buAutoNum type="circleNumDbPlain" startAt="4"/>
            </a:pPr>
            <a:r>
              <a:rPr lang="ja-JP" altLang="en-US" sz="3600" dirty="0" smtClean="0"/>
              <a:t>お客様にメールなどでお知らせをする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　　（出発時刻、到着時刻、位置情報など）</a:t>
            </a:r>
            <a:endParaRPr lang="en-US" altLang="ja-JP" sz="3600" dirty="0" smtClean="0"/>
          </a:p>
          <a:p>
            <a:pPr algn="ctr"/>
            <a:endParaRPr lang="en-US" altLang="ja-JP" sz="3600" dirty="0" smtClean="0"/>
          </a:p>
          <a:p>
            <a:pPr marL="742950" indent="-742950" algn="ctr">
              <a:buFont typeface="+mj-ea"/>
              <a:buAutoNum type="circleNumDbPlain" startAt="5"/>
            </a:pPr>
            <a:r>
              <a:rPr lang="en-US" altLang="ja-JP" sz="3600" dirty="0" smtClean="0"/>
              <a:t>30</a:t>
            </a:r>
            <a:r>
              <a:rPr lang="ja-JP" altLang="en-US" sz="3600" dirty="0" smtClean="0"/>
              <a:t>分程度で届けられるようにする</a:t>
            </a:r>
            <a:endParaRPr lang="en-US" altLang="ja-JP" sz="3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-1" r="-5798" b="26374"/>
          <a:stretch/>
        </p:blipFill>
        <p:spPr>
          <a:xfrm>
            <a:off x="7803074" y="4666355"/>
            <a:ext cx="4388926" cy="20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57250" y="470647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アピールポイント</a:t>
            </a:r>
            <a:endParaRPr kumimoji="1" lang="ja-JP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06219" y="1487606"/>
            <a:ext cx="95670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44705" y="1851403"/>
            <a:ext cx="98970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/>
              <a:t>人件費の節約</a:t>
            </a:r>
            <a:endParaRPr kumimoji="1"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/>
              <a:t>作業の効率化</a:t>
            </a:r>
            <a:endParaRPr kumimoji="1"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/>
              <a:t>人間には入り込むのが難しい場所での</a:t>
            </a:r>
            <a:endParaRPr kumimoji="1" lang="en-US" altLang="ja-JP" sz="4000" dirty="0" smtClean="0"/>
          </a:p>
          <a:p>
            <a:r>
              <a:rPr lang="ja-JP" altLang="en-US" sz="4000" dirty="0"/>
              <a:t>　</a:t>
            </a:r>
            <a:r>
              <a:rPr lang="ja-JP" altLang="en-US" sz="4000" dirty="0" smtClean="0"/>
              <a:t>　</a:t>
            </a:r>
            <a:r>
              <a:rPr kumimoji="1" lang="ja-JP" altLang="en-US" sz="4000" dirty="0" smtClean="0"/>
              <a:t>作業が可能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3208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66633" y="471048"/>
            <a:ext cx="676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資金収支計画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7976"/>
              </p:ext>
            </p:extLst>
          </p:nvPr>
        </p:nvGraphicFramePr>
        <p:xfrm>
          <a:off x="1209433" y="1604418"/>
          <a:ext cx="10243004" cy="4780018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2427826"/>
                <a:gridCol w="1901552"/>
                <a:gridCol w="3269298"/>
                <a:gridCol w="2644328"/>
              </a:tblGrid>
              <a:tr h="52215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solidFill>
                            <a:schemeClr val="tx1"/>
                          </a:solidFill>
                          <a:effectLst/>
                        </a:rPr>
                        <a:t>資金収支計画書</a:t>
                      </a:r>
                      <a:endParaRPr lang="ja-JP" sz="240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02771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収益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b="1" kern="100" dirty="0">
                          <a:effectLst/>
                        </a:rPr>
                        <a:t>支出</a:t>
                      </a:r>
                      <a:endParaRPr lang="ja-JP" sz="24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44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リワードで得た資金</a:t>
                      </a:r>
                      <a:endParaRPr lang="ja-JP" sz="2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2,000,000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effectLst/>
                        </a:rPr>
                        <a:t>ドローン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1,000,000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 </a:t>
                      </a:r>
                      <a:endParaRPr lang="ja-JP" sz="1050" b="1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effectLst/>
                        </a:rPr>
                        <a:t>パソコン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265,000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 </a:t>
                      </a:r>
                      <a:endParaRPr lang="ja-JP" sz="1050" b="1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effectLst/>
                        </a:rPr>
                        <a:t>サイト運営費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180,000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 </a:t>
                      </a:r>
                      <a:endParaRPr lang="ja-JP" sz="1050" b="1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effectLst/>
                        </a:rPr>
                        <a:t>人件費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300,000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 </a:t>
                      </a:r>
                      <a:endParaRPr lang="ja-JP" sz="1050" b="1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effectLst/>
                        </a:rPr>
                        <a:t>グッズ（タオルなど）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255,000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2,000,000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2,000,000</a:t>
                      </a:r>
                      <a:endParaRPr lang="ja-JP" sz="20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13157" y="3234951"/>
            <a:ext cx="15028188" cy="181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50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20420" y="497340"/>
            <a:ext cx="5325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リワードプログラム</a:t>
            </a:r>
            <a:endParaRPr kumimoji="1" lang="ja-JP" altLang="en-US" sz="4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7869"/>
              </p:ext>
            </p:extLst>
          </p:nvPr>
        </p:nvGraphicFramePr>
        <p:xfrm>
          <a:off x="820271" y="1328337"/>
          <a:ext cx="10927486" cy="3418216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1538349"/>
                <a:gridCol w="1740854"/>
                <a:gridCol w="1991805"/>
                <a:gridCol w="1983320"/>
                <a:gridCol w="1886585"/>
                <a:gridCol w="1786573"/>
              </a:tblGrid>
              <a:tr h="29258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5,000</a:t>
                      </a:r>
                      <a:endParaRPr lang="ja-JP" sz="2800" kern="100" dirty="0">
                        <a:effectLst/>
                        <a:latin typeface="Arial" panose="020B0604020202020204" pitchFamily="34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10,000</a:t>
                      </a:r>
                      <a:endParaRPr lang="ja-JP" sz="2800" kern="100" dirty="0">
                        <a:effectLst/>
                        <a:latin typeface="Arial" panose="020B0604020202020204" pitchFamily="34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30,000</a:t>
                      </a:r>
                      <a:endParaRPr lang="ja-JP" sz="2800" kern="100" dirty="0">
                        <a:effectLst/>
                        <a:latin typeface="Arial" panose="020B0604020202020204" pitchFamily="34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50,000</a:t>
                      </a:r>
                      <a:endParaRPr lang="ja-JP" sz="2800" kern="100" dirty="0">
                        <a:effectLst/>
                        <a:latin typeface="Arial" panose="020B0604020202020204" pitchFamily="34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75,000</a:t>
                      </a:r>
                      <a:endParaRPr lang="ja-JP" sz="2800" kern="100" dirty="0">
                        <a:effectLst/>
                        <a:latin typeface="Arial" panose="020B0604020202020204" pitchFamily="34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100,000</a:t>
                      </a:r>
                      <a:endParaRPr lang="ja-JP" sz="2800" kern="100" dirty="0">
                        <a:effectLst/>
                        <a:latin typeface="Arial" panose="020B0604020202020204" pitchFamily="34" charset="0"/>
                        <a:ea typeface="ＭＳ ゴシック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1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effectLst/>
                        </a:rPr>
                        <a:t>・お礼の手紙</a:t>
                      </a:r>
                      <a:r>
                        <a:rPr lang="ja-JP" sz="1400" kern="100" dirty="0" smtClean="0">
                          <a:effectLst/>
                        </a:rPr>
                        <a:t>を</a:t>
                      </a:r>
                      <a:endParaRPr lang="en-US" altLang="ja-JP" sz="14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400" kern="100" dirty="0" smtClean="0">
                          <a:effectLst/>
                        </a:rPr>
                        <a:t>　</a:t>
                      </a:r>
                      <a:r>
                        <a:rPr lang="ja-JP" sz="1400" kern="100" dirty="0" smtClean="0">
                          <a:effectLst/>
                        </a:rPr>
                        <a:t>自宅</a:t>
                      </a:r>
                      <a:r>
                        <a:rPr lang="ja-JP" sz="1400" kern="100" dirty="0">
                          <a:effectLst/>
                        </a:rPr>
                        <a:t>に郵送</a:t>
                      </a:r>
                      <a:endParaRPr lang="ja-JP" sz="1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・お礼の手紙</a:t>
                      </a:r>
                      <a:r>
                        <a:rPr lang="ja-JP" sz="1400" b="1" kern="100" dirty="0" smtClean="0">
                          <a:effectLst/>
                        </a:rPr>
                        <a:t>を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400" b="1" kern="100" dirty="0" smtClean="0">
                          <a:effectLst/>
                        </a:rPr>
                        <a:t>　</a:t>
                      </a:r>
                      <a:r>
                        <a:rPr lang="ja-JP" sz="1400" b="1" kern="100" dirty="0" smtClean="0">
                          <a:effectLst/>
                        </a:rPr>
                        <a:t>自宅</a:t>
                      </a:r>
                      <a:r>
                        <a:rPr lang="ja-JP" sz="1400" b="1" kern="100" dirty="0">
                          <a:effectLst/>
                        </a:rPr>
                        <a:t>に郵送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・社員に</a:t>
                      </a:r>
                      <a:r>
                        <a:rPr lang="ja-JP" sz="1400" b="1" kern="100" dirty="0" smtClean="0">
                          <a:effectLst/>
                        </a:rPr>
                        <a:t>よる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ビデオメッセージ</a:t>
                      </a:r>
                      <a:endParaRPr lang="ja-JP" sz="14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・お礼の手紙</a:t>
                      </a:r>
                      <a:r>
                        <a:rPr lang="ja-JP" sz="1400" b="1" kern="100" dirty="0" smtClean="0">
                          <a:effectLst/>
                        </a:rPr>
                        <a:t>を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400" b="1" kern="100" dirty="0" smtClean="0">
                          <a:effectLst/>
                        </a:rPr>
                        <a:t>　</a:t>
                      </a:r>
                      <a:r>
                        <a:rPr lang="ja-JP" sz="1400" b="1" kern="100" dirty="0" smtClean="0">
                          <a:effectLst/>
                        </a:rPr>
                        <a:t>自宅</a:t>
                      </a:r>
                      <a:r>
                        <a:rPr lang="ja-JP" sz="1400" b="1" kern="100" dirty="0">
                          <a:effectLst/>
                        </a:rPr>
                        <a:t>に郵送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・社員に</a:t>
                      </a:r>
                      <a:r>
                        <a:rPr lang="ja-JP" sz="1400" b="1" kern="100" dirty="0" smtClean="0">
                          <a:effectLst/>
                        </a:rPr>
                        <a:t>よる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ビデオメッセージ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</a:t>
                      </a:r>
                      <a:r>
                        <a:rPr lang="en-US" sz="1400" b="1" kern="100" dirty="0">
                          <a:effectLst/>
                        </a:rPr>
                        <a:t>3</a:t>
                      </a:r>
                      <a:r>
                        <a:rPr lang="ja-JP" sz="1400" b="1" kern="100" dirty="0">
                          <a:effectLst/>
                        </a:rPr>
                        <a:t>ヶ月間</a:t>
                      </a:r>
                      <a:r>
                        <a:rPr lang="ja-JP" sz="1400" b="1" kern="100" dirty="0" smtClean="0">
                          <a:effectLst/>
                        </a:rPr>
                        <a:t>、送料分の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ポイントプレゼント</a:t>
                      </a:r>
                      <a:endParaRPr lang="ja-JP" sz="14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・お礼の手紙</a:t>
                      </a:r>
                      <a:r>
                        <a:rPr lang="ja-JP" sz="1400" b="1" kern="100" dirty="0" smtClean="0">
                          <a:effectLst/>
                        </a:rPr>
                        <a:t>を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400" b="1" kern="100" dirty="0" smtClean="0">
                          <a:effectLst/>
                        </a:rPr>
                        <a:t>　</a:t>
                      </a:r>
                      <a:r>
                        <a:rPr lang="ja-JP" sz="1400" b="1" kern="100" dirty="0" smtClean="0">
                          <a:effectLst/>
                        </a:rPr>
                        <a:t>自宅</a:t>
                      </a:r>
                      <a:r>
                        <a:rPr lang="ja-JP" sz="1400" b="1" kern="100" dirty="0">
                          <a:effectLst/>
                        </a:rPr>
                        <a:t>に郵送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・社員に</a:t>
                      </a:r>
                      <a:r>
                        <a:rPr lang="ja-JP" sz="1400" b="1" kern="100" dirty="0" smtClean="0">
                          <a:effectLst/>
                        </a:rPr>
                        <a:t>よる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ビデオメッセージ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</a:t>
                      </a:r>
                      <a:r>
                        <a:rPr lang="en-US" sz="1400" b="1" kern="100" dirty="0">
                          <a:effectLst/>
                        </a:rPr>
                        <a:t>6</a:t>
                      </a:r>
                      <a:r>
                        <a:rPr lang="ja-JP" sz="1400" b="1" kern="100" dirty="0">
                          <a:effectLst/>
                        </a:rPr>
                        <a:t>ヶ月間、送料分</a:t>
                      </a:r>
                      <a:r>
                        <a:rPr lang="ja-JP" sz="1400" b="1" kern="100" dirty="0" smtClean="0">
                          <a:effectLst/>
                        </a:rPr>
                        <a:t>の</a:t>
                      </a:r>
                      <a:r>
                        <a:rPr lang="ja-JP" altLang="en-US" sz="1400" b="1" kern="100" dirty="0" smtClean="0">
                          <a:effectLst/>
                        </a:rPr>
                        <a:t>　　　　　　</a:t>
                      </a:r>
                      <a:r>
                        <a:rPr lang="ja-JP" sz="1400" b="1" kern="100" dirty="0" smtClean="0">
                          <a:effectLst/>
                        </a:rPr>
                        <a:t>ポイントプレゼント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・会社のロゴ</a:t>
                      </a:r>
                      <a:r>
                        <a:rPr lang="ja-JP" sz="1400" b="1" kern="100" dirty="0" smtClean="0">
                          <a:effectLst/>
                        </a:rPr>
                        <a:t>入り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タオル</a:t>
                      </a:r>
                      <a:r>
                        <a:rPr lang="ja-JP" sz="1400" b="1" kern="100" dirty="0">
                          <a:effectLst/>
                        </a:rPr>
                        <a:t>をプレゼント</a:t>
                      </a:r>
                      <a:endParaRPr lang="ja-JP" sz="14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・お礼の手紙</a:t>
                      </a:r>
                      <a:r>
                        <a:rPr lang="ja-JP" sz="1400" b="1" kern="100" dirty="0" smtClean="0">
                          <a:effectLst/>
                        </a:rPr>
                        <a:t>を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400" b="1" kern="100" dirty="0" smtClean="0">
                          <a:effectLst/>
                        </a:rPr>
                        <a:t>　</a:t>
                      </a:r>
                      <a:r>
                        <a:rPr lang="ja-JP" sz="1400" b="1" kern="100" dirty="0" smtClean="0">
                          <a:effectLst/>
                        </a:rPr>
                        <a:t>自宅</a:t>
                      </a:r>
                      <a:r>
                        <a:rPr lang="ja-JP" sz="1400" b="1" kern="100" dirty="0">
                          <a:effectLst/>
                        </a:rPr>
                        <a:t>に郵送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・社員に</a:t>
                      </a:r>
                      <a:r>
                        <a:rPr lang="ja-JP" sz="1400" b="1" kern="100" dirty="0" smtClean="0">
                          <a:effectLst/>
                        </a:rPr>
                        <a:t>よる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ビデオメッセージ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</a:t>
                      </a:r>
                      <a:r>
                        <a:rPr lang="en-US" sz="1400" b="1" kern="100" dirty="0">
                          <a:effectLst/>
                        </a:rPr>
                        <a:t>9</a:t>
                      </a:r>
                      <a:r>
                        <a:rPr lang="ja-JP" sz="1400" b="1" kern="100" dirty="0">
                          <a:effectLst/>
                        </a:rPr>
                        <a:t>ヶ月間、送料分</a:t>
                      </a:r>
                      <a:r>
                        <a:rPr lang="ja-JP" sz="1400" b="1" kern="100" dirty="0" smtClean="0">
                          <a:effectLst/>
                        </a:rPr>
                        <a:t>の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ポイントプレゼント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・会社のロゴ</a:t>
                      </a:r>
                      <a:r>
                        <a:rPr lang="ja-JP" sz="1400" b="1" kern="100" dirty="0" smtClean="0">
                          <a:effectLst/>
                        </a:rPr>
                        <a:t>入り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プレミアムタオルを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プレゼント</a:t>
                      </a:r>
                      <a:endParaRPr lang="ja-JP" sz="14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・お礼の手紙</a:t>
                      </a:r>
                      <a:r>
                        <a:rPr lang="ja-JP" sz="1400" b="1" kern="100" dirty="0" smtClean="0">
                          <a:effectLst/>
                        </a:rPr>
                        <a:t>を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自宅</a:t>
                      </a:r>
                      <a:r>
                        <a:rPr lang="ja-JP" sz="1400" b="1" kern="100" dirty="0">
                          <a:effectLst/>
                        </a:rPr>
                        <a:t>に郵送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・社員に</a:t>
                      </a:r>
                      <a:r>
                        <a:rPr lang="ja-JP" sz="1400" b="1" kern="100" dirty="0" smtClean="0">
                          <a:effectLst/>
                        </a:rPr>
                        <a:t>よる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ビデオメッセージ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</a:t>
                      </a:r>
                      <a:r>
                        <a:rPr lang="en-US" sz="1400" b="1" kern="100" dirty="0">
                          <a:effectLst/>
                        </a:rPr>
                        <a:t>1</a:t>
                      </a:r>
                      <a:r>
                        <a:rPr lang="ja-JP" sz="1400" b="1" kern="100" dirty="0">
                          <a:effectLst/>
                        </a:rPr>
                        <a:t>年間、送料分</a:t>
                      </a:r>
                      <a:r>
                        <a:rPr lang="ja-JP" sz="1400" b="1" kern="100" dirty="0" smtClean="0">
                          <a:effectLst/>
                        </a:rPr>
                        <a:t>の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ポイントプレゼント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・会社のロゴ</a:t>
                      </a:r>
                      <a:r>
                        <a:rPr lang="ja-JP" sz="1400" b="1" kern="100" dirty="0" smtClean="0">
                          <a:effectLst/>
                        </a:rPr>
                        <a:t>入り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プレミアムタオルを</a:t>
                      </a:r>
                      <a:endParaRPr lang="en-US" altLang="ja-JP" sz="14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 smtClean="0">
                          <a:effectLst/>
                        </a:rPr>
                        <a:t>プレゼント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ja-JP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effectLst/>
                        </a:rPr>
                        <a:t>・食事会に招待</a:t>
                      </a:r>
                      <a:endParaRPr lang="ja-JP" sz="1400" b="1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259541" y="4734342"/>
            <a:ext cx="111476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2000" u="sng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【詳細】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ja-JP" altLang="ja-JP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送料分のポイントプレゼント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ja-JP" altLang="ja-JP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期間中に利用した分をサイト内で申請することで、かかった送料分のポイントをプレゼントします。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ja-JP" altLang="ja-JP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会社のロゴ入りタオル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ja-JP" altLang="ja-JP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ポイントで交換できるタオルと同一のものです。プレミアム版は独自のデザインの限定品となります。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ja-JP" altLang="ja-JP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食事会に招待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ja-JP" altLang="ja-JP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都内での豪華ディナーショーに招待します。詳細はサイト内に掲載してあります。</a:t>
            </a:r>
            <a:endParaRPr lang="ja-JP" altLang="ja-JP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39788" y="2070847"/>
            <a:ext cx="7516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ご視聴</a:t>
            </a:r>
            <a:endParaRPr kumimoji="1" lang="en-US" altLang="ja-JP" sz="5400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kumimoji="1" lang="ja-JP" altLang="en-US" sz="5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　ありがとうございました</a:t>
            </a:r>
            <a:endParaRPr kumimoji="1" lang="ja-JP" altLang="en-US" sz="5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6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ウィスプ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1732</TotalTime>
  <Words>257</Words>
  <Application>Microsoft Office PowerPoint</Application>
  <PresentationFormat>ワイド画面</PresentationFormat>
  <Paragraphs>134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20" baseType="lpstr">
      <vt:lpstr>HGP教科書体</vt:lpstr>
      <vt:lpstr>HGP明朝B</vt:lpstr>
      <vt:lpstr>ＭＳ ゴシック</vt:lpstr>
      <vt:lpstr>ＭＳ 明朝</vt:lpstr>
      <vt:lpstr>メイリオ</vt:lpstr>
      <vt:lpstr>Arial</vt:lpstr>
      <vt:lpstr>Century</vt:lpstr>
      <vt:lpstr>Century Gothic</vt:lpstr>
      <vt:lpstr>Times New Roman</vt:lpstr>
      <vt:lpstr>Wingdings</vt:lpstr>
      <vt:lpstr>Wingdings 3</vt:lpstr>
      <vt:lpstr>ウィスプ</vt:lpstr>
      <vt:lpstr>ドローンによる 　　　　　位置情報利用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50</cp:revision>
  <dcterms:created xsi:type="dcterms:W3CDTF">2016-12-21T04:16:52Z</dcterms:created>
  <dcterms:modified xsi:type="dcterms:W3CDTF">2017-01-11T04:19:56Z</dcterms:modified>
</cp:coreProperties>
</file>