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E4395-8C5C-490A-BD42-E59DB47A1555}" v="243" dt="2022-05-02T23:57:30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B%D0%B5%D1%82%D0%BE%D1%87%D0%BD%D1%8B%D0%B9_%D0%B0%D0%B2%D1%82%D0%BE%D0%BC%D0%B0%D1%82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0%BA%D1%80%D0%B5%D1%81%D1%82%D0%BD%D0%BE%D1%81%D1%82%D1%8C_%D0%9C%D1%83%D1%80%D0%B0" TargetMode="External"/><Relationship Id="rId5" Type="http://schemas.openxmlformats.org/officeDocument/2006/relationships/hyperlink" Target="https://ru.wikipedia.org/wiki/1970_%D0%B3%D0%BE%D0%B4" TargetMode="External"/><Relationship Id="rId4" Type="http://schemas.openxmlformats.org/officeDocument/2006/relationships/hyperlink" Target="https://ru.wikipedia.org/wiki/%D0%9A%D0%BE%D0%BD%D0%B2%D0%B5%D0%B9,_%D0%94%D0%B6%D0%BE%D0%BD_%D0%A5%D0%BE%D1%80%D1%82%D0%BE%D0%BD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%D0%9C%D0%B0%D1%82%D0%B5%D0%BC%D0%B0%D1%82%D0%B8%D1%87%D0%B5%D1%81%D0%BA%D0%B0%D1%8F_%D1%81%D1%82%D0%B0%D1%82%D0%B8%D1%81%D1%82%D0%B8%D0%BA%D0%B0" TargetMode="External"/><Relationship Id="rId18" Type="http://schemas.openxmlformats.org/officeDocument/2006/relationships/hyperlink" Target="https://ru.wikipedia.org/wiki/%D0%A2%D0%B5%D0%BE%D1%80%D0%B8%D1%8F_%D0%BF%D1%80%D0%B8%D0%BD%D1%8F%D1%82%D0%B8%D1%8F_%D1%80%D0%B5%D1%88%D0%B5%D0%BD%D0%B8%D0%B9" TargetMode="External"/><Relationship Id="rId26" Type="http://schemas.openxmlformats.org/officeDocument/2006/relationships/hyperlink" Target="https://ru.wikipedia.org/wiki/%D0%98%D0%B3%D1%80%D0%B0_%C2%AB%D0%96%D0%B8%D0%B7%D0%BD%D1%8C%C2%BB#cite_note-5" TargetMode="External"/><Relationship Id="rId39" Type="http://schemas.openxmlformats.org/officeDocument/2006/relationships/hyperlink" Target="https://ru.wikipedia.org/wiki/%D0%A1%D1%83%D0%BF%D1%80%D0%B0%D0%BC%D0%BE%D0%BB%D0%B5%D0%BA%D1%83%D0%BB%D1%8F%D1%80%D0%BD%D0%B0%D1%8F_%D1%85%D0%B8%D0%BC%D0%B8%D1%8F" TargetMode="External"/><Relationship Id="rId21" Type="http://schemas.openxmlformats.org/officeDocument/2006/relationships/hyperlink" Target="https://ru.wikipedia.org/wiki/%D0%91%D0%B8%D0%BE%D0%BB%D0%BE%D0%B3%D0%B8%D1%8F" TargetMode="External"/><Relationship Id="rId34" Type="http://schemas.openxmlformats.org/officeDocument/2006/relationships/hyperlink" Target="https://ru.wikipedia.org/wiki/%D0%9D%D0%B0%D0%BD%D0%BE%D1%82%D0%B5%D1%85%D0%BD%D0%BE%D0%BB%D0%BE%D0%B3%D0%B8%D1%8F" TargetMode="External"/><Relationship Id="rId7" Type="http://schemas.openxmlformats.org/officeDocument/2006/relationships/hyperlink" Target="https://ru.wikipedia.org/wiki/%D0%A2%D0%B5%D0%BE%D1%80%D0%B8%D1%8F_%D0%B0%D0%BB%D0%B3%D0%BE%D1%80%D0%B8%D1%82%D0%BC%D0%BE%D0%B2" TargetMode="External"/><Relationship Id="rId12" Type="http://schemas.openxmlformats.org/officeDocument/2006/relationships/hyperlink" Target="https://ru.wikipedia.org/wiki/%D0%A2%D0%B5%D0%BE%D1%80%D0%B8%D1%8F_%D0%B2%D0%B5%D1%80%D0%BE%D1%8F%D1%82%D0%BD%D0%BE%D1%81%D1%82%D0%B5%D0%B9" TargetMode="External"/><Relationship Id="rId17" Type="http://schemas.openxmlformats.org/officeDocument/2006/relationships/hyperlink" Target="https://ru.wikipedia.org/wiki/%D0%92%D1%8B%D1%87%D0%B8%D1%81%D0%BB%D0%B8%D1%82%D0%B5%D0%BB%D1%8C%D0%BD%D0%B0%D1%8F_%D0%BC%D0%B0%D1%82%D0%B5%D0%BC%D0%B0%D1%82%D0%B8%D0%BA%D0%B0" TargetMode="External"/><Relationship Id="rId25" Type="http://schemas.openxmlformats.org/officeDocument/2006/relationships/hyperlink" Target="https://ru.wikipedia.org/wiki/%D0%A1%D1%82%D1%80%D0%BE%D0%B5%D0%BD%D0%B8%D0%B5_%D0%B3%D0%B0%D0%BB%D0%B0%D0%BA%D1%82%D0%B8%D0%BA" TargetMode="External"/><Relationship Id="rId33" Type="http://schemas.openxmlformats.org/officeDocument/2006/relationships/hyperlink" Target="https://ru.wikipedia.org/wiki/%D0%AD%D0%BB%D0%B5%D0%BC%D0%B5%D0%BD%D1%82%D0%B0%D1%80%D0%BD%D1%8B%D0%B5_%D1%87%D0%B0%D1%81%D1%82%D0%B8%D1%86%D1%8B" TargetMode="External"/><Relationship Id="rId38" Type="http://schemas.openxmlformats.org/officeDocument/2006/relationships/hyperlink" Target="https://ru.wikipedia.org/wiki/%D0%A5%D0%B8%D0%BC%D0%B8%D1%87%D0%B5%D1%81%D0%BA%D0%B8%D0%B5_%D1%80%D0%B5%D0%B0%D0%BA%D1%86%D0%B8%D0%B8" TargetMode="External"/><Relationship Id="rId2" Type="http://schemas.openxmlformats.org/officeDocument/2006/relationships/hyperlink" Target="https://ru.wikipedia.org/wiki/%D0%9C%D0%B0%D1%82%D0%B5%D0%BC%D0%B0%D1%82%D0%B8%D0%BA%D0%B0" TargetMode="External"/><Relationship Id="rId16" Type="http://schemas.openxmlformats.org/officeDocument/2006/relationships/hyperlink" Target="https://ru.wikipedia.org/wiki/%D0%A4%D1%80%D0%B0%D0%BA%D1%82%D0%B0%D0%BB" TargetMode="External"/><Relationship Id="rId20" Type="http://schemas.openxmlformats.org/officeDocument/2006/relationships/hyperlink" Target="https://ru.wikipedia.org/wiki/%D0%9A%D0%B8%D0%B1%D0%B5%D1%80%D0%BD%D0%B5%D1%82%D0%B8%D0%BA%D0%B0" TargetMode="External"/><Relationship Id="rId29" Type="http://schemas.openxmlformats.org/officeDocument/2006/relationships/hyperlink" Target="https://ru.wikipedia.org/wiki/%D0%94%D0%B8%D1%84%D1%84%D1%83%D0%B7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2%D0%B5%D0%BE%D1%80%D0%B8%D1%8F_%D0%B0%D0%B2%D1%82%D0%BE%D0%BC%D0%B0%D1%82%D0%BE%D0%B2" TargetMode="External"/><Relationship Id="rId11" Type="http://schemas.openxmlformats.org/officeDocument/2006/relationships/hyperlink" Target="https://ru.wikipedia.org/wiki/%D0%A2%D0%B5%D0%BE%D1%80%D0%B8%D1%8F_%D1%87%D0%B8%D1%81%D0%B5%D0%BB" TargetMode="External"/><Relationship Id="rId24" Type="http://schemas.openxmlformats.org/officeDocument/2006/relationships/hyperlink" Target="https://ru.wikipedia.org/wiki/%D0%90%D1%81%D1%82%D1%80%D0%BE%D0%BD%D0%BE%D0%BC%D0%B8%D1%8F" TargetMode="External"/><Relationship Id="rId32" Type="http://schemas.openxmlformats.org/officeDocument/2006/relationships/hyperlink" Target="https://ru.wikipedia.org/wiki/%D0%9A%D0%B2%D0%B0%D0%BD%D1%82%D0%BE%D0%B2%D0%B0%D1%8F_%D1%84%D0%B8%D0%B7%D0%B8%D0%BA%D0%B0" TargetMode="External"/><Relationship Id="rId37" Type="http://schemas.openxmlformats.org/officeDocument/2006/relationships/hyperlink" Target="https://ru.wikipedia.org/wiki/%D0%A5%D0%B8%D0%BC%D0%B8%D1%8F" TargetMode="External"/><Relationship Id="rId5" Type="http://schemas.openxmlformats.org/officeDocument/2006/relationships/hyperlink" Target="https://ru.wikipedia.org/wiki/%D0%98%D0%B3%D1%80%D0%B0_%C2%AB%D0%96%D0%B8%D0%B7%D0%BD%D1%8C%C2%BB#cite_note-4" TargetMode="External"/><Relationship Id="rId15" Type="http://schemas.openxmlformats.org/officeDocument/2006/relationships/hyperlink" Target="https://ru.wikipedia.org/wiki/%D0%A2%D0%B5%D0%BE%D1%80%D0%B8%D1%8F_%D0%B3%D1%80%D0%B0%D1%84%D0%BE%D0%B2" TargetMode="External"/><Relationship Id="rId23" Type="http://schemas.openxmlformats.org/officeDocument/2006/relationships/hyperlink" Target="https://ru.wikipedia.org/wiki/%D0%A4%D0%B8%D0%B7%D0%B8%D0%BE%D0%BB%D0%BE%D0%B3%D0%B8%D1%8F" TargetMode="External"/><Relationship Id="rId28" Type="http://schemas.openxmlformats.org/officeDocument/2006/relationships/hyperlink" Target="https://ru.wikipedia.org/wiki/%D0%A4%D0%B8%D0%B7%D0%B8%D0%BA%D0%B0_%D1%82%D0%B2%D1%91%D1%80%D0%B4%D0%BE%D0%B3%D0%BE_%D1%82%D0%B5%D0%BB%D0%B0" TargetMode="External"/><Relationship Id="rId36" Type="http://schemas.openxmlformats.org/officeDocument/2006/relationships/hyperlink" Target="https://ru.wikipedia.org/wiki/%D0%AD%D0%BB%D0%B5%D0%BA%D1%82%D1%80%D0%B8%D1%87%D0%B5%D1%81%D0%BA%D0%B0%D1%8F_%D1%86%D0%B5%D0%BF%D1%8C" TargetMode="External"/><Relationship Id="rId10" Type="http://schemas.openxmlformats.org/officeDocument/2006/relationships/hyperlink" Target="https://ru.wikipedia.org/wiki/%D0%90%D0%BB%D0%B3%D0%B5%D0%B1%D1%80%D0%B0" TargetMode="External"/><Relationship Id="rId19" Type="http://schemas.openxmlformats.org/officeDocument/2006/relationships/hyperlink" Target="https://ru.wikipedia.org/wiki/%D0%9C%D0%B0%D1%82%D0%B5%D0%BC%D0%B0%D1%82%D0%B8%D1%87%D0%B5%D1%81%D0%BA%D0%BE%D0%B5_%D0%BC%D0%BE%D0%B4%D0%B5%D0%BB%D0%B8%D1%80%D0%BE%D0%B2%D0%B0%D0%BD%D0%B8%D0%B5" TargetMode="External"/><Relationship Id="rId31" Type="http://schemas.openxmlformats.org/officeDocument/2006/relationships/hyperlink" Target="https://ru.wikipedia.org/wiki/%D0%A2%D0%B5%D0%BF%D0%BB%D0%BE%D0%BF%D1%80%D0%BE%D0%B2%D0%BE%D0%B4%D0%BD%D0%BE%D1%81%D1%82%D1%8C" TargetMode="External"/><Relationship Id="rId4" Type="http://schemas.openxmlformats.org/officeDocument/2006/relationships/hyperlink" Target="https://ru.wikipedia.org/wiki/%D0%A4%D0%B8%D0%B7%D0%B8%D0%BA%D0%B0" TargetMode="External"/><Relationship Id="rId9" Type="http://schemas.openxmlformats.org/officeDocument/2006/relationships/hyperlink" Target="https://ru.wikipedia.org/wiki/%D0%9C%D0%B0%D1%82%D0%B5%D0%BC%D0%B0%D1%82%D0%B8%D1%87%D0%B5%D1%81%D0%BA%D0%BE%D0%B5_%D0%BF%D1%80%D0%BE%D0%B3%D1%80%D0%B0%D0%BC%D0%BC%D0%B8%D1%80%D0%BE%D0%B2%D0%B0%D0%BD%D0%B8%D0%B5" TargetMode="External"/><Relationship Id="rId14" Type="http://schemas.openxmlformats.org/officeDocument/2006/relationships/hyperlink" Target="https://ru.wikipedia.org/wiki/%D0%9A%D0%BE%D0%BC%D0%B1%D0%B8%D0%BD%D0%B0%D1%82%D0%BE%D1%80%D0%B8%D0%BA%D0%B0" TargetMode="External"/><Relationship Id="rId22" Type="http://schemas.openxmlformats.org/officeDocument/2006/relationships/hyperlink" Target="https://ru.wikipedia.org/wiki/%D0%91%D0%B0%D0%BA%D1%82%D0%B5%D1%80%D0%B8%D0%BE%D0%BB%D0%BE%D0%B3%D0%B8%D1%8F" TargetMode="External"/><Relationship Id="rId27" Type="http://schemas.openxmlformats.org/officeDocument/2006/relationships/hyperlink" Target="https://ru.wikipedia.org/wiki/%D0%98%D0%B3%D1%80%D0%B0_%C2%AB%D0%96%D0%B8%D0%B7%D0%BD%D1%8C%C2%BB#cite_note-6" TargetMode="External"/><Relationship Id="rId30" Type="http://schemas.openxmlformats.org/officeDocument/2006/relationships/hyperlink" Target="https://ru.wikipedia.org/wiki/%D0%92%D1%8F%D0%B7%D0%BA%D0%BE%D1%81%D1%82%D1%8C" TargetMode="External"/><Relationship Id="rId35" Type="http://schemas.openxmlformats.org/officeDocument/2006/relationships/hyperlink" Target="https://ru.wikipedia.org/wiki/%D0%AD%D0%BB%D0%B5%D0%BA%D1%82%D1%80%D0%BE%D1%82%D0%B5%D1%85%D0%BD%D0%B8%D0%BA%D0%B0" TargetMode="External"/><Relationship Id="rId8" Type="http://schemas.openxmlformats.org/officeDocument/2006/relationships/hyperlink" Target="https://ru.wikipedia.org/wiki/%D0%A2%D0%B5%D0%BE%D1%80%D0%B8%D1%8F_%D0%B8%D0%B3%D1%80" TargetMode="External"/><Relationship Id="rId3" Type="http://schemas.openxmlformats.org/officeDocument/2006/relationships/hyperlink" Target="https://ru.wikipedia.org/wiki/%D0%98%D0%BD%D1%84%D0%BE%D1%80%D0%BC%D0%B0%D1%82%D0%B8%D0%BA%D0%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Клеточный автомат -</a:t>
            </a:r>
            <a:br>
              <a:rPr lang="ru-RU" dirty="0"/>
            </a:br>
            <a:r>
              <a:rPr lang="ru-RU" dirty="0"/>
              <a:t>игра "Жизнь"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Иванов Александр, 10-8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92768"/>
            <a:ext cx="4249928" cy="3985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/>
                <a:ea typeface="Times New Roman" panose="02020603050405020304" pitchFamily="18" charset="0"/>
                <a:cs typeface="Times New Roman"/>
              </a:rPr>
              <a:t>Создать клеточный автомат "жизнь" с основными функциями: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entury Gothic"/>
                <a:cs typeface="Times New Roman"/>
              </a:rPr>
              <a:t>Добавления/удаления живых клеток</a:t>
            </a:r>
          </a:p>
          <a:p>
            <a:r>
              <a:rPr lang="ru-RU" dirty="0">
                <a:latin typeface="Century Gothic"/>
                <a:cs typeface="Times New Roman"/>
              </a:rPr>
              <a:t>Добавление нескольких готовых фигур</a:t>
            </a:r>
          </a:p>
          <a:p>
            <a:endParaRPr lang="ru-RU" dirty="0"/>
          </a:p>
        </p:txBody>
      </p:sp>
      <p:pic>
        <p:nvPicPr>
          <p:cNvPr id="5" name="Рисунок 5" descr="Изображение выглядит как текст, табло, кроссворд, аптечка&#10;&#10;Автоматически созданное описание">
            <a:extLst>
              <a:ext uri="{FF2B5EF4-FFF2-40B4-BE49-F238E27FC236}">
                <a16:creationId xmlns:a16="http://schemas.microsoft.com/office/drawing/2014/main" id="{4D1B2679-4755-E97A-AAF4-99233B17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75" y="2055547"/>
            <a:ext cx="3418114" cy="34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6866C-4E3A-818F-9017-89E71359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                "Жизнь"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0CCD3-3525-F6C7-F2E7-4BF92B47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Игра «Жизнь»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en" i="1" dirty="0">
                <a:ea typeface="+mn-lt"/>
                <a:cs typeface="+mn-lt"/>
              </a:rPr>
              <a:t>Conway's Game of Life</a:t>
            </a:r>
            <a:r>
              <a:rPr lang="ru-RU" dirty="0">
                <a:ea typeface="+mn-lt"/>
                <a:cs typeface="+mn-lt"/>
              </a:rPr>
              <a:t>) — </a:t>
            </a:r>
            <a:r>
              <a:rPr lang="ru-RU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клеточный автомат</a:t>
            </a:r>
            <a:r>
              <a:rPr lang="ru-RU" dirty="0">
                <a:ea typeface="+mn-lt"/>
                <a:cs typeface="+mn-lt"/>
              </a:rPr>
              <a:t>, придуманный английским математиком </a:t>
            </a:r>
            <a:r>
              <a:rPr lang="ru-RU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Джоном Конвеем</a:t>
            </a:r>
            <a:r>
              <a:rPr lang="ru-RU" dirty="0">
                <a:ea typeface="+mn-lt"/>
                <a:cs typeface="+mn-lt"/>
              </a:rPr>
              <a:t> в </a:t>
            </a:r>
            <a:r>
              <a:rPr lang="ru-RU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1970 году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Место действия игры — размеченная на клетки плоскость, которая может быть безграничной, ограниченной, или замкнутой.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Каждая клетка на этой поверхности </a:t>
            </a:r>
            <a:r>
              <a:rPr lang="ru-RU" dirty="0">
                <a:ea typeface="+mn-lt"/>
                <a:cs typeface="+mn-lt"/>
                <a:hlinkClick r:id="rId6"/>
              </a:rPr>
              <a:t>имеет восемь соседей</a:t>
            </a:r>
            <a:r>
              <a:rPr lang="ru-RU" dirty="0">
                <a:ea typeface="+mn-lt"/>
                <a:cs typeface="+mn-lt"/>
              </a:rPr>
              <a:t>, окружающих её, и может находиться в двух состояниях: быть «живой» (заполненной) или «мёртвой» (пустой).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в пустой (мёртвой) клетке, с которой соседствуют три живые клетки, зарождается жизнь;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если у живой клетки есть две или три живые соседки, то эта клетка продолжает жить; в противном случае (если живых соседей меньше двух или больше трёх) клетка умирает («от одиночества» или «от перенаселённости»).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Игра прекращается, если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на поле не останется ни одной «живой» клетки;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конфигурация на очередном шаге в точности (без сдвигов и поворотов) повторит себя же на одном из более ранних шагов (складывается периодическая конфигурация)</a:t>
            </a:r>
            <a:endParaRPr lang="ru-RU" dirty="0"/>
          </a:p>
          <a:p>
            <a:pPr lvl="1">
              <a:buFont typeface="Wingdings 2" pitchFamily="34" charset="0"/>
              <a:buChar char=""/>
            </a:pPr>
            <a:r>
              <a:rPr lang="ru-RU" dirty="0">
                <a:ea typeface="+mn-lt"/>
                <a:cs typeface="+mn-lt"/>
              </a:rPr>
              <a:t>при очередном шаге ни одна из клеток не меняет своего состояния (предыдущее правило действует на один шаг назад, складывается стабильная конфигурация)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65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27233-DD11-56C4-EF1F-0BC57EE1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30" y="-348012"/>
            <a:ext cx="9692640" cy="1325562"/>
          </a:xfrm>
        </p:spPr>
        <p:txBody>
          <a:bodyPr/>
          <a:lstStyle/>
          <a:p>
            <a:r>
              <a:rPr lang="ru-RU" dirty="0"/>
              <a:t>Вклад в науку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1980A-1B9D-0F1C-DB53-2F4158625056}"/>
              </a:ext>
            </a:extLst>
          </p:cNvPr>
          <p:cNvSpPr txBox="1"/>
          <p:nvPr/>
        </p:nvSpPr>
        <p:spPr>
          <a:xfrm>
            <a:off x="306730" y="1049439"/>
            <a:ext cx="10835830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latin typeface="Arial"/>
                <a:cs typeface="Arial"/>
              </a:rPr>
              <a:t>Хотя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состоит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всего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из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двух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простых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правил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dirty="0" err="1">
                <a:latin typeface="Arial"/>
                <a:cs typeface="Arial"/>
              </a:rPr>
              <a:t>тем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не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менее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она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более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сорока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лет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привлекает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внимание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учёных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dirty="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dirty="0" err="1">
                <a:latin typeface="Arial"/>
                <a:cs typeface="Arial"/>
              </a:rPr>
              <a:t>Жизнь</a:t>
            </a:r>
            <a:r>
              <a:rPr lang="en-US" sz="1050" dirty="0">
                <a:latin typeface="Arial"/>
                <a:cs typeface="Arial"/>
              </a:rPr>
              <a:t>» и </a:t>
            </a:r>
            <a:r>
              <a:rPr lang="en-US" sz="1050" dirty="0" err="1">
                <a:latin typeface="Arial"/>
                <a:cs typeface="Arial"/>
              </a:rPr>
              <a:t>её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модификации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повлияли</a:t>
            </a:r>
            <a:r>
              <a:rPr lang="en-US" sz="1050" dirty="0">
                <a:latin typeface="Arial"/>
                <a:cs typeface="Arial"/>
              </a:rPr>
              <a:t> (в </a:t>
            </a:r>
            <a:r>
              <a:rPr lang="en-US" sz="1050" dirty="0" err="1">
                <a:latin typeface="Arial"/>
                <a:cs typeface="Arial"/>
              </a:rPr>
              <a:t>ряде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случаев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взаимно</a:t>
            </a:r>
            <a:r>
              <a:rPr lang="en-US" sz="1050" dirty="0">
                <a:latin typeface="Arial"/>
                <a:cs typeface="Arial"/>
              </a:rPr>
              <a:t>) </a:t>
            </a:r>
            <a:r>
              <a:rPr lang="en-US" sz="1050" dirty="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многие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разделы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таких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точных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наук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dirty="0" err="1">
                <a:latin typeface="Arial"/>
                <a:cs typeface="Arial"/>
              </a:rPr>
              <a:t>как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2" tooltip="Мате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математика</a:t>
            </a:r>
            <a:r>
              <a:rPr lang="en-US" sz="1050" dirty="0">
                <a:latin typeface="Arial"/>
                <a:cs typeface="Arial"/>
              </a:rPr>
              <a:t>, </a:t>
            </a:r>
            <a:r>
              <a:rPr lang="en-US" sz="1050" dirty="0">
                <a:latin typeface="Arial"/>
                <a:cs typeface="Arial"/>
                <a:hlinkClick r:id="rId3" tooltip="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информатика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4" tooltip="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физика</a:t>
            </a:r>
            <a:r>
              <a:rPr lang="en-US" sz="1050" baseline="30000" dirty="0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dirty="0" err="1">
                <a:latin typeface="Arial"/>
                <a:cs typeface="Arial"/>
              </a:rPr>
              <a:t>Это</a:t>
            </a:r>
            <a:r>
              <a:rPr lang="en-US" sz="1050" dirty="0">
                <a:latin typeface="Arial"/>
                <a:cs typeface="Arial"/>
              </a:rPr>
              <a:t>, в </a:t>
            </a:r>
            <a:r>
              <a:rPr lang="en-US" sz="1050" dirty="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: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6" tooltip="Теория автомат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автоматов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7" tooltip="Теория алгоритм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алгоритмов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8" tooltip="Теория иг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игр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9" tooltip="Математическое программ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математическое программирование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0" tooltip="Алгебр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Алгебра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1" tooltip="Теория чисе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чисел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2" tooltip="Теория вероятносте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вероятностей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3" tooltip="Математическая статис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математическая статистика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4" tooltip="Комбинатор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Комбинаторика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15" tooltip="Теория граф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графов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6" tooltip="Фракта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Фрактальная геометрия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7" tooltip="Вычислительная мате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Вычислительная математика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8" tooltip="Теория принятия решен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Теория принятия решений</a:t>
            </a:r>
            <a:r>
              <a:rPr lang="en-US" sz="1050" dirty="0">
                <a:latin typeface="Arial"/>
                <a:cs typeface="Arial"/>
              </a:rPr>
              <a:t>,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19" tooltip="Математическое модел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Математическое моделирование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r>
              <a:rPr lang="en-US" sz="1050" err="1">
                <a:latin typeface="Arial"/>
                <a:cs typeface="Arial"/>
              </a:rPr>
              <a:t>Кроме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того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многие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закономерности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обнаруженные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игре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имеют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свои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аналогии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других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подчас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совершенно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нематематических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дисциплинах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Вот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список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наук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теории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которых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имеют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интересные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точки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соприкосновения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феноменами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Жизни</a:t>
            </a:r>
            <a:r>
              <a:rPr lang="en-US" sz="1050" dirty="0">
                <a:latin typeface="Arial"/>
                <a:cs typeface="Arial"/>
              </a:rPr>
              <a:t>»: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0" tooltip="Киберне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Кибернетика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Сама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является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удачной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попыткой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Конвея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доказать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существование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простых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самовоспроизводящихся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систем</a:t>
            </a:r>
            <a:r>
              <a:rPr lang="en-US" sz="1050" dirty="0">
                <a:latin typeface="Arial"/>
                <a:cs typeface="Arial"/>
              </a:rPr>
              <a:t>, а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появление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некоего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разума</a:t>
            </a:r>
            <a:r>
              <a:rPr lang="en-US" sz="1050" dirty="0">
                <a:latin typeface="Arial"/>
                <a:cs typeface="Arial"/>
              </a:rPr>
              <a:t>» у </a:t>
            </a:r>
            <a:r>
              <a:rPr lang="en-US" sz="1050" err="1">
                <a:latin typeface="Arial"/>
                <a:cs typeface="Arial"/>
              </a:rPr>
              <a:t>самовоспроизводящихся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систем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1" tooltip="Б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Внешнее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сходство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развитием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популяций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примитивных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организмов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впечатляет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2" tooltip="Бактер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Бактериология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Некоторые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интересные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вариации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игры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дополнительными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условиями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могут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точностью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повторить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размножение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бактерий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которые</a:t>
            </a:r>
            <a:r>
              <a:rPr lang="en-US" sz="1050" dirty="0">
                <a:latin typeface="Arial"/>
                <a:cs typeface="Arial"/>
              </a:rPr>
              <a:t> с </a:t>
            </a:r>
            <a:r>
              <a:rPr lang="en-US" sz="1050" err="1">
                <a:latin typeface="Arial"/>
                <a:cs typeface="Arial"/>
              </a:rPr>
              <a:t>случайной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вероятностью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могут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мутировать</a:t>
            </a:r>
            <a:r>
              <a:rPr lang="en-US" sz="1050" dirty="0">
                <a:latin typeface="Arial"/>
                <a:cs typeface="Arial"/>
              </a:rPr>
              <a:t> (</a:t>
            </a:r>
            <a:r>
              <a:rPr lang="en-US" sz="1050" err="1">
                <a:latin typeface="Arial"/>
                <a:cs typeface="Arial"/>
              </a:rPr>
              <a:t>по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условию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модификации</a:t>
            </a:r>
            <a:r>
              <a:rPr lang="en-US" sz="1050" dirty="0">
                <a:latin typeface="Arial"/>
                <a:cs typeface="Arial"/>
              </a:rPr>
              <a:t>).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3" tooltip="Физи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Физиология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Рождение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смерть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клеток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подобны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процессу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возникновения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исчезновения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нейронных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импульсов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4" tooltip="Астроно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Астрономия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Эволюции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некоторых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сложных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колоний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удивительным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образом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схематично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повторяют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этапы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развития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25" tooltip="Строение галакти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спиралевидных галактик</a:t>
            </a:r>
            <a:r>
              <a:rPr lang="en-US" sz="1050" baseline="30000" dirty="0">
                <a:latin typeface="Arial"/>
                <a:cs typeface="Arial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-US" sz="1050" baseline="30000" dirty="0">
                <a:latin typeface="Arial"/>
                <a:cs typeface="Arial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28" tooltip="Физика твёрдого тел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Физика твёрдого тела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Теория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автоматов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вообще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игра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Жизнь</a:t>
            </a:r>
            <a:r>
              <a:rPr lang="en-US" sz="1050" dirty="0">
                <a:latin typeface="Arial"/>
                <a:cs typeface="Arial"/>
              </a:rPr>
              <a:t>» в </a:t>
            </a:r>
            <a:r>
              <a:rPr lang="en-US" sz="105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используются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для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анализа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явлений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переноса</a:t>
            </a:r>
            <a:r>
              <a:rPr lang="en-US" sz="1050" dirty="0">
                <a:latin typeface="Arial"/>
                <a:cs typeface="Arial"/>
              </a:rPr>
              <a:t>» — </a:t>
            </a:r>
            <a:r>
              <a:rPr lang="en-US" sz="1050" dirty="0">
                <a:latin typeface="Arial"/>
                <a:cs typeface="Arial"/>
                <a:hlinkClick r:id="rId29" tooltip="Диффуз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диффузии</a:t>
            </a:r>
            <a:r>
              <a:rPr lang="en-US" sz="1050" dirty="0">
                <a:latin typeface="Arial"/>
                <a:cs typeface="Arial"/>
              </a:rPr>
              <a:t>, </a:t>
            </a:r>
            <a:r>
              <a:rPr lang="en-US" sz="1050" dirty="0">
                <a:latin typeface="Arial"/>
                <a:cs typeface="Arial"/>
                <a:hlinkClick r:id="rId30" tooltip="Вязк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вязкости</a:t>
            </a:r>
            <a:r>
              <a:rPr lang="en-US" sz="1050" dirty="0">
                <a:latin typeface="Arial"/>
                <a:cs typeface="Arial"/>
              </a:rPr>
              <a:t> и </a:t>
            </a:r>
            <a:r>
              <a:rPr lang="en-US" sz="1050" dirty="0">
                <a:latin typeface="Arial"/>
                <a:cs typeface="Arial"/>
                <a:hlinkClick r:id="rId31" tooltip="Теплопроводнос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теплопроводности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2" tooltip="Квантовая 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Квантовая физика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Поведение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жизненных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ячеек</a:t>
            </a:r>
            <a:r>
              <a:rPr lang="en-US" sz="1050" dirty="0">
                <a:latin typeface="Arial"/>
                <a:cs typeface="Arial"/>
              </a:rPr>
              <a:t> (</a:t>
            </a:r>
            <a:r>
              <a:rPr lang="en-US" sz="1050" err="1">
                <a:latin typeface="Arial"/>
                <a:cs typeface="Arial"/>
              </a:rPr>
              <a:t>рождение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новых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взаимное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уничтожение</a:t>
            </a:r>
            <a:r>
              <a:rPr lang="en-US" sz="1050" dirty="0">
                <a:latin typeface="Arial"/>
                <a:cs typeface="Arial"/>
              </a:rPr>
              <a:t>) </a:t>
            </a:r>
            <a:r>
              <a:rPr lang="en-US" sz="1050" err="1">
                <a:latin typeface="Arial"/>
                <a:cs typeface="Arial"/>
              </a:rPr>
              <a:t>во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многом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напоминают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процессы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происходящие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столкновении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3" tooltip="Элементарные частиц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элементарных частиц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4" tooltip="Нанотехн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Наномеханика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Стационарные</a:t>
            </a:r>
            <a:r>
              <a:rPr lang="en-US" sz="1050" dirty="0">
                <a:latin typeface="Arial"/>
                <a:cs typeface="Arial"/>
              </a:rPr>
              <a:t> и </a:t>
            </a:r>
            <a:r>
              <a:rPr lang="en-US" sz="1050" err="1">
                <a:latin typeface="Arial"/>
                <a:cs typeface="Arial"/>
              </a:rPr>
              <a:t>пульсирующие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колонии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являются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показательным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примером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простейших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устройств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созданных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основе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нанотехнологий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5" tooltip="Электротехн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Электротехника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Правила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игры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используются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для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моделирования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самовосстанавливающихся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6" tooltip="Электрическая цеп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электрических цепей</a:t>
            </a:r>
            <a:r>
              <a:rPr lang="en-US" sz="1050" dirty="0">
                <a:latin typeface="Arial"/>
                <a:cs typeface="Arial"/>
              </a:rPr>
              <a:t>.</a:t>
            </a:r>
          </a:p>
          <a:p>
            <a:pPr>
              <a:buChar char="•"/>
            </a:pPr>
            <a:r>
              <a:rPr lang="en-US" sz="1050" dirty="0">
                <a:latin typeface="Arial"/>
                <a:cs typeface="Arial"/>
                <a:hlinkClick r:id="rId37" tooltip="Хи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Химия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Конфигурации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подобные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строящимся</a:t>
            </a:r>
            <a:r>
              <a:rPr lang="en-US" sz="1050" dirty="0">
                <a:latin typeface="Arial"/>
                <a:cs typeface="Arial"/>
              </a:rPr>
              <a:t> в </a:t>
            </a:r>
            <a:r>
              <a:rPr lang="en-US" sz="1050" err="1">
                <a:latin typeface="Arial"/>
                <a:cs typeface="Arial"/>
              </a:rPr>
              <a:t>игре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возникают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время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химических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реакций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на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поверхности</a:t>
            </a:r>
            <a:r>
              <a:rPr lang="en-US" sz="1050" dirty="0">
                <a:latin typeface="Arial"/>
                <a:cs typeface="Arial"/>
              </a:rPr>
              <a:t>; в </a:t>
            </a:r>
            <a:r>
              <a:rPr lang="en-US" sz="1050" err="1">
                <a:latin typeface="Arial"/>
                <a:cs typeface="Arial"/>
              </a:rPr>
              <a:t>частности</a:t>
            </a:r>
            <a:r>
              <a:rPr lang="en-US" sz="1050" dirty="0">
                <a:latin typeface="Arial"/>
                <a:cs typeface="Arial"/>
              </a:rPr>
              <a:t>, в </a:t>
            </a:r>
            <a:r>
              <a:rPr lang="en-US" sz="1050" err="1">
                <a:latin typeface="Arial"/>
                <a:cs typeface="Arial"/>
              </a:rPr>
              <a:t>опытах</a:t>
            </a:r>
            <a:r>
              <a:rPr lang="en-US" sz="1050" dirty="0">
                <a:latin typeface="Arial"/>
                <a:cs typeface="Arial"/>
              </a:rPr>
              <a:t> М. С. </a:t>
            </a:r>
            <a:r>
              <a:rPr lang="en-US" sz="1050" err="1">
                <a:latin typeface="Arial"/>
                <a:cs typeface="Arial"/>
              </a:rPr>
              <a:t>Шакаевой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возникают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движущиеся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молекулярные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конструкции</a:t>
            </a:r>
            <a:r>
              <a:rPr lang="en-US" sz="1050" dirty="0">
                <a:latin typeface="Arial"/>
                <a:cs typeface="Arial"/>
              </a:rPr>
              <a:t>, </a:t>
            </a:r>
            <a:r>
              <a:rPr lang="en-US" sz="1050" err="1">
                <a:latin typeface="Arial"/>
                <a:cs typeface="Arial"/>
              </a:rPr>
              <a:t>аналогичные</a:t>
            </a:r>
            <a:r>
              <a:rPr lang="en-US" sz="1050" dirty="0">
                <a:latin typeface="Arial"/>
                <a:cs typeface="Arial"/>
              </a:rPr>
              <a:t> «</a:t>
            </a:r>
            <a:r>
              <a:rPr lang="en-US" sz="1050" err="1">
                <a:latin typeface="Arial"/>
                <a:cs typeface="Arial"/>
              </a:rPr>
              <a:t>жизненному</a:t>
            </a:r>
            <a:r>
              <a:rPr lang="en-US" sz="1050" dirty="0">
                <a:latin typeface="Arial"/>
                <a:cs typeface="Arial"/>
              </a:rPr>
              <a:t>» </a:t>
            </a:r>
            <a:r>
              <a:rPr lang="en-US" sz="1050" err="1">
                <a:latin typeface="Arial"/>
                <a:cs typeface="Arial"/>
              </a:rPr>
              <a:t>планеру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предпринимаются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попытки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объяснить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периодические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8" tooltip="Химические реакци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химические реакции</a:t>
            </a:r>
            <a:r>
              <a:rPr lang="en-US" sz="1050" dirty="0">
                <a:latin typeface="Arial"/>
                <a:cs typeface="Arial"/>
              </a:rPr>
              <a:t> с </a:t>
            </a:r>
            <a:r>
              <a:rPr lang="en-US" sz="1050" err="1">
                <a:latin typeface="Arial"/>
                <a:cs typeface="Arial"/>
              </a:rPr>
              <a:t>помощью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многомерных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клеточных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автоматов</a:t>
            </a:r>
            <a:r>
              <a:rPr lang="en-US" sz="1050" dirty="0">
                <a:latin typeface="Arial"/>
                <a:cs typeface="Arial"/>
              </a:rPr>
              <a:t>. </a:t>
            </a:r>
            <a:r>
              <a:rPr lang="en-US" sz="1050" err="1">
                <a:latin typeface="Arial"/>
                <a:cs typeface="Arial"/>
              </a:rPr>
              <a:t>Самоорганизацией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элементарных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частиц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также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err="1">
                <a:latin typeface="Arial"/>
                <a:cs typeface="Arial"/>
              </a:rPr>
              <a:t>занимается</a:t>
            </a:r>
            <a:r>
              <a:rPr lang="en-US" sz="1050" dirty="0">
                <a:latin typeface="Arial"/>
                <a:cs typeface="Arial"/>
              </a:rPr>
              <a:t> </a:t>
            </a:r>
            <a:r>
              <a:rPr lang="en-US" sz="1050" dirty="0">
                <a:latin typeface="Arial"/>
                <a:cs typeface="Arial"/>
                <a:hlinkClick r:id="rId39" tooltip="Супрамолекулярная хим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супрамолекулярная химия</a:t>
            </a:r>
            <a:r>
              <a:rPr lang="en-US" sz="10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52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          Управление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F860F4-CAAC-F9CF-62FB-53149767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58" y="1770927"/>
            <a:ext cx="4351337" cy="4351337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88019A-F1F8-09C3-06DD-B4388A88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2002971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885534" y="2590156"/>
            <a:ext cx="5799328" cy="2640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– добавление живой клетки</a:t>
            </a:r>
          </a:p>
          <a:p>
            <a:r>
              <a:rPr lang="ru-RU" sz="2400" dirty="0"/>
              <a:t>Правая кнопка мыши – удаление живой клетки</a:t>
            </a: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70A77704-998B-11A3-1449-C98DBA14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71" y="2158097"/>
            <a:ext cx="3331579" cy="34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26" y="259659"/>
            <a:ext cx="9692640" cy="1325562"/>
          </a:xfrm>
        </p:spPr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399FEDC-1EB5-BA36-7051-5BB0291A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38" y="2076596"/>
            <a:ext cx="6476035" cy="38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</TotalTime>
  <Words>620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Вид</vt:lpstr>
      <vt:lpstr>Клеточный автомат - игра "Жизнь"</vt:lpstr>
      <vt:lpstr>Цель</vt:lpstr>
      <vt:lpstr>                 "Жизнь"</vt:lpstr>
      <vt:lpstr>Вклад в науку</vt:lpstr>
      <vt:lpstr>           Управление</vt:lpstr>
      <vt:lpstr>Добавление мышью</vt:lpstr>
      <vt:lpstr>Структуры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86</cp:revision>
  <dcterms:created xsi:type="dcterms:W3CDTF">2022-03-13T10:47:13Z</dcterms:created>
  <dcterms:modified xsi:type="dcterms:W3CDTF">2022-05-02T23:58:49Z</dcterms:modified>
</cp:coreProperties>
</file>