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4" r:id="rId4"/>
    <p:sldId id="265" r:id="rId5"/>
    <p:sldId id="260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5E4395-8C5C-490A-BD42-E59DB47A1555}" v="260" dt="2022-05-03T00:02:21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4" y="3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524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94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9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0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671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54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7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2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5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20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100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A%D0%BB%D0%B5%D1%82%D0%BE%D1%87%D0%BD%D1%8B%D0%B9_%D0%B0%D0%B2%D1%82%D0%BE%D0%BC%D0%B0%D1%82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E%D0%BA%D1%80%D0%B5%D1%81%D1%82%D0%BD%D0%BE%D1%81%D1%82%D1%8C_%D0%9C%D1%83%D1%80%D0%B0" TargetMode="External"/><Relationship Id="rId5" Type="http://schemas.openxmlformats.org/officeDocument/2006/relationships/hyperlink" Target="https://ru.wikipedia.org/wiki/1970_%D0%B3%D0%BE%D0%B4" TargetMode="External"/><Relationship Id="rId4" Type="http://schemas.openxmlformats.org/officeDocument/2006/relationships/hyperlink" Target="https://ru.wikipedia.org/wiki/%D0%9A%D0%BE%D0%BD%D0%B2%D0%B5%D0%B9,_%D0%94%D0%B6%D0%BE%D0%BD_%D0%A5%D0%BE%D1%80%D1%82%D0%BE%D0%BD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hyperlink" Target="https://ru.wikipedia.org/wiki/%D0%9C%D0%B0%D1%82%D0%B5%D0%BC%D0%B0%D1%82%D0%B8%D1%87%D0%B5%D1%81%D0%BA%D0%B0%D1%8F_%D1%81%D1%82%D0%B0%D1%82%D0%B8%D1%81%D1%82%D0%B8%D0%BA%D0%B0" TargetMode="External"/><Relationship Id="rId18" Type="http://schemas.openxmlformats.org/officeDocument/2006/relationships/hyperlink" Target="https://ru.wikipedia.org/wiki/%D0%A2%D0%B5%D0%BE%D1%80%D0%B8%D1%8F_%D0%BF%D1%80%D0%B8%D0%BD%D1%8F%D1%82%D0%B8%D1%8F_%D1%80%D0%B5%D1%88%D0%B5%D0%BD%D0%B8%D0%B9" TargetMode="External"/><Relationship Id="rId26" Type="http://schemas.openxmlformats.org/officeDocument/2006/relationships/hyperlink" Target="https://ru.wikipedia.org/wiki/%D0%98%D0%B3%D1%80%D0%B0_%C2%AB%D0%96%D0%B8%D0%B7%D0%BD%D1%8C%C2%BB#cite_note-5" TargetMode="External"/><Relationship Id="rId39" Type="http://schemas.openxmlformats.org/officeDocument/2006/relationships/hyperlink" Target="https://ru.wikipedia.org/wiki/%D0%A1%D1%83%D0%BF%D1%80%D0%B0%D0%BC%D0%BE%D0%BB%D0%B5%D0%BA%D1%83%D0%BB%D1%8F%D1%80%D0%BD%D0%B0%D1%8F_%D1%85%D0%B8%D0%BC%D0%B8%D1%8F" TargetMode="External"/><Relationship Id="rId21" Type="http://schemas.openxmlformats.org/officeDocument/2006/relationships/hyperlink" Target="https://ru.wikipedia.org/wiki/%D0%91%D0%B8%D0%BE%D0%BB%D0%BE%D0%B3%D0%B8%D1%8F" TargetMode="External"/><Relationship Id="rId34" Type="http://schemas.openxmlformats.org/officeDocument/2006/relationships/hyperlink" Target="https://ru.wikipedia.org/wiki/%D0%9D%D0%B0%D0%BD%D0%BE%D1%82%D0%B5%D1%85%D0%BD%D0%BE%D0%BB%D0%BE%D0%B3%D0%B8%D1%8F" TargetMode="External"/><Relationship Id="rId7" Type="http://schemas.openxmlformats.org/officeDocument/2006/relationships/hyperlink" Target="https://ru.wikipedia.org/wiki/%D0%A2%D0%B5%D0%BE%D1%80%D0%B8%D1%8F_%D0%B0%D0%BB%D0%B3%D0%BE%D1%80%D0%B8%D1%82%D0%BC%D0%BE%D0%B2" TargetMode="External"/><Relationship Id="rId12" Type="http://schemas.openxmlformats.org/officeDocument/2006/relationships/hyperlink" Target="https://ru.wikipedia.org/wiki/%D0%A2%D0%B5%D0%BE%D1%80%D0%B8%D1%8F_%D0%B2%D0%B5%D1%80%D0%BE%D1%8F%D1%82%D0%BD%D0%BE%D1%81%D1%82%D0%B5%D0%B9" TargetMode="External"/><Relationship Id="rId17" Type="http://schemas.openxmlformats.org/officeDocument/2006/relationships/hyperlink" Target="https://ru.wikipedia.org/wiki/%D0%92%D1%8B%D1%87%D0%B8%D1%81%D0%BB%D0%B8%D1%82%D0%B5%D0%BB%D1%8C%D0%BD%D0%B0%D1%8F_%D0%BC%D0%B0%D1%82%D0%B5%D0%BC%D0%B0%D1%82%D0%B8%D0%BA%D0%B0" TargetMode="External"/><Relationship Id="rId25" Type="http://schemas.openxmlformats.org/officeDocument/2006/relationships/hyperlink" Target="https://ru.wikipedia.org/wiki/%D0%A1%D1%82%D1%80%D0%BE%D0%B5%D0%BD%D0%B8%D0%B5_%D0%B3%D0%B0%D0%BB%D0%B0%D0%BA%D1%82%D0%B8%D0%BA" TargetMode="External"/><Relationship Id="rId33" Type="http://schemas.openxmlformats.org/officeDocument/2006/relationships/hyperlink" Target="https://ru.wikipedia.org/wiki/%D0%AD%D0%BB%D0%B5%D0%BC%D0%B5%D0%BD%D1%82%D0%B0%D1%80%D0%BD%D1%8B%D0%B5_%D1%87%D0%B0%D1%81%D1%82%D0%B8%D1%86%D1%8B" TargetMode="External"/><Relationship Id="rId38" Type="http://schemas.openxmlformats.org/officeDocument/2006/relationships/hyperlink" Target="https://ru.wikipedia.org/wiki/%D0%A5%D0%B8%D0%BC%D0%B8%D1%87%D0%B5%D1%81%D0%BA%D0%B8%D0%B5_%D1%80%D0%B5%D0%B0%D0%BA%D1%86%D0%B8%D0%B8" TargetMode="External"/><Relationship Id="rId2" Type="http://schemas.openxmlformats.org/officeDocument/2006/relationships/hyperlink" Target="https://ru.wikipedia.org/wiki/%D0%9C%D0%B0%D1%82%D0%B5%D0%BC%D0%B0%D1%82%D0%B8%D0%BA%D0%B0" TargetMode="External"/><Relationship Id="rId16" Type="http://schemas.openxmlformats.org/officeDocument/2006/relationships/hyperlink" Target="https://ru.wikipedia.org/wiki/%D0%A4%D1%80%D0%B0%D0%BA%D1%82%D0%B0%D0%BB" TargetMode="External"/><Relationship Id="rId20" Type="http://schemas.openxmlformats.org/officeDocument/2006/relationships/hyperlink" Target="https://ru.wikipedia.org/wiki/%D0%9A%D0%B8%D0%B1%D0%B5%D1%80%D0%BD%D0%B5%D1%82%D0%B8%D0%BA%D0%B0" TargetMode="External"/><Relationship Id="rId29" Type="http://schemas.openxmlformats.org/officeDocument/2006/relationships/hyperlink" Target="https://ru.wikipedia.org/wiki/%D0%94%D0%B8%D1%84%D1%84%D1%83%D0%B7%D0%B8%D1%8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2%D0%B5%D0%BE%D1%80%D0%B8%D1%8F_%D0%B0%D0%B2%D1%82%D0%BE%D0%BC%D0%B0%D1%82%D0%BE%D0%B2" TargetMode="External"/><Relationship Id="rId11" Type="http://schemas.openxmlformats.org/officeDocument/2006/relationships/hyperlink" Target="https://ru.wikipedia.org/wiki/%D0%A2%D0%B5%D0%BE%D1%80%D0%B8%D1%8F_%D1%87%D0%B8%D1%81%D0%B5%D0%BB" TargetMode="External"/><Relationship Id="rId24" Type="http://schemas.openxmlformats.org/officeDocument/2006/relationships/hyperlink" Target="https://ru.wikipedia.org/wiki/%D0%90%D1%81%D1%82%D1%80%D0%BE%D0%BD%D0%BE%D0%BC%D0%B8%D1%8F" TargetMode="External"/><Relationship Id="rId32" Type="http://schemas.openxmlformats.org/officeDocument/2006/relationships/hyperlink" Target="https://ru.wikipedia.org/wiki/%D0%9A%D0%B2%D0%B0%D0%BD%D1%82%D0%BE%D0%B2%D0%B0%D1%8F_%D1%84%D0%B8%D0%B7%D0%B8%D0%BA%D0%B0" TargetMode="External"/><Relationship Id="rId37" Type="http://schemas.openxmlformats.org/officeDocument/2006/relationships/hyperlink" Target="https://ru.wikipedia.org/wiki/%D0%A5%D0%B8%D0%BC%D0%B8%D1%8F" TargetMode="External"/><Relationship Id="rId5" Type="http://schemas.openxmlformats.org/officeDocument/2006/relationships/hyperlink" Target="https://ru.wikipedia.org/wiki/%D0%98%D0%B3%D1%80%D0%B0_%C2%AB%D0%96%D0%B8%D0%B7%D0%BD%D1%8C%C2%BB#cite_note-4" TargetMode="External"/><Relationship Id="rId15" Type="http://schemas.openxmlformats.org/officeDocument/2006/relationships/hyperlink" Target="https://ru.wikipedia.org/wiki/%D0%A2%D0%B5%D0%BE%D1%80%D0%B8%D1%8F_%D0%B3%D1%80%D0%B0%D1%84%D0%BE%D0%B2" TargetMode="External"/><Relationship Id="rId23" Type="http://schemas.openxmlformats.org/officeDocument/2006/relationships/hyperlink" Target="https://ru.wikipedia.org/wiki/%D0%A4%D0%B8%D0%B7%D0%B8%D0%BE%D0%BB%D0%BE%D0%B3%D0%B8%D1%8F" TargetMode="External"/><Relationship Id="rId28" Type="http://schemas.openxmlformats.org/officeDocument/2006/relationships/hyperlink" Target="https://ru.wikipedia.org/wiki/%D0%A4%D0%B8%D0%B7%D0%B8%D0%BA%D0%B0_%D1%82%D0%B2%D1%91%D1%80%D0%B4%D0%BE%D0%B3%D0%BE_%D1%82%D0%B5%D0%BB%D0%B0" TargetMode="External"/><Relationship Id="rId36" Type="http://schemas.openxmlformats.org/officeDocument/2006/relationships/hyperlink" Target="https://ru.wikipedia.org/wiki/%D0%AD%D0%BB%D0%B5%D0%BA%D1%82%D1%80%D0%B8%D1%87%D0%B5%D1%81%D0%BA%D0%B0%D1%8F_%D1%86%D0%B5%D0%BF%D1%8C" TargetMode="External"/><Relationship Id="rId10" Type="http://schemas.openxmlformats.org/officeDocument/2006/relationships/hyperlink" Target="https://ru.wikipedia.org/wiki/%D0%90%D0%BB%D0%B3%D0%B5%D0%B1%D1%80%D0%B0" TargetMode="External"/><Relationship Id="rId19" Type="http://schemas.openxmlformats.org/officeDocument/2006/relationships/hyperlink" Target="https://ru.wikipedia.org/wiki/%D0%9C%D0%B0%D1%82%D0%B5%D0%BC%D0%B0%D1%82%D0%B8%D1%87%D0%B5%D1%81%D0%BA%D0%BE%D0%B5_%D0%BC%D0%BE%D0%B4%D0%B5%D0%BB%D0%B8%D1%80%D0%BE%D0%B2%D0%B0%D0%BD%D0%B8%D0%B5" TargetMode="External"/><Relationship Id="rId31" Type="http://schemas.openxmlformats.org/officeDocument/2006/relationships/hyperlink" Target="https://ru.wikipedia.org/wiki/%D0%A2%D0%B5%D0%BF%D0%BB%D0%BE%D0%BF%D1%80%D0%BE%D0%B2%D0%BE%D0%B4%D0%BD%D0%BE%D1%81%D1%82%D1%8C" TargetMode="External"/><Relationship Id="rId4" Type="http://schemas.openxmlformats.org/officeDocument/2006/relationships/hyperlink" Target="https://ru.wikipedia.org/wiki/%D0%A4%D0%B8%D0%B7%D0%B8%D0%BA%D0%B0" TargetMode="External"/><Relationship Id="rId9" Type="http://schemas.openxmlformats.org/officeDocument/2006/relationships/hyperlink" Target="https://ru.wikipedia.org/wiki/%D0%9C%D0%B0%D1%82%D0%B5%D0%BC%D0%B0%D1%82%D0%B8%D1%87%D0%B5%D1%81%D0%BA%D0%BE%D0%B5_%D0%BF%D1%80%D0%BE%D0%B3%D1%80%D0%B0%D0%BC%D0%BC%D0%B8%D1%80%D0%BE%D0%B2%D0%B0%D0%BD%D0%B8%D0%B5" TargetMode="External"/><Relationship Id="rId14" Type="http://schemas.openxmlformats.org/officeDocument/2006/relationships/hyperlink" Target="https://ru.wikipedia.org/wiki/%D0%9A%D0%BE%D0%BC%D0%B1%D0%B8%D0%BD%D0%B0%D1%82%D0%BE%D1%80%D0%B8%D0%BA%D0%B0" TargetMode="External"/><Relationship Id="rId22" Type="http://schemas.openxmlformats.org/officeDocument/2006/relationships/hyperlink" Target="https://ru.wikipedia.org/wiki/%D0%91%D0%B0%D0%BA%D1%82%D0%B5%D1%80%D0%B8%D0%BE%D0%BB%D0%BE%D0%B3%D0%B8%D1%8F" TargetMode="External"/><Relationship Id="rId27" Type="http://schemas.openxmlformats.org/officeDocument/2006/relationships/hyperlink" Target="https://ru.wikipedia.org/wiki/%D0%98%D0%B3%D1%80%D0%B0_%C2%AB%D0%96%D0%B8%D0%B7%D0%BD%D1%8C%C2%BB#cite_note-6" TargetMode="External"/><Relationship Id="rId30" Type="http://schemas.openxmlformats.org/officeDocument/2006/relationships/hyperlink" Target="https://ru.wikipedia.org/wiki/%D0%92%D1%8F%D0%B7%D0%BA%D0%BE%D1%81%D1%82%D1%8C" TargetMode="External"/><Relationship Id="rId35" Type="http://schemas.openxmlformats.org/officeDocument/2006/relationships/hyperlink" Target="https://ru.wikipedia.org/wiki/%D0%AD%D0%BB%D0%B5%D0%BA%D1%82%D1%80%D0%BE%D1%82%D0%B5%D1%85%D0%BD%D0%B8%D0%BA%D0%B0" TargetMode="External"/><Relationship Id="rId8" Type="http://schemas.openxmlformats.org/officeDocument/2006/relationships/hyperlink" Target="https://ru.wikipedia.org/wiki/%D0%A2%D0%B5%D0%BE%D1%80%D0%B8%D1%8F_%D0%B8%D0%B3%D1%80" TargetMode="External"/><Relationship Id="rId3" Type="http://schemas.openxmlformats.org/officeDocument/2006/relationships/hyperlink" Target="https://ru.wikipedia.org/wiki/%D0%98%D0%BD%D1%84%D0%BE%D1%80%D0%BC%D0%B0%D1%82%D0%B8%D0%BA%D0%B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64021-94F0-4F65-931A-3A649EBE2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Клеточный автомат -</a:t>
            </a:r>
            <a:br>
              <a:rPr lang="ru-RU" dirty="0"/>
            </a:br>
            <a:r>
              <a:rPr lang="ru-RU" dirty="0"/>
              <a:t>игра "Жизнь"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B2B42C-10C6-4276-B28F-BE4BE116A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Бакиров Султан, 10-3</a:t>
            </a:r>
          </a:p>
        </p:txBody>
      </p:sp>
    </p:spTree>
    <p:extLst>
      <p:ext uri="{BB962C8B-B14F-4D97-AF65-F5344CB8AC3E}">
        <p14:creationId xmlns:p14="http://schemas.microsoft.com/office/powerpoint/2010/main" val="251820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26BBA-7478-44AA-A913-692E6AA5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6B1E60-5981-4260-9AB2-D8403A02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92768"/>
            <a:ext cx="4249928" cy="39857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entury Gothic"/>
                <a:ea typeface="Times New Roman" panose="02020603050405020304" pitchFamily="18" charset="0"/>
                <a:cs typeface="Times New Roman"/>
              </a:rPr>
              <a:t>Создать клеточный автомат "жизнь" с основными функциями:</a:t>
            </a:r>
            <a:endParaRPr lang="ru-RU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Century Gothic"/>
                <a:cs typeface="Times New Roman"/>
              </a:rPr>
              <a:t>Добавления/удаления живых клеток</a:t>
            </a:r>
          </a:p>
          <a:p>
            <a:r>
              <a:rPr lang="ru-RU" dirty="0">
                <a:latin typeface="Century Gothic"/>
                <a:cs typeface="Times New Roman"/>
              </a:rPr>
              <a:t>Добавление нескольких готовых фигур</a:t>
            </a:r>
          </a:p>
          <a:p>
            <a:endParaRPr lang="ru-RU" dirty="0"/>
          </a:p>
        </p:txBody>
      </p:sp>
      <p:pic>
        <p:nvPicPr>
          <p:cNvPr id="5" name="Рисунок 5" descr="Изображение выглядит как текст, табло, кроссворд, аптечка&#10;&#10;Автоматически созданное описание">
            <a:extLst>
              <a:ext uri="{FF2B5EF4-FFF2-40B4-BE49-F238E27FC236}">
                <a16:creationId xmlns:a16="http://schemas.microsoft.com/office/drawing/2014/main" id="{4D1B2679-4755-E97A-AAF4-99233B174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575" y="2055547"/>
            <a:ext cx="3418114" cy="341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2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6866C-4E3A-818F-9017-89E71359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                 "Жизнь"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40CCD3-3525-F6C7-F2E7-4BF92B47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>
                <a:ea typeface="+mn-lt"/>
                <a:cs typeface="+mn-lt"/>
              </a:rPr>
              <a:t>Игра «Жизнь»</a:t>
            </a:r>
            <a:r>
              <a:rPr lang="ru-RU" dirty="0">
                <a:ea typeface="+mn-lt"/>
                <a:cs typeface="+mn-lt"/>
              </a:rPr>
              <a:t> (</a:t>
            </a:r>
            <a:r>
              <a:rPr lang="ru-RU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англ.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en" i="1" dirty="0">
                <a:ea typeface="+mn-lt"/>
                <a:cs typeface="+mn-lt"/>
              </a:rPr>
              <a:t>Conway's Game of Life</a:t>
            </a:r>
            <a:r>
              <a:rPr lang="ru-RU" dirty="0">
                <a:ea typeface="+mn-lt"/>
                <a:cs typeface="+mn-lt"/>
              </a:rPr>
              <a:t>) — </a:t>
            </a:r>
            <a:r>
              <a:rPr lang="ru-RU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клеточный автомат</a:t>
            </a:r>
            <a:r>
              <a:rPr lang="ru-RU" dirty="0">
                <a:ea typeface="+mn-lt"/>
                <a:cs typeface="+mn-lt"/>
              </a:rPr>
              <a:t>, придуманный английским математиком </a:t>
            </a:r>
            <a:r>
              <a:rPr lang="ru-RU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Джоном Конвеем</a:t>
            </a:r>
            <a:r>
              <a:rPr lang="ru-RU" dirty="0">
                <a:ea typeface="+mn-lt"/>
                <a:cs typeface="+mn-lt"/>
              </a:rPr>
              <a:t> в </a:t>
            </a:r>
            <a:r>
              <a:rPr lang="ru-RU" dirty="0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1970 году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/>
          </a:p>
          <a:p>
            <a:r>
              <a:rPr lang="ru-RU" dirty="0">
                <a:ea typeface="+mn-lt"/>
                <a:cs typeface="+mn-lt"/>
              </a:rPr>
              <a:t>Место действия игры — размеченная на клетки плоскость, которая может быть безграничной, ограниченной, или замкнутой.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Каждая клетка на этой поверхности </a:t>
            </a:r>
            <a:r>
              <a:rPr lang="ru-RU" dirty="0">
                <a:ea typeface="+mn-lt"/>
                <a:cs typeface="+mn-lt"/>
                <a:hlinkClick r:id="rId6"/>
              </a:rPr>
              <a:t>имеет восемь соседей</a:t>
            </a:r>
            <a:r>
              <a:rPr lang="ru-RU" dirty="0">
                <a:ea typeface="+mn-lt"/>
                <a:cs typeface="+mn-lt"/>
              </a:rPr>
              <a:t>, окружающих её, и может находиться в двух состояниях: быть «живой» (заполненной) или «мёртвой» (пустой).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Распределение живых клеток в начале игры называется первым поколением. Каждое следующее поколение рассчитывается на основе предыдущего по таким правилам:</a:t>
            </a:r>
            <a:endParaRPr lang="ru-RU" dirty="0"/>
          </a:p>
          <a:p>
            <a:pPr lvl="1">
              <a:buFont typeface="Wingdings 2" pitchFamily="34" charset="0"/>
              <a:buChar char=""/>
            </a:pPr>
            <a:r>
              <a:rPr lang="ru-RU" dirty="0">
                <a:ea typeface="+mn-lt"/>
                <a:cs typeface="+mn-lt"/>
              </a:rPr>
              <a:t>в пустой (мёртвой) клетке, с которой соседствуют три живые клетки, зарождается жизнь;</a:t>
            </a:r>
            <a:endParaRPr lang="ru-RU" dirty="0"/>
          </a:p>
          <a:p>
            <a:pPr lvl="1">
              <a:buFont typeface="Wingdings 2" pitchFamily="34" charset="0"/>
              <a:buChar char=""/>
            </a:pPr>
            <a:r>
              <a:rPr lang="ru-RU" dirty="0">
                <a:ea typeface="+mn-lt"/>
                <a:cs typeface="+mn-lt"/>
              </a:rPr>
              <a:t>если у живой клетки есть две или три живые соседки, то эта клетка продолжает жить; в противном случае (если живых соседей меньше двух или больше трёх) клетка умирает («от одиночества» или «от перенаселённости»).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Игра прекращается, если</a:t>
            </a:r>
            <a:endParaRPr lang="ru-RU" dirty="0"/>
          </a:p>
          <a:p>
            <a:pPr lvl="1">
              <a:buFont typeface="Wingdings 2" pitchFamily="34" charset="0"/>
              <a:buChar char=""/>
            </a:pPr>
            <a:r>
              <a:rPr lang="ru-RU" dirty="0">
                <a:ea typeface="+mn-lt"/>
                <a:cs typeface="+mn-lt"/>
              </a:rPr>
              <a:t>на поле не останется ни одной «живой» клетки;</a:t>
            </a:r>
            <a:endParaRPr lang="ru-RU" dirty="0"/>
          </a:p>
          <a:p>
            <a:pPr lvl="1">
              <a:buFont typeface="Wingdings 2" pitchFamily="34" charset="0"/>
              <a:buChar char=""/>
            </a:pPr>
            <a:r>
              <a:rPr lang="ru-RU" dirty="0">
                <a:ea typeface="+mn-lt"/>
                <a:cs typeface="+mn-lt"/>
              </a:rPr>
              <a:t>конфигурация на очередном шаге в точности (без сдвигов и поворотов) повторит себя же на одном из более ранних шагов (складывается периодическая конфигурация)</a:t>
            </a:r>
            <a:endParaRPr lang="ru-RU" dirty="0"/>
          </a:p>
          <a:p>
            <a:pPr lvl="1">
              <a:buFont typeface="Wingdings 2" pitchFamily="34" charset="0"/>
              <a:buChar char=""/>
            </a:pPr>
            <a:r>
              <a:rPr lang="ru-RU" dirty="0">
                <a:ea typeface="+mn-lt"/>
                <a:cs typeface="+mn-lt"/>
              </a:rPr>
              <a:t>при очередном шаге ни одна из клеток не меняет своего состояния (предыдущее правило действует на один шаг назад, складывается стабильная конфигурация)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065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E27233-DD11-56C4-EF1F-0BC57EE1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530" y="-348012"/>
            <a:ext cx="9692640" cy="1325562"/>
          </a:xfrm>
        </p:spPr>
        <p:txBody>
          <a:bodyPr/>
          <a:lstStyle/>
          <a:p>
            <a:r>
              <a:rPr lang="ru-RU" dirty="0"/>
              <a:t>Вклад в науку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91980A-1B9D-0F1C-DB53-2F4158625056}"/>
              </a:ext>
            </a:extLst>
          </p:cNvPr>
          <p:cNvSpPr txBox="1"/>
          <p:nvPr/>
        </p:nvSpPr>
        <p:spPr>
          <a:xfrm>
            <a:off x="306730" y="1049439"/>
            <a:ext cx="10835830" cy="49398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latin typeface="Arial"/>
                <a:cs typeface="Arial"/>
              </a:rPr>
              <a:t>Хотя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игра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состоит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всего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из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двух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простых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правил</a:t>
            </a:r>
            <a:r>
              <a:rPr lang="en-US" sz="1050" dirty="0">
                <a:latin typeface="Arial"/>
                <a:cs typeface="Arial"/>
              </a:rPr>
              <a:t>, </a:t>
            </a:r>
            <a:r>
              <a:rPr lang="en-US" sz="1050" dirty="0" err="1">
                <a:latin typeface="Arial"/>
                <a:cs typeface="Arial"/>
              </a:rPr>
              <a:t>тем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не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менее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она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более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сорока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лет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привлекает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внимание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учёных</a:t>
            </a:r>
            <a:r>
              <a:rPr lang="en-US" sz="1050" dirty="0">
                <a:latin typeface="Arial"/>
                <a:cs typeface="Arial"/>
              </a:rPr>
              <a:t>. </a:t>
            </a:r>
            <a:r>
              <a:rPr lang="en-US" sz="1050" dirty="0" err="1">
                <a:latin typeface="Arial"/>
                <a:cs typeface="Arial"/>
              </a:rPr>
              <a:t>Игра</a:t>
            </a:r>
            <a:r>
              <a:rPr lang="en-US" sz="1050" dirty="0">
                <a:latin typeface="Arial"/>
                <a:cs typeface="Arial"/>
              </a:rPr>
              <a:t> «</a:t>
            </a:r>
            <a:r>
              <a:rPr lang="en-US" sz="1050" dirty="0" err="1">
                <a:latin typeface="Arial"/>
                <a:cs typeface="Arial"/>
              </a:rPr>
              <a:t>Жизнь</a:t>
            </a:r>
            <a:r>
              <a:rPr lang="en-US" sz="1050" dirty="0">
                <a:latin typeface="Arial"/>
                <a:cs typeface="Arial"/>
              </a:rPr>
              <a:t>» и </a:t>
            </a:r>
            <a:r>
              <a:rPr lang="en-US" sz="1050" dirty="0" err="1">
                <a:latin typeface="Arial"/>
                <a:cs typeface="Arial"/>
              </a:rPr>
              <a:t>её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модификации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повлияли</a:t>
            </a:r>
            <a:r>
              <a:rPr lang="en-US" sz="1050" dirty="0">
                <a:latin typeface="Arial"/>
                <a:cs typeface="Arial"/>
              </a:rPr>
              <a:t> (в </a:t>
            </a:r>
            <a:r>
              <a:rPr lang="en-US" sz="1050" dirty="0" err="1">
                <a:latin typeface="Arial"/>
                <a:cs typeface="Arial"/>
              </a:rPr>
              <a:t>ряде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случаев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взаимно</a:t>
            </a:r>
            <a:r>
              <a:rPr lang="en-US" sz="1050" dirty="0">
                <a:latin typeface="Arial"/>
                <a:cs typeface="Arial"/>
              </a:rPr>
              <a:t>) </a:t>
            </a:r>
            <a:r>
              <a:rPr lang="en-US" sz="1050" dirty="0" err="1">
                <a:latin typeface="Arial"/>
                <a:cs typeface="Arial"/>
              </a:rPr>
              <a:t>на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многие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разделы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таких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точных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наук</a:t>
            </a:r>
            <a:r>
              <a:rPr lang="en-US" sz="1050" dirty="0">
                <a:latin typeface="Arial"/>
                <a:cs typeface="Arial"/>
              </a:rPr>
              <a:t>, </a:t>
            </a:r>
            <a:r>
              <a:rPr lang="en-US" sz="1050" dirty="0" err="1">
                <a:latin typeface="Arial"/>
                <a:cs typeface="Arial"/>
              </a:rPr>
              <a:t>как</a:t>
            </a:r>
            <a:r>
              <a:rPr lang="en-US" sz="1050" dirty="0">
                <a:latin typeface="Arial"/>
                <a:cs typeface="Arial"/>
              </a:rPr>
              <a:t> </a:t>
            </a:r>
            <a:r>
              <a:rPr lang="en-US" sz="1050" dirty="0">
                <a:latin typeface="Arial"/>
                <a:cs typeface="Arial"/>
                <a:hlinkClick r:id="rId2" tooltip="Математик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математика</a:t>
            </a:r>
            <a:r>
              <a:rPr lang="en-US" sz="1050" dirty="0">
                <a:latin typeface="Arial"/>
                <a:cs typeface="Arial"/>
              </a:rPr>
              <a:t>, </a:t>
            </a:r>
            <a:r>
              <a:rPr lang="en-US" sz="1050" dirty="0">
                <a:latin typeface="Arial"/>
                <a:cs typeface="Arial"/>
                <a:hlinkClick r:id="rId3" tooltip="Информатик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информатика</a:t>
            </a:r>
            <a:r>
              <a:rPr lang="en-US" sz="1050" dirty="0">
                <a:latin typeface="Arial"/>
                <a:cs typeface="Arial"/>
              </a:rPr>
              <a:t> и </a:t>
            </a:r>
            <a:r>
              <a:rPr lang="en-US" sz="1050" dirty="0">
                <a:latin typeface="Arial"/>
                <a:cs typeface="Arial"/>
                <a:hlinkClick r:id="rId4" tooltip="Физик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физика</a:t>
            </a:r>
            <a:r>
              <a:rPr lang="en-US" sz="1050" baseline="30000" dirty="0">
                <a:latin typeface="Arial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[4]</a:t>
            </a:r>
            <a:r>
              <a:rPr lang="en-US" sz="1050" dirty="0">
                <a:latin typeface="Arial"/>
                <a:cs typeface="Arial"/>
              </a:rPr>
              <a:t>. </a:t>
            </a:r>
            <a:r>
              <a:rPr lang="en-US" sz="1050" dirty="0" err="1">
                <a:latin typeface="Arial"/>
                <a:cs typeface="Arial"/>
              </a:rPr>
              <a:t>Это</a:t>
            </a:r>
            <a:r>
              <a:rPr lang="en-US" sz="1050" dirty="0">
                <a:latin typeface="Arial"/>
                <a:cs typeface="Arial"/>
              </a:rPr>
              <a:t>, в </a:t>
            </a:r>
            <a:r>
              <a:rPr lang="en-US" sz="1050" dirty="0" err="1">
                <a:latin typeface="Arial"/>
                <a:cs typeface="Arial"/>
              </a:rPr>
              <a:t>частности</a:t>
            </a:r>
            <a:r>
              <a:rPr lang="en-US" sz="1050" dirty="0">
                <a:latin typeface="Arial"/>
                <a:cs typeface="Arial"/>
              </a:rPr>
              <a:t>: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6" tooltip="Теория автоматов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Теория автоматов</a:t>
            </a:r>
            <a:r>
              <a:rPr lang="en-US" sz="1050" dirty="0">
                <a:latin typeface="Arial"/>
                <a:cs typeface="Arial"/>
              </a:rPr>
              <a:t>,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7" tooltip="Теория алгоритмов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Теория алгоритмов</a:t>
            </a:r>
            <a:r>
              <a:rPr lang="en-US" sz="1050" dirty="0">
                <a:latin typeface="Arial"/>
                <a:cs typeface="Arial"/>
              </a:rPr>
              <a:t>,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8" tooltip="Теория иг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Теория игр</a:t>
            </a:r>
            <a:r>
              <a:rPr lang="en-US" sz="1050" dirty="0">
                <a:latin typeface="Arial"/>
                <a:cs typeface="Arial"/>
              </a:rPr>
              <a:t> и </a:t>
            </a:r>
            <a:r>
              <a:rPr lang="en-US" sz="1050" dirty="0">
                <a:latin typeface="Arial"/>
                <a:cs typeface="Arial"/>
                <a:hlinkClick r:id="rId9" tooltip="Математическое программирование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математическое программирование</a:t>
            </a:r>
            <a:r>
              <a:rPr lang="en-US" sz="1050" dirty="0">
                <a:latin typeface="Arial"/>
                <a:cs typeface="Arial"/>
              </a:rPr>
              <a:t>,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10" tooltip="Алгебр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Алгебра</a:t>
            </a:r>
            <a:r>
              <a:rPr lang="en-US" sz="1050" dirty="0">
                <a:latin typeface="Arial"/>
                <a:cs typeface="Arial"/>
              </a:rPr>
              <a:t> и </a:t>
            </a:r>
            <a:r>
              <a:rPr lang="en-US" sz="1050" dirty="0">
                <a:latin typeface="Arial"/>
                <a:cs typeface="Arial"/>
                <a:hlinkClick r:id="rId11" tooltip="Теория чисел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теория чисел</a:t>
            </a:r>
            <a:r>
              <a:rPr lang="en-US" sz="1050" dirty="0">
                <a:latin typeface="Arial"/>
                <a:cs typeface="Arial"/>
              </a:rPr>
              <a:t>,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12" tooltip="Теория вероятностей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Теория вероятностей</a:t>
            </a:r>
            <a:r>
              <a:rPr lang="en-US" sz="1050" dirty="0">
                <a:latin typeface="Arial"/>
                <a:cs typeface="Arial"/>
              </a:rPr>
              <a:t> и </a:t>
            </a:r>
            <a:r>
              <a:rPr lang="en-US" sz="1050" dirty="0">
                <a:latin typeface="Arial"/>
                <a:cs typeface="Arial"/>
                <a:hlinkClick r:id="rId13" tooltip="Математическая статистик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математическая статистика</a:t>
            </a:r>
            <a:r>
              <a:rPr lang="en-US" sz="1050" dirty="0">
                <a:latin typeface="Arial"/>
                <a:cs typeface="Arial"/>
              </a:rPr>
              <a:t>,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14" tooltip="Комбинаторик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Комбинаторика</a:t>
            </a:r>
            <a:r>
              <a:rPr lang="en-US" sz="1050" dirty="0">
                <a:latin typeface="Arial"/>
                <a:cs typeface="Arial"/>
              </a:rPr>
              <a:t> и </a:t>
            </a:r>
            <a:r>
              <a:rPr lang="en-US" sz="1050" dirty="0">
                <a:latin typeface="Arial"/>
                <a:cs typeface="Arial"/>
                <a:hlinkClick r:id="rId15" tooltip="Теория графов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теория графов</a:t>
            </a:r>
            <a:r>
              <a:rPr lang="en-US" sz="1050" dirty="0">
                <a:latin typeface="Arial"/>
                <a:cs typeface="Arial"/>
              </a:rPr>
              <a:t>,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16" tooltip="Фрактал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Фрактальная геометрия</a:t>
            </a:r>
            <a:r>
              <a:rPr lang="en-US" sz="1050" dirty="0">
                <a:latin typeface="Arial"/>
                <a:cs typeface="Arial"/>
              </a:rPr>
              <a:t>,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17" tooltip="Вычислительная математик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Вычислительная математика</a:t>
            </a:r>
            <a:r>
              <a:rPr lang="en-US" sz="1050" dirty="0">
                <a:latin typeface="Arial"/>
                <a:cs typeface="Arial"/>
              </a:rPr>
              <a:t>,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18" tooltip="Теория принятия решений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Теория принятия решений</a:t>
            </a:r>
            <a:r>
              <a:rPr lang="en-US" sz="1050" dirty="0">
                <a:latin typeface="Arial"/>
                <a:cs typeface="Arial"/>
              </a:rPr>
              <a:t>,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19" tooltip="Математическое моделирование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Математическое моделирование</a:t>
            </a:r>
            <a:r>
              <a:rPr lang="en-US" sz="1050" dirty="0">
                <a:latin typeface="Arial"/>
                <a:cs typeface="Arial"/>
              </a:rPr>
              <a:t>.</a:t>
            </a:r>
          </a:p>
          <a:p>
            <a:r>
              <a:rPr lang="en-US" sz="1050" err="1">
                <a:latin typeface="Arial"/>
                <a:cs typeface="Arial"/>
              </a:rPr>
              <a:t>Кроме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того</a:t>
            </a:r>
            <a:r>
              <a:rPr lang="en-US" sz="1050" dirty="0">
                <a:latin typeface="Arial"/>
                <a:cs typeface="Arial"/>
              </a:rPr>
              <a:t>, </a:t>
            </a:r>
            <a:r>
              <a:rPr lang="en-US" sz="1050" err="1">
                <a:latin typeface="Arial"/>
                <a:cs typeface="Arial"/>
              </a:rPr>
              <a:t>многие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закономерности</a:t>
            </a:r>
            <a:r>
              <a:rPr lang="en-US" sz="1050" dirty="0">
                <a:latin typeface="Arial"/>
                <a:cs typeface="Arial"/>
              </a:rPr>
              <a:t>, </a:t>
            </a:r>
            <a:r>
              <a:rPr lang="en-US" sz="1050" err="1">
                <a:latin typeface="Arial"/>
                <a:cs typeface="Arial"/>
              </a:rPr>
              <a:t>обнаруженные</a:t>
            </a:r>
            <a:r>
              <a:rPr lang="en-US" sz="1050" dirty="0">
                <a:latin typeface="Arial"/>
                <a:cs typeface="Arial"/>
              </a:rPr>
              <a:t> в </a:t>
            </a:r>
            <a:r>
              <a:rPr lang="en-US" sz="1050" err="1">
                <a:latin typeface="Arial"/>
                <a:cs typeface="Arial"/>
              </a:rPr>
              <a:t>игре</a:t>
            </a:r>
            <a:r>
              <a:rPr lang="en-US" sz="1050" dirty="0">
                <a:latin typeface="Arial"/>
                <a:cs typeface="Arial"/>
              </a:rPr>
              <a:t>, </a:t>
            </a:r>
            <a:r>
              <a:rPr lang="en-US" sz="1050" err="1">
                <a:latin typeface="Arial"/>
                <a:cs typeface="Arial"/>
              </a:rPr>
              <a:t>имеют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свои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аналогии</a:t>
            </a:r>
            <a:r>
              <a:rPr lang="en-US" sz="1050" dirty="0">
                <a:latin typeface="Arial"/>
                <a:cs typeface="Arial"/>
              </a:rPr>
              <a:t> в </a:t>
            </a:r>
            <a:r>
              <a:rPr lang="en-US" sz="1050" err="1">
                <a:latin typeface="Arial"/>
                <a:cs typeface="Arial"/>
              </a:rPr>
              <a:t>других</a:t>
            </a:r>
            <a:r>
              <a:rPr lang="en-US" sz="1050" dirty="0">
                <a:latin typeface="Arial"/>
                <a:cs typeface="Arial"/>
              </a:rPr>
              <a:t>, </a:t>
            </a:r>
            <a:r>
              <a:rPr lang="en-US" sz="1050" err="1">
                <a:latin typeface="Arial"/>
                <a:cs typeface="Arial"/>
              </a:rPr>
              <a:t>подчас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совершенно</a:t>
            </a:r>
            <a:r>
              <a:rPr lang="en-US" sz="1050" dirty="0">
                <a:latin typeface="Arial"/>
                <a:cs typeface="Arial"/>
              </a:rPr>
              <a:t> «</a:t>
            </a:r>
            <a:r>
              <a:rPr lang="en-US" sz="1050" err="1">
                <a:latin typeface="Arial"/>
                <a:cs typeface="Arial"/>
              </a:rPr>
              <a:t>нематематических</a:t>
            </a:r>
            <a:r>
              <a:rPr lang="en-US" sz="1050" dirty="0">
                <a:latin typeface="Arial"/>
                <a:cs typeface="Arial"/>
              </a:rPr>
              <a:t>» </a:t>
            </a:r>
            <a:r>
              <a:rPr lang="en-US" sz="1050" err="1">
                <a:latin typeface="Arial"/>
                <a:cs typeface="Arial"/>
              </a:rPr>
              <a:t>дисциплинах</a:t>
            </a:r>
            <a:r>
              <a:rPr lang="en-US" sz="1050" dirty="0">
                <a:latin typeface="Arial"/>
                <a:cs typeface="Arial"/>
              </a:rPr>
              <a:t>. </a:t>
            </a:r>
            <a:r>
              <a:rPr lang="en-US" sz="1050" err="1">
                <a:latin typeface="Arial"/>
                <a:cs typeface="Arial"/>
              </a:rPr>
              <a:t>Вот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список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наук</a:t>
            </a:r>
            <a:r>
              <a:rPr lang="en-US" sz="1050" dirty="0">
                <a:latin typeface="Arial"/>
                <a:cs typeface="Arial"/>
              </a:rPr>
              <a:t>, </a:t>
            </a:r>
            <a:r>
              <a:rPr lang="en-US" sz="1050" err="1">
                <a:latin typeface="Arial"/>
                <a:cs typeface="Arial"/>
              </a:rPr>
              <a:t>теории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которых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имеют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интересные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точки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соприкосновения</a:t>
            </a:r>
            <a:r>
              <a:rPr lang="en-US" sz="1050" dirty="0">
                <a:latin typeface="Arial"/>
                <a:cs typeface="Arial"/>
              </a:rPr>
              <a:t> с </a:t>
            </a:r>
            <a:r>
              <a:rPr lang="en-US" sz="1050" err="1">
                <a:latin typeface="Arial"/>
                <a:cs typeface="Arial"/>
              </a:rPr>
              <a:t>феноменами</a:t>
            </a:r>
            <a:r>
              <a:rPr lang="en-US" sz="1050" dirty="0">
                <a:latin typeface="Arial"/>
                <a:cs typeface="Arial"/>
              </a:rPr>
              <a:t> «</a:t>
            </a:r>
            <a:r>
              <a:rPr lang="en-US" sz="1050" err="1">
                <a:latin typeface="Arial"/>
                <a:cs typeface="Arial"/>
              </a:rPr>
              <a:t>Жизни</a:t>
            </a:r>
            <a:r>
              <a:rPr lang="en-US" sz="1050" dirty="0">
                <a:latin typeface="Arial"/>
                <a:cs typeface="Arial"/>
              </a:rPr>
              <a:t>»: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20" tooltip="Кибернетик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Кибернетика</a:t>
            </a:r>
            <a:r>
              <a:rPr lang="en-US" sz="1050" dirty="0">
                <a:latin typeface="Arial"/>
                <a:cs typeface="Arial"/>
              </a:rPr>
              <a:t>. </a:t>
            </a:r>
            <a:r>
              <a:rPr lang="en-US" sz="1050" err="1">
                <a:latin typeface="Arial"/>
                <a:cs typeface="Arial"/>
              </a:rPr>
              <a:t>Сама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игра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является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удачной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попыткой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Конвея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доказать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существование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простых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самовоспроизводящихся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систем</a:t>
            </a:r>
            <a:r>
              <a:rPr lang="en-US" sz="1050" dirty="0">
                <a:latin typeface="Arial"/>
                <a:cs typeface="Arial"/>
              </a:rPr>
              <a:t>, а </a:t>
            </a:r>
            <a:r>
              <a:rPr lang="en-US" sz="1050" err="1">
                <a:latin typeface="Arial"/>
                <a:cs typeface="Arial"/>
              </a:rPr>
              <a:t>также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появление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некоего</a:t>
            </a:r>
            <a:r>
              <a:rPr lang="en-US" sz="1050" dirty="0">
                <a:latin typeface="Arial"/>
                <a:cs typeface="Arial"/>
              </a:rPr>
              <a:t> «</a:t>
            </a:r>
            <a:r>
              <a:rPr lang="en-US" sz="1050" err="1">
                <a:latin typeface="Arial"/>
                <a:cs typeface="Arial"/>
              </a:rPr>
              <a:t>разума</a:t>
            </a:r>
            <a:r>
              <a:rPr lang="en-US" sz="1050" dirty="0">
                <a:latin typeface="Arial"/>
                <a:cs typeface="Arial"/>
              </a:rPr>
              <a:t>» у </a:t>
            </a:r>
            <a:r>
              <a:rPr lang="en-US" sz="1050" err="1">
                <a:latin typeface="Arial"/>
                <a:cs typeface="Arial"/>
              </a:rPr>
              <a:t>самовоспроизводящихся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систем</a:t>
            </a:r>
            <a:r>
              <a:rPr lang="en-US" sz="1050" dirty="0">
                <a:latin typeface="Arial"/>
                <a:cs typeface="Arial"/>
              </a:rPr>
              <a:t>.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21" tooltip="Биолог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Биология</a:t>
            </a:r>
            <a:r>
              <a:rPr lang="en-US" sz="1050" dirty="0">
                <a:latin typeface="Arial"/>
                <a:cs typeface="Arial"/>
              </a:rPr>
              <a:t>. </a:t>
            </a:r>
            <a:r>
              <a:rPr lang="en-US" sz="1050" err="1">
                <a:latin typeface="Arial"/>
                <a:cs typeface="Arial"/>
              </a:rPr>
              <a:t>Внешнее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сходство</a:t>
            </a:r>
            <a:r>
              <a:rPr lang="en-US" sz="1050" dirty="0">
                <a:latin typeface="Arial"/>
                <a:cs typeface="Arial"/>
              </a:rPr>
              <a:t> с </a:t>
            </a:r>
            <a:r>
              <a:rPr lang="en-US" sz="1050" err="1">
                <a:latin typeface="Arial"/>
                <a:cs typeface="Arial"/>
              </a:rPr>
              <a:t>развитием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популяций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примитивных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организмов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впечатляет</a:t>
            </a:r>
            <a:r>
              <a:rPr lang="en-US" sz="1050" dirty="0">
                <a:latin typeface="Arial"/>
                <a:cs typeface="Arial"/>
              </a:rPr>
              <a:t>.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22" tooltip="Бактериолог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Бактериология</a:t>
            </a:r>
            <a:r>
              <a:rPr lang="en-US" sz="1050" dirty="0">
                <a:latin typeface="Arial"/>
                <a:cs typeface="Arial"/>
              </a:rPr>
              <a:t>. </a:t>
            </a:r>
            <a:r>
              <a:rPr lang="en-US" sz="1050" err="1">
                <a:latin typeface="Arial"/>
                <a:cs typeface="Arial"/>
              </a:rPr>
              <a:t>Некоторые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интересные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вариации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игры</a:t>
            </a:r>
            <a:r>
              <a:rPr lang="en-US" sz="1050" dirty="0">
                <a:latin typeface="Arial"/>
                <a:cs typeface="Arial"/>
              </a:rPr>
              <a:t> с </a:t>
            </a:r>
            <a:r>
              <a:rPr lang="en-US" sz="1050" err="1">
                <a:latin typeface="Arial"/>
                <a:cs typeface="Arial"/>
              </a:rPr>
              <a:t>дополнительными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условиями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могут</a:t>
            </a:r>
            <a:r>
              <a:rPr lang="en-US" sz="1050" dirty="0">
                <a:latin typeface="Arial"/>
                <a:cs typeface="Arial"/>
              </a:rPr>
              <a:t> с </a:t>
            </a:r>
            <a:r>
              <a:rPr lang="en-US" sz="1050" err="1">
                <a:latin typeface="Arial"/>
                <a:cs typeface="Arial"/>
              </a:rPr>
              <a:t>точностью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повторить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размножение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бактерий</a:t>
            </a:r>
            <a:r>
              <a:rPr lang="en-US" sz="1050" dirty="0">
                <a:latin typeface="Arial"/>
                <a:cs typeface="Arial"/>
              </a:rPr>
              <a:t>, </a:t>
            </a:r>
            <a:r>
              <a:rPr lang="en-US" sz="1050" err="1">
                <a:latin typeface="Arial"/>
                <a:cs typeface="Arial"/>
              </a:rPr>
              <a:t>которые</a:t>
            </a:r>
            <a:r>
              <a:rPr lang="en-US" sz="1050" dirty="0">
                <a:latin typeface="Arial"/>
                <a:cs typeface="Arial"/>
              </a:rPr>
              <a:t> с </a:t>
            </a:r>
            <a:r>
              <a:rPr lang="en-US" sz="1050" err="1">
                <a:latin typeface="Arial"/>
                <a:cs typeface="Arial"/>
              </a:rPr>
              <a:t>случайной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вероятностью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могут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мутировать</a:t>
            </a:r>
            <a:r>
              <a:rPr lang="en-US" sz="1050" dirty="0">
                <a:latin typeface="Arial"/>
                <a:cs typeface="Arial"/>
              </a:rPr>
              <a:t> (</a:t>
            </a:r>
            <a:r>
              <a:rPr lang="en-US" sz="1050" err="1">
                <a:latin typeface="Arial"/>
                <a:cs typeface="Arial"/>
              </a:rPr>
              <a:t>по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условию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модификации</a:t>
            </a:r>
            <a:r>
              <a:rPr lang="en-US" sz="1050" dirty="0">
                <a:latin typeface="Arial"/>
                <a:cs typeface="Arial"/>
              </a:rPr>
              <a:t>).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23" tooltip="Физиолог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Физиология</a:t>
            </a:r>
            <a:r>
              <a:rPr lang="en-US" sz="1050" dirty="0">
                <a:latin typeface="Arial"/>
                <a:cs typeface="Arial"/>
              </a:rPr>
              <a:t>. </a:t>
            </a:r>
            <a:r>
              <a:rPr lang="en-US" sz="1050" err="1">
                <a:latin typeface="Arial"/>
                <a:cs typeface="Arial"/>
              </a:rPr>
              <a:t>Рождение</a:t>
            </a:r>
            <a:r>
              <a:rPr lang="en-US" sz="1050" dirty="0">
                <a:latin typeface="Arial"/>
                <a:cs typeface="Arial"/>
              </a:rPr>
              <a:t> и </a:t>
            </a:r>
            <a:r>
              <a:rPr lang="en-US" sz="1050" err="1">
                <a:latin typeface="Arial"/>
                <a:cs typeface="Arial"/>
              </a:rPr>
              <a:t>смерть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клеток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подобны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процессу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возникновения</a:t>
            </a:r>
            <a:r>
              <a:rPr lang="en-US" sz="1050" dirty="0">
                <a:latin typeface="Arial"/>
                <a:cs typeface="Arial"/>
              </a:rPr>
              <a:t> и </a:t>
            </a:r>
            <a:r>
              <a:rPr lang="en-US" sz="1050" err="1">
                <a:latin typeface="Arial"/>
                <a:cs typeface="Arial"/>
              </a:rPr>
              <a:t>исчезновения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нейронных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импульсов</a:t>
            </a:r>
            <a:r>
              <a:rPr lang="en-US" sz="1050" dirty="0">
                <a:latin typeface="Arial"/>
                <a:cs typeface="Arial"/>
              </a:rPr>
              <a:t>.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24" tooltip="Астроном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Астрономия</a:t>
            </a:r>
            <a:r>
              <a:rPr lang="en-US" sz="1050" dirty="0">
                <a:latin typeface="Arial"/>
                <a:cs typeface="Arial"/>
              </a:rPr>
              <a:t>. </a:t>
            </a:r>
            <a:r>
              <a:rPr lang="en-US" sz="1050" err="1">
                <a:latin typeface="Arial"/>
                <a:cs typeface="Arial"/>
              </a:rPr>
              <a:t>Эволюции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некоторых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сложных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колоний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удивительным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образом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схематично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повторяют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этапы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развития</a:t>
            </a:r>
            <a:r>
              <a:rPr lang="en-US" sz="1050" dirty="0">
                <a:latin typeface="Arial"/>
                <a:cs typeface="Arial"/>
              </a:rPr>
              <a:t> </a:t>
            </a:r>
            <a:r>
              <a:rPr lang="en-US" sz="1050" dirty="0">
                <a:latin typeface="Arial"/>
                <a:cs typeface="Arial"/>
                <a:hlinkClick r:id="rId25" tooltip="Строение галакти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спиралевидных галактик</a:t>
            </a:r>
            <a:r>
              <a:rPr lang="en-US" sz="1050" baseline="30000" dirty="0">
                <a:latin typeface="Arial"/>
                <a:cs typeface="Arial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[5]</a:t>
            </a:r>
            <a:r>
              <a:rPr lang="en-US" sz="1050" baseline="30000" dirty="0">
                <a:latin typeface="Arial"/>
                <a:cs typeface="Arial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[6]</a:t>
            </a:r>
            <a:r>
              <a:rPr lang="en-US" sz="1050" dirty="0">
                <a:latin typeface="Arial"/>
                <a:cs typeface="Arial"/>
              </a:rPr>
              <a:t>.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28" tooltip="Физика твёрдого тел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Физика твёрдого тела</a:t>
            </a:r>
            <a:r>
              <a:rPr lang="en-US" sz="1050" dirty="0">
                <a:latin typeface="Arial"/>
                <a:cs typeface="Arial"/>
              </a:rPr>
              <a:t>. </a:t>
            </a:r>
            <a:r>
              <a:rPr lang="en-US" sz="1050" err="1">
                <a:latin typeface="Arial"/>
                <a:cs typeface="Arial"/>
              </a:rPr>
              <a:t>Теория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автоматов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вообще</a:t>
            </a:r>
            <a:r>
              <a:rPr lang="en-US" sz="1050" dirty="0">
                <a:latin typeface="Arial"/>
                <a:cs typeface="Arial"/>
              </a:rPr>
              <a:t> и </a:t>
            </a:r>
            <a:r>
              <a:rPr lang="en-US" sz="1050" err="1">
                <a:latin typeface="Arial"/>
                <a:cs typeface="Arial"/>
              </a:rPr>
              <a:t>игра</a:t>
            </a:r>
            <a:r>
              <a:rPr lang="en-US" sz="1050" dirty="0">
                <a:latin typeface="Arial"/>
                <a:cs typeface="Arial"/>
              </a:rPr>
              <a:t> «</a:t>
            </a:r>
            <a:r>
              <a:rPr lang="en-US" sz="1050" err="1">
                <a:latin typeface="Arial"/>
                <a:cs typeface="Arial"/>
              </a:rPr>
              <a:t>Жизнь</a:t>
            </a:r>
            <a:r>
              <a:rPr lang="en-US" sz="1050" dirty="0">
                <a:latin typeface="Arial"/>
                <a:cs typeface="Arial"/>
              </a:rPr>
              <a:t>» в </a:t>
            </a:r>
            <a:r>
              <a:rPr lang="en-US" sz="1050" err="1">
                <a:latin typeface="Arial"/>
                <a:cs typeface="Arial"/>
              </a:rPr>
              <a:t>частности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используются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для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анализа</a:t>
            </a:r>
            <a:r>
              <a:rPr lang="en-US" sz="1050" dirty="0">
                <a:latin typeface="Arial"/>
                <a:cs typeface="Arial"/>
              </a:rPr>
              <a:t> «</a:t>
            </a:r>
            <a:r>
              <a:rPr lang="en-US" sz="1050" err="1">
                <a:latin typeface="Arial"/>
                <a:cs typeface="Arial"/>
              </a:rPr>
              <a:t>явлений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переноса</a:t>
            </a:r>
            <a:r>
              <a:rPr lang="en-US" sz="1050" dirty="0">
                <a:latin typeface="Arial"/>
                <a:cs typeface="Arial"/>
              </a:rPr>
              <a:t>» — </a:t>
            </a:r>
            <a:r>
              <a:rPr lang="en-US" sz="1050" dirty="0">
                <a:latin typeface="Arial"/>
                <a:cs typeface="Arial"/>
                <a:hlinkClick r:id="rId29" tooltip="Диффуз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диффузии</a:t>
            </a:r>
            <a:r>
              <a:rPr lang="en-US" sz="1050" dirty="0">
                <a:latin typeface="Arial"/>
                <a:cs typeface="Arial"/>
              </a:rPr>
              <a:t>, </a:t>
            </a:r>
            <a:r>
              <a:rPr lang="en-US" sz="1050" dirty="0">
                <a:latin typeface="Arial"/>
                <a:cs typeface="Arial"/>
                <a:hlinkClick r:id="rId30" tooltip="Вязкост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вязкости</a:t>
            </a:r>
            <a:r>
              <a:rPr lang="en-US" sz="1050" dirty="0">
                <a:latin typeface="Arial"/>
                <a:cs typeface="Arial"/>
              </a:rPr>
              <a:t> и </a:t>
            </a:r>
            <a:r>
              <a:rPr lang="en-US" sz="1050" dirty="0">
                <a:latin typeface="Arial"/>
                <a:cs typeface="Arial"/>
                <a:hlinkClick r:id="rId31" tooltip="Теплопроводност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теплопроводности</a:t>
            </a:r>
            <a:r>
              <a:rPr lang="en-US" sz="1050" dirty="0">
                <a:latin typeface="Arial"/>
                <a:cs typeface="Arial"/>
              </a:rPr>
              <a:t>.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32" tooltip="Квантовая физик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Квантовая физика</a:t>
            </a:r>
            <a:r>
              <a:rPr lang="en-US" sz="1050" dirty="0">
                <a:latin typeface="Arial"/>
                <a:cs typeface="Arial"/>
              </a:rPr>
              <a:t>. </a:t>
            </a:r>
            <a:r>
              <a:rPr lang="en-US" sz="1050" err="1">
                <a:latin typeface="Arial"/>
                <a:cs typeface="Arial"/>
              </a:rPr>
              <a:t>Поведение</a:t>
            </a:r>
            <a:r>
              <a:rPr lang="en-US" sz="1050" dirty="0">
                <a:latin typeface="Arial"/>
                <a:cs typeface="Arial"/>
              </a:rPr>
              <a:t> «</a:t>
            </a:r>
            <a:r>
              <a:rPr lang="en-US" sz="1050" err="1">
                <a:latin typeface="Arial"/>
                <a:cs typeface="Arial"/>
              </a:rPr>
              <a:t>жизненных</a:t>
            </a:r>
            <a:r>
              <a:rPr lang="en-US" sz="1050" dirty="0">
                <a:latin typeface="Arial"/>
                <a:cs typeface="Arial"/>
              </a:rPr>
              <a:t>» </a:t>
            </a:r>
            <a:r>
              <a:rPr lang="en-US" sz="1050" err="1">
                <a:latin typeface="Arial"/>
                <a:cs typeface="Arial"/>
              </a:rPr>
              <a:t>ячеек</a:t>
            </a:r>
            <a:r>
              <a:rPr lang="en-US" sz="1050" dirty="0">
                <a:latin typeface="Arial"/>
                <a:cs typeface="Arial"/>
              </a:rPr>
              <a:t> (</a:t>
            </a:r>
            <a:r>
              <a:rPr lang="en-US" sz="1050" err="1">
                <a:latin typeface="Arial"/>
                <a:cs typeface="Arial"/>
              </a:rPr>
              <a:t>рождение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новых</a:t>
            </a:r>
            <a:r>
              <a:rPr lang="en-US" sz="1050" dirty="0">
                <a:latin typeface="Arial"/>
                <a:cs typeface="Arial"/>
              </a:rPr>
              <a:t> и </a:t>
            </a:r>
            <a:r>
              <a:rPr lang="en-US" sz="1050" err="1">
                <a:latin typeface="Arial"/>
                <a:cs typeface="Arial"/>
              </a:rPr>
              <a:t>взаимное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уничтожение</a:t>
            </a:r>
            <a:r>
              <a:rPr lang="en-US" sz="1050" dirty="0">
                <a:latin typeface="Arial"/>
                <a:cs typeface="Arial"/>
              </a:rPr>
              <a:t>) </a:t>
            </a:r>
            <a:r>
              <a:rPr lang="en-US" sz="1050" err="1">
                <a:latin typeface="Arial"/>
                <a:cs typeface="Arial"/>
              </a:rPr>
              <a:t>во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многом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напоминают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процессы</a:t>
            </a:r>
            <a:r>
              <a:rPr lang="en-US" sz="1050" dirty="0">
                <a:latin typeface="Arial"/>
                <a:cs typeface="Arial"/>
              </a:rPr>
              <a:t>, </a:t>
            </a:r>
            <a:r>
              <a:rPr lang="en-US" sz="1050" err="1">
                <a:latin typeface="Arial"/>
                <a:cs typeface="Arial"/>
              </a:rPr>
              <a:t>происходящие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при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столкновении</a:t>
            </a:r>
            <a:r>
              <a:rPr lang="en-US" sz="1050" dirty="0">
                <a:latin typeface="Arial"/>
                <a:cs typeface="Arial"/>
              </a:rPr>
              <a:t> </a:t>
            </a:r>
            <a:r>
              <a:rPr lang="en-US" sz="1050" dirty="0">
                <a:latin typeface="Arial"/>
                <a:cs typeface="Arial"/>
                <a:hlinkClick r:id="rId33" tooltip="Элементарные частицы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элементарных частиц</a:t>
            </a:r>
            <a:r>
              <a:rPr lang="en-US" sz="1050" dirty="0">
                <a:latin typeface="Arial"/>
                <a:cs typeface="Arial"/>
              </a:rPr>
              <a:t>.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34" tooltip="Нанотехнолог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Наномеханика</a:t>
            </a:r>
            <a:r>
              <a:rPr lang="en-US" sz="1050" dirty="0">
                <a:latin typeface="Arial"/>
                <a:cs typeface="Arial"/>
              </a:rPr>
              <a:t>. </a:t>
            </a:r>
            <a:r>
              <a:rPr lang="en-US" sz="1050" err="1">
                <a:latin typeface="Arial"/>
                <a:cs typeface="Arial"/>
              </a:rPr>
              <a:t>Стационарные</a:t>
            </a:r>
            <a:r>
              <a:rPr lang="en-US" sz="1050" dirty="0">
                <a:latin typeface="Arial"/>
                <a:cs typeface="Arial"/>
              </a:rPr>
              <a:t> и </a:t>
            </a:r>
            <a:r>
              <a:rPr lang="en-US" sz="1050" err="1">
                <a:latin typeface="Arial"/>
                <a:cs typeface="Arial"/>
              </a:rPr>
              <a:t>пульсирующие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колонии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являются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показательным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примером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простейших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устройств</a:t>
            </a:r>
            <a:r>
              <a:rPr lang="en-US" sz="1050" dirty="0">
                <a:latin typeface="Arial"/>
                <a:cs typeface="Arial"/>
              </a:rPr>
              <a:t>, </a:t>
            </a:r>
            <a:r>
              <a:rPr lang="en-US" sz="1050" err="1">
                <a:latin typeface="Arial"/>
                <a:cs typeface="Arial"/>
              </a:rPr>
              <a:t>созданных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на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основе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нанотехнологий</a:t>
            </a:r>
            <a:r>
              <a:rPr lang="en-US" sz="1050" dirty="0">
                <a:latin typeface="Arial"/>
                <a:cs typeface="Arial"/>
              </a:rPr>
              <a:t>.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35" tooltip="Электротехник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Электротехника</a:t>
            </a:r>
            <a:r>
              <a:rPr lang="en-US" sz="1050" dirty="0">
                <a:latin typeface="Arial"/>
                <a:cs typeface="Arial"/>
              </a:rPr>
              <a:t>. </a:t>
            </a:r>
            <a:r>
              <a:rPr lang="en-US" sz="1050" err="1">
                <a:latin typeface="Arial"/>
                <a:cs typeface="Arial"/>
              </a:rPr>
              <a:t>Правила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игры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используются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для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моделирования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самовосстанавливающихся</a:t>
            </a:r>
            <a:r>
              <a:rPr lang="en-US" sz="1050" dirty="0">
                <a:latin typeface="Arial"/>
                <a:cs typeface="Arial"/>
              </a:rPr>
              <a:t> </a:t>
            </a:r>
            <a:r>
              <a:rPr lang="en-US" sz="1050" dirty="0">
                <a:latin typeface="Arial"/>
                <a:cs typeface="Arial"/>
                <a:hlinkClick r:id="rId36" tooltip="Электрическая цеп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электрических цепей</a:t>
            </a:r>
            <a:r>
              <a:rPr lang="en-US" sz="1050" dirty="0">
                <a:latin typeface="Arial"/>
                <a:cs typeface="Arial"/>
              </a:rPr>
              <a:t>.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37" tooltip="Хим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Химия</a:t>
            </a:r>
            <a:r>
              <a:rPr lang="en-US" sz="1050" dirty="0">
                <a:latin typeface="Arial"/>
                <a:cs typeface="Arial"/>
              </a:rPr>
              <a:t>. </a:t>
            </a:r>
            <a:r>
              <a:rPr lang="en-US" sz="1050" err="1">
                <a:latin typeface="Arial"/>
                <a:cs typeface="Arial"/>
              </a:rPr>
              <a:t>Конфигурации</a:t>
            </a:r>
            <a:r>
              <a:rPr lang="en-US" sz="1050" dirty="0">
                <a:latin typeface="Arial"/>
                <a:cs typeface="Arial"/>
              </a:rPr>
              <a:t>, </a:t>
            </a:r>
            <a:r>
              <a:rPr lang="en-US" sz="1050" err="1">
                <a:latin typeface="Arial"/>
                <a:cs typeface="Arial"/>
              </a:rPr>
              <a:t>подобные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строящимся</a:t>
            </a:r>
            <a:r>
              <a:rPr lang="en-US" sz="1050" dirty="0">
                <a:latin typeface="Arial"/>
                <a:cs typeface="Arial"/>
              </a:rPr>
              <a:t> в </a:t>
            </a:r>
            <a:r>
              <a:rPr lang="en-US" sz="1050" err="1">
                <a:latin typeface="Arial"/>
                <a:cs typeface="Arial"/>
              </a:rPr>
              <a:t>игре</a:t>
            </a:r>
            <a:r>
              <a:rPr lang="en-US" sz="1050" dirty="0">
                <a:latin typeface="Arial"/>
                <a:cs typeface="Arial"/>
              </a:rPr>
              <a:t>, </a:t>
            </a:r>
            <a:r>
              <a:rPr lang="en-US" sz="1050" err="1">
                <a:latin typeface="Arial"/>
                <a:cs typeface="Arial"/>
              </a:rPr>
              <a:t>возникают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во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время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химических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реакций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на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поверхности</a:t>
            </a:r>
            <a:r>
              <a:rPr lang="en-US" sz="1050" dirty="0">
                <a:latin typeface="Arial"/>
                <a:cs typeface="Arial"/>
              </a:rPr>
              <a:t>; в </a:t>
            </a:r>
            <a:r>
              <a:rPr lang="en-US" sz="1050" err="1">
                <a:latin typeface="Arial"/>
                <a:cs typeface="Arial"/>
              </a:rPr>
              <a:t>частности</a:t>
            </a:r>
            <a:r>
              <a:rPr lang="en-US" sz="1050" dirty="0">
                <a:latin typeface="Arial"/>
                <a:cs typeface="Arial"/>
              </a:rPr>
              <a:t>, в </a:t>
            </a:r>
            <a:r>
              <a:rPr lang="en-US" sz="1050" err="1">
                <a:latin typeface="Arial"/>
                <a:cs typeface="Arial"/>
              </a:rPr>
              <a:t>опытах</a:t>
            </a:r>
            <a:r>
              <a:rPr lang="en-US" sz="1050" dirty="0">
                <a:latin typeface="Arial"/>
                <a:cs typeface="Arial"/>
              </a:rPr>
              <a:t> М. С. </a:t>
            </a:r>
            <a:r>
              <a:rPr lang="en-US" sz="1050" err="1">
                <a:latin typeface="Arial"/>
                <a:cs typeface="Arial"/>
              </a:rPr>
              <a:t>Шакаевой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возникают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движущиеся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молекулярные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конструкции</a:t>
            </a:r>
            <a:r>
              <a:rPr lang="en-US" sz="1050" dirty="0">
                <a:latin typeface="Arial"/>
                <a:cs typeface="Arial"/>
              </a:rPr>
              <a:t>, </a:t>
            </a:r>
            <a:r>
              <a:rPr lang="en-US" sz="1050" err="1">
                <a:latin typeface="Arial"/>
                <a:cs typeface="Arial"/>
              </a:rPr>
              <a:t>аналогичные</a:t>
            </a:r>
            <a:r>
              <a:rPr lang="en-US" sz="1050" dirty="0">
                <a:latin typeface="Arial"/>
                <a:cs typeface="Arial"/>
              </a:rPr>
              <a:t> «</a:t>
            </a:r>
            <a:r>
              <a:rPr lang="en-US" sz="1050" err="1">
                <a:latin typeface="Arial"/>
                <a:cs typeface="Arial"/>
              </a:rPr>
              <a:t>жизненному</a:t>
            </a:r>
            <a:r>
              <a:rPr lang="en-US" sz="1050" dirty="0">
                <a:latin typeface="Arial"/>
                <a:cs typeface="Arial"/>
              </a:rPr>
              <a:t>» </a:t>
            </a:r>
            <a:r>
              <a:rPr lang="en-US" sz="1050" err="1">
                <a:latin typeface="Arial"/>
                <a:cs typeface="Arial"/>
              </a:rPr>
              <a:t>планеру</a:t>
            </a:r>
            <a:r>
              <a:rPr lang="en-US" sz="1050" dirty="0">
                <a:latin typeface="Arial"/>
                <a:cs typeface="Arial"/>
              </a:rPr>
              <a:t>. </a:t>
            </a:r>
            <a:r>
              <a:rPr lang="en-US" sz="1050" err="1">
                <a:latin typeface="Arial"/>
                <a:cs typeface="Arial"/>
              </a:rPr>
              <a:t>Также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предпринимаются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попытки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объяснить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периодические</a:t>
            </a:r>
            <a:r>
              <a:rPr lang="en-US" sz="1050" dirty="0">
                <a:latin typeface="Arial"/>
                <a:cs typeface="Arial"/>
              </a:rPr>
              <a:t> </a:t>
            </a:r>
            <a:r>
              <a:rPr lang="en-US" sz="1050" dirty="0">
                <a:latin typeface="Arial"/>
                <a:cs typeface="Arial"/>
                <a:hlinkClick r:id="rId38" tooltip="Химические реакции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химические реакции</a:t>
            </a:r>
            <a:r>
              <a:rPr lang="en-US" sz="1050" dirty="0">
                <a:latin typeface="Arial"/>
                <a:cs typeface="Arial"/>
              </a:rPr>
              <a:t> с </a:t>
            </a:r>
            <a:r>
              <a:rPr lang="en-US" sz="1050" err="1">
                <a:latin typeface="Arial"/>
                <a:cs typeface="Arial"/>
              </a:rPr>
              <a:t>помощью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многомерных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клеточных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автоматов</a:t>
            </a:r>
            <a:r>
              <a:rPr lang="en-US" sz="1050" dirty="0">
                <a:latin typeface="Arial"/>
                <a:cs typeface="Arial"/>
              </a:rPr>
              <a:t>. </a:t>
            </a:r>
            <a:r>
              <a:rPr lang="en-US" sz="1050" err="1">
                <a:latin typeface="Arial"/>
                <a:cs typeface="Arial"/>
              </a:rPr>
              <a:t>Самоорганизацией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элементарных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частиц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также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занимается</a:t>
            </a:r>
            <a:r>
              <a:rPr lang="en-US" sz="1050" dirty="0">
                <a:latin typeface="Arial"/>
                <a:cs typeface="Arial"/>
              </a:rPr>
              <a:t> </a:t>
            </a:r>
            <a:r>
              <a:rPr lang="en-US" sz="1050" dirty="0">
                <a:latin typeface="Arial"/>
                <a:cs typeface="Arial"/>
                <a:hlinkClick r:id="rId39" tooltip="Супрамолекулярная хим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супрамолекулярная химия</a:t>
            </a:r>
            <a:r>
              <a:rPr lang="en-US" sz="1050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252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226" y="259659"/>
            <a:ext cx="9692640" cy="1325562"/>
          </a:xfrm>
        </p:spPr>
        <p:txBody>
          <a:bodyPr/>
          <a:lstStyle/>
          <a:p>
            <a:r>
              <a:rPr lang="ru-RU" dirty="0"/>
              <a:t>Структуры данных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0399FEDC-1EB5-BA36-7051-5BB0291A0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438" y="2076596"/>
            <a:ext cx="6476035" cy="384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C7EC1-8F27-4630-B670-3D8709DE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           Управление</a:t>
            </a:r>
          </a:p>
        </p:txBody>
      </p:sp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7F860F4-CAAC-F9CF-62FB-531497673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58" y="1770927"/>
            <a:ext cx="4351337" cy="4351337"/>
          </a:xfrm>
        </p:spPr>
      </p:pic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288019A-F1F8-09C3-06DD-B4388A88D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029" y="2002971"/>
            <a:ext cx="3886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5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мышью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8115C6F-BECC-4147-889A-40DF96E9A190}"/>
              </a:ext>
            </a:extLst>
          </p:cNvPr>
          <p:cNvSpPr txBox="1">
            <a:spLocks/>
          </p:cNvSpPr>
          <p:nvPr/>
        </p:nvSpPr>
        <p:spPr>
          <a:xfrm>
            <a:off x="885534" y="2590156"/>
            <a:ext cx="5799328" cy="26406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Левая кнопка мыши – добавление живой клетки</a:t>
            </a:r>
          </a:p>
          <a:p>
            <a:r>
              <a:rPr lang="ru-RU" sz="2400" dirty="0"/>
              <a:t>Правая кнопка мыши – удаление живой клетки</a:t>
            </a:r>
          </a:p>
        </p:txBody>
      </p:sp>
      <p:pic>
        <p:nvPicPr>
          <p:cNvPr id="3" name="Рисунок 5">
            <a:extLst>
              <a:ext uri="{FF2B5EF4-FFF2-40B4-BE49-F238E27FC236}">
                <a16:creationId xmlns:a16="http://schemas.microsoft.com/office/drawing/2014/main" id="{70A77704-998B-11A3-1449-C98DBA146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071" y="2158097"/>
            <a:ext cx="3331579" cy="349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2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772" y="2486660"/>
            <a:ext cx="9692640" cy="1325562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8832772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42</TotalTime>
  <Words>620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Вид</vt:lpstr>
      <vt:lpstr>Клеточный автомат - игра "Жизнь"</vt:lpstr>
      <vt:lpstr>Цель</vt:lpstr>
      <vt:lpstr>                 "Жизнь"</vt:lpstr>
      <vt:lpstr>Вклад в науку</vt:lpstr>
      <vt:lpstr>Структуры данных</vt:lpstr>
      <vt:lpstr>           Управление</vt:lpstr>
      <vt:lpstr>Добавление мышью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</dc:creator>
  <cp:lastModifiedBy>Алексей</cp:lastModifiedBy>
  <cp:revision>92</cp:revision>
  <dcterms:created xsi:type="dcterms:W3CDTF">2022-03-13T10:47:13Z</dcterms:created>
  <dcterms:modified xsi:type="dcterms:W3CDTF">2022-05-03T00:02:56Z</dcterms:modified>
</cp:coreProperties>
</file>