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62" r:id="rId2"/>
    <p:sldId id="382" r:id="rId3"/>
    <p:sldId id="363" r:id="rId4"/>
    <p:sldId id="257" r:id="rId5"/>
    <p:sldId id="370" r:id="rId6"/>
    <p:sldId id="371" r:id="rId7"/>
    <p:sldId id="372" r:id="rId8"/>
    <p:sldId id="373" r:id="rId9"/>
    <p:sldId id="369" r:id="rId10"/>
    <p:sldId id="374" r:id="rId11"/>
    <p:sldId id="376" r:id="rId12"/>
    <p:sldId id="375" r:id="rId13"/>
    <p:sldId id="377" r:id="rId14"/>
    <p:sldId id="378" r:id="rId15"/>
    <p:sldId id="379" r:id="rId16"/>
    <p:sldId id="380" r:id="rId17"/>
    <p:sldId id="365" r:id="rId18"/>
    <p:sldId id="3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F8559-8179-40AF-8173-6DA7DD1A5C9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CC426-B14E-4E06-997D-5E1FC0CF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22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Z2EgLCJob40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CC426-B14E-4E06-997D-5E1FC0CF4B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99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7EDF4-C8CA-4A4F-A0A4-DA9DC0DD8E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19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7EDF4-C8CA-4A4F-A0A4-DA9DC0DD8E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49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7EDF4-C8CA-4A4F-A0A4-DA9DC0DD8E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58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7EDF4-C8CA-4A4F-A0A4-DA9DC0DD8E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14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7EDF4-C8CA-4A4F-A0A4-DA9DC0DD8E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69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</a:t>
            </a:r>
            <a:r>
              <a:rPr lang="en-US" dirty="0">
                <a:hlinkClick r:id="rId3"/>
              </a:rPr>
              <a:t>https://unsplash.com/photos/Z2EgLCJob40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CC426-B14E-4E06-997D-5E1FC0CF4B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05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7EDF4-C8CA-4A4F-A0A4-DA9DC0DD8E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60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7EDF4-C8CA-4A4F-A0A4-DA9DC0DD8E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8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7EDF4-C8CA-4A4F-A0A4-DA9DC0DD8E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44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7EDF4-C8CA-4A4F-A0A4-DA9DC0DD8E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22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7EDF4-C8CA-4A4F-A0A4-DA9DC0DD8E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24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7EDF4-C8CA-4A4F-A0A4-DA9DC0DD8E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50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7EDF4-C8CA-4A4F-A0A4-DA9DC0DD8E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16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7EDF4-C8CA-4A4F-A0A4-DA9DC0DD8E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9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D597-41D6-46AE-A639-E36948826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88B02-E92B-43E3-AD3A-A362E64AA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7569F-CE7B-4403-BBB7-686A5207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CB30-6D2D-4367-8F88-75F44C17AF9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204C7-915B-4210-8B9E-9D2AA868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68ED8-C88B-4AC5-9498-861313DE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9EB-E9B0-4C6E-852A-1EAA2C4A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4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A316-C084-42CA-A460-A321EAC7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D50E6-4B5B-4940-8852-6A30A76D8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DCBD6-35C3-4908-BF9B-2E157B9D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CB30-6D2D-4367-8F88-75F44C17AF9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40329-7124-4FCB-9CBF-E882CDAA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8FCEE-FBE9-45D8-A614-03575B34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9EB-E9B0-4C6E-852A-1EAA2C4A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9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795D4-C261-4EEC-81A3-2BB2C5D5C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86481-C672-408E-86DE-A5290EB55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6772-F7B4-4C32-8DA0-16D1EC91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CB30-6D2D-4367-8F88-75F44C17AF9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5706A-998D-4DF7-8563-8041D1F5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8C77F-97A8-425E-ACD6-D2562DA6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9EB-E9B0-4C6E-852A-1EAA2C4A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1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9623-678A-40F7-ACA6-764964BA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0F61-5493-4FE3-A586-0A046B06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33FA6-B191-47A8-9E28-BC76938D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CB30-6D2D-4367-8F88-75F44C17AF9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CBC65-5344-4E70-A02B-BE2FAE5C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1F9BA-1A27-4EB5-BC3A-DA29BB9A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9EB-E9B0-4C6E-852A-1EAA2C4A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7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8C29-EBFB-4722-9772-FB05A1E3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C3968-97E7-49B9-9464-644540D1E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0A662-88F1-4819-8512-602A8081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CB30-6D2D-4367-8F88-75F44C17AF9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AE247-1591-4DAB-AF58-C337B0F8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5D2A9-563B-42D0-84DD-2A9EDA6B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9EB-E9B0-4C6E-852A-1EAA2C4A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4E66-EA20-488B-9B8D-76495145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FB9F5-43D6-488B-A7FF-F8C516515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24ECD-8A17-4C46-9635-9010721D7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CC50E-1511-4E20-AA64-4BFD9B59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CB30-6D2D-4367-8F88-75F44C17AF9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E27C5-F0A3-4594-8820-7F74781A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98432-6033-46E8-B4B4-338A37BE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9EB-E9B0-4C6E-852A-1EAA2C4A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7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B53E-A763-494C-823B-D8653DA8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1FEEB-A3AE-49A2-914C-D947D8C7B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DA2AB-4C4D-493B-BB71-48C1ADBFB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19032-B014-4783-9713-EA0BD9C50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F909E-C86D-4FD5-868C-BB98A55DD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34E85-F92A-4508-B07A-61330DDA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CB30-6D2D-4367-8F88-75F44C17AF9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698E1-A0B2-441E-9B92-35B4E674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C7F59-D934-40A6-AD6F-F5888A90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9EB-E9B0-4C6E-852A-1EAA2C4A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4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4572-CB74-4310-BB56-7FD9EE0B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C8FE7-AB39-4C44-AB1F-EFECDFC1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CB30-6D2D-4367-8F88-75F44C17AF9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50B6F-D66F-4729-B63D-9F184625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8E5E0-403E-4761-878C-569A7203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9EB-E9B0-4C6E-852A-1EAA2C4A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5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32377-2442-497F-AC9E-45C31D56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CB30-6D2D-4367-8F88-75F44C17AF9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8A10D-75BB-4DE2-8570-36217B91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EF1A-D01E-4117-84ED-4BEF3BE7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9EB-E9B0-4C6E-852A-1EAA2C4A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2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4A1D-C9F2-4334-BA34-1861695F5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E509-669C-4150-B344-2202C166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FD9DA-69AA-469F-BF3D-C822D1E97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D3206-3B92-4BFD-8F33-61134E08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CB30-6D2D-4367-8F88-75F44C17AF9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1091A-9FCA-41D9-9DF9-3BE658D6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E8C9F-F513-4E31-A442-46976FBB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9EB-E9B0-4C6E-852A-1EAA2C4A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5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54DC-3558-4720-AF30-B401C791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388E0-1E3D-409B-88FA-22E17E5B8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6021F-BA2F-46BE-9604-1D6A956CB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1EEB5-3482-45A5-9376-7C577670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CB30-6D2D-4367-8F88-75F44C17AF9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D5444-6FE0-4A8D-A549-24BCB5F9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1041B-4FF0-45CA-ADCE-8A0993C7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9EB-E9B0-4C6E-852A-1EAA2C4A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9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58060-756C-4A92-AB4F-37D28F90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465BE-DD9B-4631-96A5-71050E6EA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646A7-AA61-4BAF-BD81-332079D37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9CB30-6D2D-4367-8F88-75F44C17AF9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0E40A-99ED-45D0-87F3-06257C986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42BF5-8CB8-4648-A74C-5CEDFDC0A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749EB-E9B0-4C6E-852A-1EAA2C4A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8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300662E-3B33-4116-8D16-F97779C3188F}"/>
              </a:ext>
            </a:extLst>
          </p:cNvPr>
          <p:cNvSpPr txBox="1">
            <a:spLocks/>
          </p:cNvSpPr>
          <p:nvPr/>
        </p:nvSpPr>
        <p:spPr>
          <a:xfrm>
            <a:off x="4714556" y="3074892"/>
            <a:ext cx="2056273" cy="1292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9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fail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4823B-919E-4BAF-9FE1-6A4C4412F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7981" y="1872604"/>
            <a:ext cx="2229421" cy="1292057"/>
          </a:xfrm>
        </p:spPr>
        <p:txBody>
          <a:bodyPr>
            <a:noAutofit/>
          </a:bodyPr>
          <a:lstStyle/>
          <a:p>
            <a:pPr algn="r"/>
            <a:r>
              <a:rPr lang="en-US" sz="9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too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19F77-AFFE-457D-9852-1F43054D2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26994"/>
            <a:ext cx="12192000" cy="671580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sz="4000" i="1" spc="200" dirty="0">
                <a:solidFill>
                  <a:schemeClr val="bg1"/>
                </a:solidFill>
              </a:rPr>
              <a:t>Securing Small and Medium Businesses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ACAA4F-9A63-4C82-9F3E-06A199A6F0F8}"/>
              </a:ext>
            </a:extLst>
          </p:cNvPr>
          <p:cNvSpPr txBox="1">
            <a:spLocks/>
          </p:cNvSpPr>
          <p:nvPr/>
        </p:nvSpPr>
        <p:spPr>
          <a:xfrm>
            <a:off x="5467737" y="2625334"/>
            <a:ext cx="1156400" cy="1096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to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6CD10BB-0598-42EF-B411-1370149EB4D7}"/>
              </a:ext>
            </a:extLst>
          </p:cNvPr>
          <p:cNvSpPr txBox="1">
            <a:spLocks/>
          </p:cNvSpPr>
          <p:nvPr/>
        </p:nvSpPr>
        <p:spPr>
          <a:xfrm>
            <a:off x="8154955" y="5178491"/>
            <a:ext cx="3794450" cy="1679510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en-US" sz="4000" i="1" spc="-200" dirty="0">
              <a:solidFill>
                <a:schemeClr val="bg1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2800" i="1" spc="-200" dirty="0">
                <a:solidFill>
                  <a:schemeClr val="bg1"/>
                </a:solidFill>
              </a:rPr>
              <a:t>@</a:t>
            </a:r>
            <a:r>
              <a:rPr lang="en-US" sz="2800" i="1" spc="-200" dirty="0" err="1">
                <a:solidFill>
                  <a:schemeClr val="bg1"/>
                </a:solidFill>
              </a:rPr>
              <a:t>HomeBrewedSec</a:t>
            </a:r>
            <a:endParaRPr lang="en-US" sz="2800" i="1" spc="-200" dirty="0">
              <a:solidFill>
                <a:schemeClr val="bg1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2800" i="1" spc="-200" dirty="0">
                <a:solidFill>
                  <a:schemeClr val="bg1"/>
                </a:solidFill>
              </a:rPr>
              <a:t>#</a:t>
            </a:r>
            <a:r>
              <a:rPr lang="en-US" sz="2800" i="1" spc="-200" dirty="0" err="1">
                <a:solidFill>
                  <a:schemeClr val="bg1"/>
                </a:solidFill>
              </a:rPr>
              <a:t>SecuringSMB</a:t>
            </a:r>
            <a:endParaRPr lang="en-US" sz="2800" i="1" spc="-2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8A63B6-BF84-4BA9-BE6A-1A4C9141F422}"/>
              </a:ext>
            </a:extLst>
          </p:cNvPr>
          <p:cNvSpPr txBox="1">
            <a:spLocks/>
          </p:cNvSpPr>
          <p:nvPr/>
        </p:nvSpPr>
        <p:spPr>
          <a:xfrm>
            <a:off x="5985934" y="2543267"/>
            <a:ext cx="1803056" cy="727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small</a:t>
            </a:r>
          </a:p>
        </p:txBody>
      </p:sp>
    </p:spTree>
    <p:extLst>
      <p:ext uri="{BB962C8B-B14F-4D97-AF65-F5344CB8AC3E}">
        <p14:creationId xmlns:p14="http://schemas.microsoft.com/office/powerpoint/2010/main" val="1030658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B445B-D07E-4A5A-B0EE-C84F7BB9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6" y="116648"/>
            <a:ext cx="10952584" cy="1325563"/>
          </a:xfrm>
          <a:effectLst/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Risk Management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046D2-E5D2-48B9-BC51-6ACCFC2C5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70" y="1530625"/>
            <a:ext cx="11062252" cy="5019261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Risk Assessment and Threat Modeling is even more important in SMBs</a:t>
            </a:r>
          </a:p>
          <a:p>
            <a:r>
              <a:rPr lang="en-US" sz="4800" dirty="0">
                <a:solidFill>
                  <a:schemeClr val="bg1"/>
                </a:solidFill>
              </a:rPr>
              <a:t>Understand the type of attacks and threats to expect</a:t>
            </a:r>
          </a:p>
          <a:p>
            <a:r>
              <a:rPr lang="en-US" sz="4800" dirty="0">
                <a:solidFill>
                  <a:schemeClr val="bg1"/>
                </a:solidFill>
              </a:rPr>
              <a:t>Don’t attempt to secure the same way a large enterprise would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B253F8-E888-472B-87A0-DD93D0B39909}"/>
              </a:ext>
            </a:extLst>
          </p:cNvPr>
          <p:cNvSpPr txBox="1">
            <a:spLocks/>
          </p:cNvSpPr>
          <p:nvPr/>
        </p:nvSpPr>
        <p:spPr>
          <a:xfrm>
            <a:off x="8154955" y="5297759"/>
            <a:ext cx="3794450" cy="167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3200" i="1" spc="-200" dirty="0">
                <a:solidFill>
                  <a:srgbClr val="C00000"/>
                </a:solidFill>
              </a:rPr>
              <a:t># </a:t>
            </a:r>
            <a:r>
              <a:rPr lang="en-US" sz="3200" i="1" spc="-200" dirty="0" err="1">
                <a:solidFill>
                  <a:srgbClr val="C00000"/>
                </a:solidFill>
              </a:rPr>
              <a:t>SecuringSMB</a:t>
            </a:r>
            <a:endParaRPr lang="en-US" sz="3200" i="1" spc="-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8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B445B-D07E-4A5A-B0EE-C84F7BB9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6" y="116648"/>
            <a:ext cx="10952584" cy="1325563"/>
          </a:xfrm>
          <a:effectLst/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Threat Modelling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046D2-E5D2-48B9-BC51-6ACCFC2C5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70" y="1530625"/>
            <a:ext cx="11062252" cy="5019261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rmAutofit fontScale="70000" lnSpcReduction="20000"/>
          </a:bodyPr>
          <a:lstStyle/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sz="4400" dirty="0">
                <a:solidFill>
                  <a:schemeClr val="bg1"/>
                </a:solidFill>
              </a:rPr>
              <a:t>Know what you’re protecting and know what you’re protecting </a:t>
            </a:r>
            <a:r>
              <a:rPr lang="en-US" sz="4400" b="1" dirty="0">
                <a:solidFill>
                  <a:schemeClr val="bg1"/>
                </a:solidFill>
              </a:rPr>
              <a:t>against</a:t>
            </a:r>
          </a:p>
          <a:p>
            <a:r>
              <a:rPr lang="en-US" sz="4000" dirty="0">
                <a:solidFill>
                  <a:schemeClr val="bg1"/>
                </a:solidFill>
              </a:rPr>
              <a:t>Risk Assessment + Business Impact Assessment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Estimate what happens to the business if X happens, and the likelihood of X happening</a:t>
            </a:r>
            <a:endParaRPr lang="en-US" sz="4400" dirty="0">
              <a:solidFill>
                <a:schemeClr val="bg1"/>
              </a:solidFill>
            </a:endParaRP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sz="4400" b="1" dirty="0">
                <a:solidFill>
                  <a:schemeClr val="accent1"/>
                </a:solidFill>
              </a:rPr>
              <a:t>Defender’s Dilemma </a:t>
            </a:r>
            <a:r>
              <a:rPr lang="en-US" sz="4400" i="1" dirty="0">
                <a:solidFill>
                  <a:schemeClr val="bg1"/>
                </a:solidFill>
              </a:rPr>
              <a:t>(traditionally):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An attacker only needs to exploit one weakness, a defender needs to protect all weaknesses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sz="4400" b="1" dirty="0">
                <a:solidFill>
                  <a:srgbClr val="FF0000"/>
                </a:solidFill>
              </a:rPr>
              <a:t>Attacker’s Dilemma </a:t>
            </a:r>
            <a:r>
              <a:rPr lang="en-US" sz="4400" i="1" dirty="0">
                <a:solidFill>
                  <a:schemeClr val="bg1"/>
                </a:solidFill>
              </a:rPr>
              <a:t>(</a:t>
            </a:r>
            <a:r>
              <a:rPr lang="en-US" sz="4400" i="1" dirty="0" err="1">
                <a:solidFill>
                  <a:schemeClr val="bg1"/>
                </a:solidFill>
              </a:rPr>
              <a:t>homebrewedsec</a:t>
            </a:r>
            <a:r>
              <a:rPr lang="en-US" sz="4400" i="1" dirty="0">
                <a:solidFill>
                  <a:schemeClr val="bg1"/>
                </a:solidFill>
              </a:rPr>
              <a:t>): </a:t>
            </a:r>
            <a:r>
              <a:rPr lang="en-US" sz="4000" dirty="0">
                <a:solidFill>
                  <a:schemeClr val="bg1"/>
                </a:solidFill>
              </a:rPr>
              <a:t>A defender needs to make it too expensive for an attacker to exploit a target given the value of that target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B253F8-E888-472B-87A0-DD93D0B39909}"/>
              </a:ext>
            </a:extLst>
          </p:cNvPr>
          <p:cNvSpPr txBox="1">
            <a:spLocks/>
          </p:cNvSpPr>
          <p:nvPr/>
        </p:nvSpPr>
        <p:spPr>
          <a:xfrm>
            <a:off x="8154955" y="5297759"/>
            <a:ext cx="3794450" cy="167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3200" i="1" spc="-200" dirty="0">
                <a:solidFill>
                  <a:srgbClr val="C00000"/>
                </a:solidFill>
              </a:rPr>
              <a:t># </a:t>
            </a:r>
            <a:r>
              <a:rPr lang="en-US" sz="3200" i="1" spc="-200" dirty="0" err="1">
                <a:solidFill>
                  <a:srgbClr val="C00000"/>
                </a:solidFill>
              </a:rPr>
              <a:t>SecuringSMB</a:t>
            </a:r>
            <a:endParaRPr lang="en-US" sz="3200" i="1" spc="-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560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B445B-D07E-4A5A-B0EE-C84F7BB9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6" y="116648"/>
            <a:ext cx="10952584" cy="1325563"/>
          </a:xfrm>
          <a:effectLst/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Hardening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046D2-E5D2-48B9-BC51-6ACCFC2C5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70" y="1530625"/>
            <a:ext cx="11062252" cy="5019261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4000" b="1" dirty="0">
                <a:solidFill>
                  <a:srgbClr val="C00000"/>
                </a:solidFill>
              </a:rPr>
              <a:t>Principal of Least Privilege: </a:t>
            </a:r>
            <a:r>
              <a:rPr lang="en-US" sz="3600" dirty="0">
                <a:solidFill>
                  <a:schemeClr val="bg1"/>
                </a:solidFill>
              </a:rPr>
              <a:t>An account shouldn’t be able to access anything that account shouldn’t have access to</a:t>
            </a:r>
          </a:p>
          <a:p>
            <a:pPr>
              <a:lnSpc>
                <a:spcPct val="120000"/>
              </a:lnSpc>
            </a:pPr>
            <a:r>
              <a:rPr lang="en-US" sz="4000" b="1" dirty="0">
                <a:solidFill>
                  <a:srgbClr val="C00000"/>
                </a:solidFill>
              </a:rPr>
              <a:t>Principal of Least Functionality: </a:t>
            </a:r>
            <a:r>
              <a:rPr lang="en-US" sz="3600" dirty="0">
                <a:solidFill>
                  <a:schemeClr val="bg1"/>
                </a:solidFill>
              </a:rPr>
              <a:t>A machine shouldn’t be able to do anything that machine shouldn’t be able to do</a:t>
            </a:r>
          </a:p>
          <a:p>
            <a:pPr>
              <a:lnSpc>
                <a:spcPct val="120000"/>
              </a:lnSpc>
            </a:pPr>
            <a:r>
              <a:rPr lang="en-US" sz="4000" dirty="0">
                <a:solidFill>
                  <a:schemeClr val="bg1"/>
                </a:solidFill>
              </a:rPr>
              <a:t>Encrypt all the things &amp; Patch all the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B253F8-E888-472B-87A0-DD93D0B39909}"/>
              </a:ext>
            </a:extLst>
          </p:cNvPr>
          <p:cNvSpPr txBox="1">
            <a:spLocks/>
          </p:cNvSpPr>
          <p:nvPr/>
        </p:nvSpPr>
        <p:spPr>
          <a:xfrm>
            <a:off x="8154955" y="5297759"/>
            <a:ext cx="3794450" cy="167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3200" i="1" spc="-200" dirty="0">
                <a:solidFill>
                  <a:srgbClr val="C00000"/>
                </a:solidFill>
              </a:rPr>
              <a:t># </a:t>
            </a:r>
            <a:r>
              <a:rPr lang="en-US" sz="3200" i="1" spc="-200" dirty="0" err="1">
                <a:solidFill>
                  <a:srgbClr val="C00000"/>
                </a:solidFill>
              </a:rPr>
              <a:t>SecuringSMB</a:t>
            </a:r>
            <a:endParaRPr lang="en-US" sz="3200" i="1" spc="-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833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B445B-D07E-4A5A-B0EE-C84F7BB9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6" y="116648"/>
            <a:ext cx="10952584" cy="1325563"/>
          </a:xfrm>
          <a:effectLst/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Open Source Everything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046D2-E5D2-48B9-BC51-6ACCFC2C5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70" y="1575015"/>
            <a:ext cx="11062252" cy="5019261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Consider your resources</a:t>
            </a:r>
          </a:p>
          <a:p>
            <a:r>
              <a:rPr lang="en-US" sz="4400" dirty="0">
                <a:solidFill>
                  <a:schemeClr val="bg1"/>
                </a:solidFill>
              </a:rPr>
              <a:t>Do you really have time to manage Open Source software?</a:t>
            </a:r>
          </a:p>
          <a:p>
            <a:r>
              <a:rPr lang="en-US" sz="4400" dirty="0">
                <a:solidFill>
                  <a:schemeClr val="bg1"/>
                </a:solidFill>
              </a:rPr>
              <a:t>You </a:t>
            </a:r>
            <a:r>
              <a:rPr lang="en-US" sz="4400" i="1" dirty="0">
                <a:solidFill>
                  <a:schemeClr val="bg1"/>
                </a:solidFill>
              </a:rPr>
              <a:t>might</a:t>
            </a:r>
            <a:r>
              <a:rPr lang="en-US" sz="4400" b="1" i="1" dirty="0">
                <a:solidFill>
                  <a:schemeClr val="bg1"/>
                </a:solidFill>
              </a:rPr>
              <a:t> </a:t>
            </a:r>
            <a:r>
              <a:rPr lang="en-US" sz="4400" dirty="0">
                <a:solidFill>
                  <a:schemeClr val="bg1"/>
                </a:solidFill>
              </a:rPr>
              <a:t>not need a multimillion $ SIEM</a:t>
            </a:r>
          </a:p>
          <a:p>
            <a:r>
              <a:rPr lang="en-US" sz="4400" dirty="0">
                <a:solidFill>
                  <a:schemeClr val="bg1"/>
                </a:solidFill>
              </a:rPr>
              <a:t>Consider what resources and scenarios need to be monitored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B253F8-E888-472B-87A0-DD93D0B39909}"/>
              </a:ext>
            </a:extLst>
          </p:cNvPr>
          <p:cNvSpPr txBox="1">
            <a:spLocks/>
          </p:cNvSpPr>
          <p:nvPr/>
        </p:nvSpPr>
        <p:spPr>
          <a:xfrm>
            <a:off x="8154955" y="5297759"/>
            <a:ext cx="3794450" cy="167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3200" i="1" spc="-200" dirty="0">
                <a:solidFill>
                  <a:srgbClr val="C00000"/>
                </a:solidFill>
              </a:rPr>
              <a:t># </a:t>
            </a:r>
            <a:r>
              <a:rPr lang="en-US" sz="3200" i="1" spc="-200" dirty="0" err="1">
                <a:solidFill>
                  <a:srgbClr val="C00000"/>
                </a:solidFill>
              </a:rPr>
              <a:t>SecuringSMB</a:t>
            </a:r>
            <a:endParaRPr lang="en-US" sz="3200" i="1" spc="-200" dirty="0">
              <a:solidFill>
                <a:srgbClr val="C00000"/>
              </a:solidFill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0F686049-C99F-4C51-B112-069E308D701C}"/>
              </a:ext>
            </a:extLst>
          </p:cNvPr>
          <p:cNvSpPr txBox="1">
            <a:spLocks/>
          </p:cNvSpPr>
          <p:nvPr/>
        </p:nvSpPr>
        <p:spPr>
          <a:xfrm>
            <a:off x="401216" y="760896"/>
            <a:ext cx="1095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i="1" dirty="0">
                <a:solidFill>
                  <a:srgbClr val="C00000"/>
                </a:solidFill>
                <a:latin typeface="+mn-lt"/>
              </a:rPr>
              <a:t>(please don’t)</a:t>
            </a:r>
          </a:p>
        </p:txBody>
      </p:sp>
    </p:spTree>
    <p:extLst>
      <p:ext uri="{BB962C8B-B14F-4D97-AF65-F5344CB8AC3E}">
        <p14:creationId xmlns:p14="http://schemas.microsoft.com/office/powerpoint/2010/main" val="51593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B445B-D07E-4A5A-B0EE-C84F7BB9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6" y="116648"/>
            <a:ext cx="10952584" cy="1325563"/>
          </a:xfrm>
          <a:effectLst/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Transition Plan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046D2-E5D2-48B9-BC51-6ACCFC2C5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70" y="1530625"/>
            <a:ext cx="11062252" cy="5019261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solidFill>
                  <a:schemeClr val="bg1"/>
                </a:solidFill>
              </a:rPr>
              <a:t>“Outgoing-sider threat”</a:t>
            </a:r>
          </a:p>
          <a:p>
            <a:pPr>
              <a:lnSpc>
                <a:spcPct val="120000"/>
              </a:lnSpc>
            </a:pPr>
            <a:r>
              <a:rPr lang="en-US" sz="4000" dirty="0">
                <a:solidFill>
                  <a:schemeClr val="bg1"/>
                </a:solidFill>
              </a:rPr>
              <a:t>Maintain lists of passwords, accounts, keys, certificates, etc. distributed to who (especially IT </a:t>
            </a:r>
            <a:r>
              <a:rPr lang="en-US" sz="4000">
                <a:solidFill>
                  <a:schemeClr val="bg1"/>
                </a:solidFill>
              </a:rPr>
              <a:t>and InfoSec)</a:t>
            </a:r>
            <a:endParaRPr lang="en-US" sz="4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4000" dirty="0">
                <a:solidFill>
                  <a:schemeClr val="bg1"/>
                </a:solidFill>
              </a:rPr>
              <a:t>Higher priority in SMBs, as insider knowledge is consolidated</a:t>
            </a:r>
          </a:p>
          <a:p>
            <a:pPr>
              <a:lnSpc>
                <a:spcPct val="120000"/>
              </a:lnSpc>
            </a:pPr>
            <a:r>
              <a:rPr lang="en-US" sz="4000" dirty="0">
                <a:solidFill>
                  <a:schemeClr val="bg1"/>
                </a:solidFill>
              </a:rPr>
              <a:t>Ensure CFAA warning is in exit interview / termination process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B253F8-E888-472B-87A0-DD93D0B39909}"/>
              </a:ext>
            </a:extLst>
          </p:cNvPr>
          <p:cNvSpPr txBox="1">
            <a:spLocks/>
          </p:cNvSpPr>
          <p:nvPr/>
        </p:nvSpPr>
        <p:spPr>
          <a:xfrm>
            <a:off x="8154955" y="5297759"/>
            <a:ext cx="3794450" cy="167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3200" i="1" spc="-200" dirty="0">
                <a:solidFill>
                  <a:srgbClr val="C00000"/>
                </a:solidFill>
              </a:rPr>
              <a:t># </a:t>
            </a:r>
            <a:r>
              <a:rPr lang="en-US" sz="3200" i="1" spc="-200" dirty="0" err="1">
                <a:solidFill>
                  <a:srgbClr val="C00000"/>
                </a:solidFill>
              </a:rPr>
              <a:t>SecuringSMB</a:t>
            </a:r>
            <a:endParaRPr lang="en-US" sz="3200" i="1" spc="-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15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B445B-D07E-4A5A-B0EE-C84F7BB9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6" y="116648"/>
            <a:ext cx="10952584" cy="1325563"/>
          </a:xfrm>
          <a:effectLst/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Backups!!!!!!!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046D2-E5D2-48B9-BC51-6ACCFC2C5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70" y="1530625"/>
            <a:ext cx="11062252" cy="5019261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Backup your data</a:t>
            </a:r>
          </a:p>
          <a:p>
            <a:r>
              <a:rPr lang="en-US" sz="4000" dirty="0">
                <a:solidFill>
                  <a:schemeClr val="bg1"/>
                </a:solidFill>
              </a:rPr>
              <a:t>Check your backup</a:t>
            </a:r>
          </a:p>
          <a:p>
            <a:r>
              <a:rPr lang="en-US" sz="4000" dirty="0">
                <a:solidFill>
                  <a:schemeClr val="bg1"/>
                </a:solidFill>
              </a:rPr>
              <a:t>Test your backup</a:t>
            </a:r>
          </a:p>
          <a:p>
            <a:r>
              <a:rPr lang="en-US" sz="4000" dirty="0">
                <a:solidFill>
                  <a:schemeClr val="bg1"/>
                </a:solidFill>
              </a:rPr>
              <a:t>Alert on your backup</a:t>
            </a:r>
          </a:p>
          <a:p>
            <a:r>
              <a:rPr lang="en-US" sz="4000" dirty="0">
                <a:solidFill>
                  <a:schemeClr val="bg1"/>
                </a:solidFill>
              </a:rPr>
              <a:t>Check your alerts</a:t>
            </a:r>
          </a:p>
          <a:p>
            <a:r>
              <a:rPr lang="en-US" sz="4000" dirty="0">
                <a:solidFill>
                  <a:schemeClr val="bg1"/>
                </a:solidFill>
              </a:rPr>
              <a:t>Resolve your alerts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B253F8-E888-472B-87A0-DD93D0B39909}"/>
              </a:ext>
            </a:extLst>
          </p:cNvPr>
          <p:cNvSpPr txBox="1">
            <a:spLocks/>
          </p:cNvSpPr>
          <p:nvPr/>
        </p:nvSpPr>
        <p:spPr>
          <a:xfrm>
            <a:off x="8154955" y="5297759"/>
            <a:ext cx="3794450" cy="167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3200" i="1" spc="-200" dirty="0">
                <a:solidFill>
                  <a:srgbClr val="C00000"/>
                </a:solidFill>
              </a:rPr>
              <a:t># </a:t>
            </a:r>
            <a:r>
              <a:rPr lang="en-US" sz="3200" i="1" spc="-200" dirty="0" err="1">
                <a:solidFill>
                  <a:srgbClr val="C00000"/>
                </a:solidFill>
              </a:rPr>
              <a:t>SecuringSMB</a:t>
            </a:r>
            <a:endParaRPr lang="en-US" sz="3200" i="1" spc="-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245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B445B-D07E-4A5A-B0EE-C84F7BB9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6" y="116648"/>
            <a:ext cx="10952584" cy="1325563"/>
          </a:xfrm>
          <a:effectLst/>
        </p:spPr>
        <p:txBody>
          <a:bodyPr>
            <a:noAutofit/>
          </a:bodyPr>
          <a:lstStyle/>
          <a:p>
            <a:r>
              <a:rPr lang="en-US" sz="7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tl;dr</a:t>
            </a:r>
            <a:endParaRPr lang="en-US" sz="7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046D2-E5D2-48B9-BC51-6ACCFC2C5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70" y="1530625"/>
            <a:ext cx="11062252" cy="5019261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SMBs </a:t>
            </a:r>
            <a:r>
              <a:rPr lang="en-US" sz="4000" i="1" dirty="0">
                <a:solidFill>
                  <a:schemeClr val="bg1"/>
                </a:solidFill>
              </a:rPr>
              <a:t>are</a:t>
            </a:r>
            <a:r>
              <a:rPr lang="en-US" sz="4000" dirty="0">
                <a:solidFill>
                  <a:schemeClr val="bg1"/>
                </a:solidFill>
              </a:rPr>
              <a:t> important</a:t>
            </a:r>
          </a:p>
          <a:p>
            <a:r>
              <a:rPr lang="en-US" sz="4000" dirty="0">
                <a:solidFill>
                  <a:schemeClr val="bg1"/>
                </a:solidFill>
              </a:rPr>
              <a:t>SMBs </a:t>
            </a:r>
            <a:r>
              <a:rPr lang="en-US" sz="4000" i="1" dirty="0">
                <a:solidFill>
                  <a:schemeClr val="bg1"/>
                </a:solidFill>
              </a:rPr>
              <a:t>are</a:t>
            </a:r>
            <a:r>
              <a:rPr lang="en-US" sz="4000" dirty="0">
                <a:solidFill>
                  <a:schemeClr val="bg1"/>
                </a:solidFill>
              </a:rPr>
              <a:t> targeted</a:t>
            </a:r>
          </a:p>
          <a:p>
            <a:r>
              <a:rPr lang="en-US" sz="4000" dirty="0">
                <a:solidFill>
                  <a:schemeClr val="bg1"/>
                </a:solidFill>
              </a:rPr>
              <a:t>SMBs </a:t>
            </a:r>
            <a:r>
              <a:rPr lang="en-US" sz="4000" i="1" dirty="0">
                <a:solidFill>
                  <a:schemeClr val="bg1"/>
                </a:solidFill>
              </a:rPr>
              <a:t>are</a:t>
            </a:r>
            <a:r>
              <a:rPr lang="en-US" sz="4000" dirty="0">
                <a:solidFill>
                  <a:schemeClr val="bg1"/>
                </a:solidFill>
              </a:rPr>
              <a:t> similar in a lot of ways to enterprises</a:t>
            </a:r>
          </a:p>
          <a:p>
            <a:r>
              <a:rPr lang="en-US" sz="4000" dirty="0">
                <a:solidFill>
                  <a:schemeClr val="bg1"/>
                </a:solidFill>
              </a:rPr>
              <a:t>Backup. Backup. Backup.</a:t>
            </a:r>
          </a:p>
          <a:p>
            <a:r>
              <a:rPr lang="en-US" sz="4000" dirty="0">
                <a:solidFill>
                  <a:schemeClr val="bg1"/>
                </a:solidFill>
              </a:rPr>
              <a:t>Need to apply resource and risk assessment techniques even </a:t>
            </a:r>
            <a:r>
              <a:rPr lang="en-US" sz="4000" dirty="0" err="1">
                <a:solidFill>
                  <a:schemeClr val="bg1"/>
                </a:solidFill>
              </a:rPr>
              <a:t>moreso</a:t>
            </a:r>
            <a:r>
              <a:rPr lang="en-US" sz="4000" dirty="0">
                <a:solidFill>
                  <a:schemeClr val="bg1"/>
                </a:solidFill>
              </a:rPr>
              <a:t> than in enterprise environments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B253F8-E888-472B-87A0-DD93D0B39909}"/>
              </a:ext>
            </a:extLst>
          </p:cNvPr>
          <p:cNvSpPr txBox="1">
            <a:spLocks/>
          </p:cNvSpPr>
          <p:nvPr/>
        </p:nvSpPr>
        <p:spPr>
          <a:xfrm>
            <a:off x="8154955" y="5297759"/>
            <a:ext cx="3794450" cy="167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3200" i="1" spc="-200" dirty="0">
                <a:solidFill>
                  <a:srgbClr val="C00000"/>
                </a:solidFill>
              </a:rPr>
              <a:t># </a:t>
            </a:r>
            <a:r>
              <a:rPr lang="en-US" sz="3200" i="1" spc="-200" dirty="0" err="1">
                <a:solidFill>
                  <a:srgbClr val="C00000"/>
                </a:solidFill>
              </a:rPr>
              <a:t>SecuringSMB</a:t>
            </a:r>
            <a:endParaRPr lang="en-US" sz="3200" i="1" spc="-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901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B445B-D07E-4A5A-B0EE-C84F7BB9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6" y="116648"/>
            <a:ext cx="10952584" cy="1325563"/>
          </a:xfrm>
          <a:effectLst/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Appendix: 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046D2-E5D2-48B9-BC51-6ACCFC2C5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70" y="1530625"/>
            <a:ext cx="11062252" cy="5019261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bg1"/>
                </a:solidFill>
              </a:rPr>
              <a:t> Background Image</a:t>
            </a:r>
          </a:p>
          <a:p>
            <a:pPr lvl="1"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</a:rPr>
              <a:t>https://unsplash.com/photos/Z2EgLCJob40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bg1"/>
                </a:solidFill>
              </a:rPr>
              <a:t>Verizon 2018 DBIR</a:t>
            </a:r>
          </a:p>
          <a:p>
            <a:pPr lvl="1"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</a:rPr>
              <a:t>https://enterprise.verizon.com/resources/reports/2018/DBIR_2018_Report_execsummary.pdf</a:t>
            </a:r>
          </a:p>
          <a:p>
            <a:pPr>
              <a:lnSpc>
                <a:spcPct val="120000"/>
              </a:lnSpc>
            </a:pPr>
            <a:endParaRPr lang="en-US" sz="3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B253F8-E888-472B-87A0-DD93D0B39909}"/>
              </a:ext>
            </a:extLst>
          </p:cNvPr>
          <p:cNvSpPr txBox="1">
            <a:spLocks/>
          </p:cNvSpPr>
          <p:nvPr/>
        </p:nvSpPr>
        <p:spPr>
          <a:xfrm>
            <a:off x="8154955" y="5297759"/>
            <a:ext cx="3794450" cy="167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3200" i="1" spc="-200" dirty="0">
                <a:solidFill>
                  <a:srgbClr val="C00000"/>
                </a:solidFill>
              </a:rPr>
              <a:t># </a:t>
            </a:r>
            <a:r>
              <a:rPr lang="en-US" sz="3200" i="1" spc="-200" dirty="0" err="1">
                <a:solidFill>
                  <a:srgbClr val="C00000"/>
                </a:solidFill>
              </a:rPr>
              <a:t>SecuringSMB</a:t>
            </a:r>
            <a:endParaRPr lang="en-US" sz="3200" i="1" spc="-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087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300662E-3B33-4116-8D16-F97779C3188F}"/>
              </a:ext>
            </a:extLst>
          </p:cNvPr>
          <p:cNvSpPr txBox="1">
            <a:spLocks/>
          </p:cNvSpPr>
          <p:nvPr/>
        </p:nvSpPr>
        <p:spPr>
          <a:xfrm>
            <a:off x="4714556" y="3074892"/>
            <a:ext cx="2056273" cy="1292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9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fail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4823B-919E-4BAF-9FE1-6A4C4412F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7981" y="1872604"/>
            <a:ext cx="2229421" cy="1292057"/>
          </a:xfrm>
        </p:spPr>
        <p:txBody>
          <a:bodyPr>
            <a:noAutofit/>
          </a:bodyPr>
          <a:lstStyle/>
          <a:p>
            <a:pPr algn="r"/>
            <a:r>
              <a:rPr lang="en-US" sz="9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too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19F77-AFFE-457D-9852-1F43054D2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26994"/>
            <a:ext cx="12192000" cy="671580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sz="4000" i="1" spc="200" dirty="0">
                <a:solidFill>
                  <a:schemeClr val="bg1"/>
                </a:solidFill>
              </a:rPr>
              <a:t>Securing Small and Medium Businesses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ACAA4F-9A63-4C82-9F3E-06A199A6F0F8}"/>
              </a:ext>
            </a:extLst>
          </p:cNvPr>
          <p:cNvSpPr txBox="1">
            <a:spLocks/>
          </p:cNvSpPr>
          <p:nvPr/>
        </p:nvSpPr>
        <p:spPr>
          <a:xfrm>
            <a:off x="5467737" y="2634212"/>
            <a:ext cx="1156400" cy="1096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8A63B6-BF84-4BA9-BE6A-1A4C9141F422}"/>
              </a:ext>
            </a:extLst>
          </p:cNvPr>
          <p:cNvSpPr txBox="1">
            <a:spLocks/>
          </p:cNvSpPr>
          <p:nvPr/>
        </p:nvSpPr>
        <p:spPr>
          <a:xfrm>
            <a:off x="5985934" y="2543267"/>
            <a:ext cx="1803056" cy="727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small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AFB1346-2779-474D-AC82-D53A8992A32C}"/>
              </a:ext>
            </a:extLst>
          </p:cNvPr>
          <p:cNvSpPr txBox="1">
            <a:spLocks/>
          </p:cNvSpPr>
          <p:nvPr/>
        </p:nvSpPr>
        <p:spPr>
          <a:xfrm>
            <a:off x="-1" y="4735290"/>
            <a:ext cx="6096001" cy="2125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b="1" i="1" spc="-200" dirty="0">
                <a:solidFill>
                  <a:schemeClr val="bg1"/>
                </a:solidFill>
              </a:rPr>
              <a:t>Slides</a:t>
            </a:r>
          </a:p>
          <a:p>
            <a:pPr>
              <a:spcBef>
                <a:spcPts val="0"/>
              </a:spcBef>
            </a:pPr>
            <a:r>
              <a:rPr lang="en-US" sz="2800" i="1" spc="-200" dirty="0">
                <a:solidFill>
                  <a:schemeClr val="bg1"/>
                </a:solidFill>
              </a:rPr>
              <a:t>homebrewedsec.com/talks/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AA9E30F-0BF6-4B3E-9CA5-738B15B0D629}"/>
              </a:ext>
            </a:extLst>
          </p:cNvPr>
          <p:cNvSpPr txBox="1">
            <a:spLocks/>
          </p:cNvSpPr>
          <p:nvPr/>
        </p:nvSpPr>
        <p:spPr>
          <a:xfrm>
            <a:off x="6096000" y="4732774"/>
            <a:ext cx="5853405" cy="2125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b="1" i="1" spc="-2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</a:rPr>
              <a:t>Questions</a:t>
            </a:r>
          </a:p>
          <a:p>
            <a:pPr>
              <a:spcBef>
                <a:spcPts val="0"/>
              </a:spcBef>
            </a:pPr>
            <a:r>
              <a:rPr lang="en-US" sz="2800" i="1" spc="-2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</a:rPr>
              <a:t>@HomeBrewedSec</a:t>
            </a:r>
          </a:p>
          <a:p>
            <a:pPr>
              <a:spcBef>
                <a:spcPts val="0"/>
              </a:spcBef>
            </a:pPr>
            <a:r>
              <a:rPr lang="en-US" sz="2800" i="1" spc="-2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</a:rPr>
              <a:t>#</a:t>
            </a:r>
            <a:r>
              <a:rPr lang="en-US" sz="2800" i="1" spc="-200" dirty="0" err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</a:rPr>
              <a:t>SecuringSMB</a:t>
            </a:r>
            <a:endParaRPr lang="en-US" sz="2800" i="1" spc="-200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315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B445B-D07E-4A5A-B0EE-C84F7BB9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6" y="116648"/>
            <a:ext cx="10952584" cy="1325563"/>
          </a:xfrm>
          <a:effectLst/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Audience Participation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046D2-E5D2-48B9-BC51-6ACCFC2C5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70" y="1530625"/>
            <a:ext cx="11062252" cy="5019261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solidFill>
                  <a:schemeClr val="bg1"/>
                </a:solidFill>
              </a:rPr>
              <a:t>I won’t be having a Q&amp;A time </a:t>
            </a:r>
            <a:r>
              <a:rPr lang="en-US" sz="4000" i="1" dirty="0">
                <a:solidFill>
                  <a:schemeClr val="bg1"/>
                </a:solidFill>
              </a:rPr>
              <a:t>(use the hashtag)</a:t>
            </a:r>
          </a:p>
          <a:p>
            <a:pPr lvl="1">
              <a:lnSpc>
                <a:spcPct val="120000"/>
              </a:lnSpc>
            </a:pPr>
            <a:r>
              <a:rPr lang="en-US" sz="3600" dirty="0">
                <a:solidFill>
                  <a:schemeClr val="bg1"/>
                </a:solidFill>
              </a:rPr>
              <a:t>Q&amp;A </a:t>
            </a:r>
            <a:r>
              <a:rPr lang="en-US" sz="3600" i="1" dirty="0">
                <a:solidFill>
                  <a:schemeClr val="bg1"/>
                </a:solidFill>
              </a:rPr>
              <a:t>usually</a:t>
            </a:r>
            <a:r>
              <a:rPr lang="en-US" sz="3600" dirty="0">
                <a:solidFill>
                  <a:schemeClr val="bg1"/>
                </a:solidFill>
              </a:rPr>
              <a:t> isn’t inclusive for speaker or participant</a:t>
            </a:r>
          </a:p>
          <a:p>
            <a:pPr>
              <a:lnSpc>
                <a:spcPct val="120000"/>
              </a:lnSpc>
            </a:pPr>
            <a:r>
              <a:rPr lang="en-US" sz="4000" dirty="0">
                <a:solidFill>
                  <a:schemeClr val="bg1"/>
                </a:solidFill>
              </a:rPr>
              <a:t>If I use an acronym or mention a concept you don’t understand:</a:t>
            </a:r>
          </a:p>
          <a:p>
            <a:pPr lvl="1">
              <a:lnSpc>
                <a:spcPct val="120000"/>
              </a:lnSpc>
            </a:pPr>
            <a:r>
              <a:rPr lang="en-US" sz="3600" dirty="0">
                <a:solidFill>
                  <a:schemeClr val="bg1"/>
                </a:solidFill>
              </a:rPr>
              <a:t>Tweet me </a:t>
            </a:r>
            <a:r>
              <a:rPr lang="en-US" sz="3600" i="1" dirty="0">
                <a:solidFill>
                  <a:schemeClr val="bg1"/>
                </a:solidFill>
              </a:rPr>
              <a:t>(# or @  me)</a:t>
            </a:r>
          </a:p>
          <a:p>
            <a:pPr lvl="1">
              <a:lnSpc>
                <a:spcPct val="120000"/>
              </a:lnSpc>
            </a:pPr>
            <a:r>
              <a:rPr lang="en-US" sz="3600" dirty="0">
                <a:solidFill>
                  <a:schemeClr val="bg1"/>
                </a:solidFill>
              </a:rPr>
              <a:t>Heckle. Yell out “ELABORATE” or “EXPLAIN YOURSELF”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B253F8-E888-472B-87A0-DD93D0B39909}"/>
              </a:ext>
            </a:extLst>
          </p:cNvPr>
          <p:cNvSpPr txBox="1">
            <a:spLocks/>
          </p:cNvSpPr>
          <p:nvPr/>
        </p:nvSpPr>
        <p:spPr>
          <a:xfrm>
            <a:off x="8154955" y="5297759"/>
            <a:ext cx="3794450" cy="167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3200" i="1" spc="-200" dirty="0">
                <a:solidFill>
                  <a:srgbClr val="C00000"/>
                </a:solidFill>
              </a:rPr>
              <a:t># </a:t>
            </a:r>
            <a:r>
              <a:rPr lang="en-US" sz="3200" i="1" spc="-200" dirty="0" err="1">
                <a:solidFill>
                  <a:srgbClr val="C00000"/>
                </a:solidFill>
              </a:rPr>
              <a:t>SecuringSMB</a:t>
            </a:r>
            <a:endParaRPr lang="en-US" sz="3200" i="1" spc="-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0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B445B-D07E-4A5A-B0EE-C84F7BB9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6" y="116648"/>
            <a:ext cx="10952584" cy="1325563"/>
          </a:xfrm>
          <a:effectLst/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Goals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046D2-E5D2-48B9-BC51-6ACCFC2C5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70" y="1530625"/>
            <a:ext cx="11062252" cy="5019261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bg1"/>
                </a:solidFill>
              </a:rPr>
              <a:t>If you’re at an SMB</a:t>
            </a:r>
          </a:p>
          <a:p>
            <a:pPr lvl="1"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</a:rPr>
              <a:t>Give you a starting point</a:t>
            </a:r>
          </a:p>
          <a:p>
            <a:pPr lvl="1"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</a:rPr>
              <a:t>Give you tools to convince management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bg1"/>
                </a:solidFill>
              </a:rPr>
              <a:t>Everyone else</a:t>
            </a:r>
          </a:p>
          <a:p>
            <a:pPr lvl="1"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</a:rPr>
              <a:t>Convince you that SMBs are important, and securable</a:t>
            </a:r>
          </a:p>
          <a:p>
            <a:pPr>
              <a:lnSpc>
                <a:spcPct val="120000"/>
              </a:lnSpc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B253F8-E888-472B-87A0-DD93D0B39909}"/>
              </a:ext>
            </a:extLst>
          </p:cNvPr>
          <p:cNvSpPr txBox="1">
            <a:spLocks/>
          </p:cNvSpPr>
          <p:nvPr/>
        </p:nvSpPr>
        <p:spPr>
          <a:xfrm>
            <a:off x="8154955" y="5297759"/>
            <a:ext cx="3794450" cy="167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3200" i="1" spc="-200" dirty="0">
                <a:solidFill>
                  <a:srgbClr val="C00000"/>
                </a:solidFill>
              </a:rPr>
              <a:t># </a:t>
            </a:r>
            <a:r>
              <a:rPr lang="en-US" sz="3200" i="1" spc="-200" dirty="0" err="1">
                <a:solidFill>
                  <a:srgbClr val="C00000"/>
                </a:solidFill>
              </a:rPr>
              <a:t>SecuringSMB</a:t>
            </a:r>
            <a:endParaRPr lang="en-US" sz="3200" i="1" spc="-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46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3B253F8-E888-472B-87A0-DD93D0B39909}"/>
              </a:ext>
            </a:extLst>
          </p:cNvPr>
          <p:cNvSpPr txBox="1">
            <a:spLocks/>
          </p:cNvSpPr>
          <p:nvPr/>
        </p:nvSpPr>
        <p:spPr>
          <a:xfrm>
            <a:off x="8154955" y="5178491"/>
            <a:ext cx="3794450" cy="167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3200" i="1" spc="-200" dirty="0">
                <a:solidFill>
                  <a:srgbClr val="C00000"/>
                </a:solidFill>
              </a:rPr>
              <a:t>#</a:t>
            </a:r>
            <a:r>
              <a:rPr lang="en-US" sz="3200" i="1" spc="-200" dirty="0" err="1">
                <a:solidFill>
                  <a:srgbClr val="C00000"/>
                </a:solidFill>
              </a:rPr>
              <a:t>SecuringSMB</a:t>
            </a:r>
            <a:endParaRPr lang="en-US" sz="3200" i="1" spc="-200" dirty="0">
              <a:solidFill>
                <a:srgbClr val="C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63BF5D-98C3-4E02-BA89-0EC7C42BCFE8}"/>
              </a:ext>
            </a:extLst>
          </p:cNvPr>
          <p:cNvSpPr/>
          <p:nvPr/>
        </p:nvSpPr>
        <p:spPr>
          <a:xfrm>
            <a:off x="0" y="250516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Why? </a:t>
            </a:r>
            <a:r>
              <a:rPr lang="en-US" i="1" spc="200" dirty="0">
                <a:solidFill>
                  <a:schemeClr val="bg1"/>
                </a:solidFill>
              </a:rPr>
              <a:t>Why are SMBs Important?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F73CDA-34A2-4003-AA37-22EC7B007ADD}"/>
              </a:ext>
            </a:extLst>
          </p:cNvPr>
          <p:cNvSpPr/>
          <p:nvPr/>
        </p:nvSpPr>
        <p:spPr>
          <a:xfrm>
            <a:off x="0" y="3705494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How? </a:t>
            </a:r>
            <a:r>
              <a:rPr lang="en-US" i="1" spc="200" dirty="0">
                <a:solidFill>
                  <a:schemeClr val="bg1"/>
                </a:solidFill>
              </a:rPr>
              <a:t>How do we secure SMBs?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8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3B253F8-E888-472B-87A0-DD93D0B39909}"/>
              </a:ext>
            </a:extLst>
          </p:cNvPr>
          <p:cNvSpPr txBox="1">
            <a:spLocks/>
          </p:cNvSpPr>
          <p:nvPr/>
        </p:nvSpPr>
        <p:spPr>
          <a:xfrm>
            <a:off x="8154955" y="5178491"/>
            <a:ext cx="3794450" cy="167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3200" i="1" spc="-200" dirty="0">
                <a:solidFill>
                  <a:srgbClr val="C00000"/>
                </a:solidFill>
              </a:rPr>
              <a:t>#</a:t>
            </a:r>
            <a:r>
              <a:rPr lang="en-US" sz="3200" i="1" spc="-200" dirty="0" err="1">
                <a:solidFill>
                  <a:srgbClr val="C00000"/>
                </a:solidFill>
              </a:rPr>
              <a:t>SecuringSMB</a:t>
            </a:r>
            <a:endParaRPr lang="en-US" sz="3200" i="1" spc="-200" dirty="0">
              <a:solidFill>
                <a:srgbClr val="C00000"/>
              </a:solidFill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4BAD7E6C-6DCE-4904-97B5-90EAFD1A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  <a:effectLst>
            <a:outerShdw blurRad="25400" dist="38100" dir="2700000" algn="tl" rotWithShape="0">
              <a:prstClr val="black">
                <a:alpha val="84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Why?</a:t>
            </a:r>
            <a:br>
              <a:rPr lang="en-US" sz="9600" b="1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4000" b="1" i="1" spc="200" dirty="0">
                <a:solidFill>
                  <a:schemeClr val="bg1"/>
                </a:solidFill>
              </a:rPr>
              <a:t>Why are SMBs important?</a:t>
            </a:r>
            <a:endParaRPr lang="en-US" sz="4000" b="1" i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890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B445B-D07E-4A5A-B0EE-C84F7BB9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6" y="116648"/>
            <a:ext cx="10952584" cy="1325563"/>
          </a:xfrm>
          <a:effectLst/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Too Small to Fail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046D2-E5D2-48B9-BC51-6ACCFC2C5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70" y="1530625"/>
            <a:ext cx="11062252" cy="5019261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28.8 Million SMBs in the US</a:t>
            </a:r>
          </a:p>
          <a:p>
            <a:r>
              <a:rPr lang="en-US" sz="4400" dirty="0">
                <a:solidFill>
                  <a:schemeClr val="bg1"/>
                </a:solidFill>
              </a:rPr>
              <a:t>SMBs represent 55% of all jobs in the US</a:t>
            </a:r>
          </a:p>
          <a:p>
            <a:r>
              <a:rPr lang="en-US" sz="4400" dirty="0">
                <a:solidFill>
                  <a:schemeClr val="bg1"/>
                </a:solidFill>
              </a:rPr>
              <a:t>65% of spear-phishing attempts are aimed at SMBs</a:t>
            </a:r>
          </a:p>
          <a:p>
            <a:r>
              <a:rPr lang="en-US" sz="4400" dirty="0">
                <a:solidFill>
                  <a:schemeClr val="bg1"/>
                </a:solidFill>
              </a:rPr>
              <a:t>Target breach was result of a breach of a small HVAC vendor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B253F8-E888-472B-87A0-DD93D0B39909}"/>
              </a:ext>
            </a:extLst>
          </p:cNvPr>
          <p:cNvSpPr txBox="1">
            <a:spLocks/>
          </p:cNvSpPr>
          <p:nvPr/>
        </p:nvSpPr>
        <p:spPr>
          <a:xfrm>
            <a:off x="8154955" y="5297759"/>
            <a:ext cx="3794450" cy="167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chemeClr val="bg1"/>
              </a:solidFill>
            </a:endParaRPr>
          </a:p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chemeClr val="bg1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3200" i="1" spc="-200" dirty="0">
                <a:solidFill>
                  <a:schemeClr val="bg1"/>
                </a:solidFill>
              </a:rPr>
              <a:t># </a:t>
            </a:r>
            <a:r>
              <a:rPr lang="en-US" sz="3200" i="1" spc="-200" dirty="0" err="1">
                <a:solidFill>
                  <a:schemeClr val="bg1"/>
                </a:solidFill>
              </a:rPr>
              <a:t>SecuringSMB</a:t>
            </a:r>
            <a:endParaRPr lang="en-US" sz="3200" i="1" spc="-200" dirty="0">
              <a:solidFill>
                <a:schemeClr val="bg1"/>
              </a:solidFill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D71F682-FC1D-42D0-BF88-BDAF4C3D843F}"/>
              </a:ext>
            </a:extLst>
          </p:cNvPr>
          <p:cNvSpPr txBox="1">
            <a:spLocks/>
          </p:cNvSpPr>
          <p:nvPr/>
        </p:nvSpPr>
        <p:spPr>
          <a:xfrm>
            <a:off x="838200" y="5592889"/>
            <a:ext cx="10515600" cy="11782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i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Then why do we dismiss SMBs when it comes to InfoSec?</a:t>
            </a:r>
          </a:p>
        </p:txBody>
      </p:sp>
    </p:spTree>
    <p:extLst>
      <p:ext uri="{BB962C8B-B14F-4D97-AF65-F5344CB8AC3E}">
        <p14:creationId xmlns:p14="http://schemas.microsoft.com/office/powerpoint/2010/main" val="50494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B445B-D07E-4A5A-B0EE-C84F7BB9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6" y="116648"/>
            <a:ext cx="10952584" cy="1325563"/>
          </a:xfrm>
          <a:effectLst/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How to Get Buy-In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046D2-E5D2-48B9-BC51-6ACCFC2C5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70" y="1530625"/>
            <a:ext cx="11062252" cy="5019261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Regulatory Compliance and a prior breach are the major factors for security spending no matter the business size</a:t>
            </a:r>
          </a:p>
          <a:p>
            <a:r>
              <a:rPr lang="en-US" sz="4400" dirty="0">
                <a:solidFill>
                  <a:schemeClr val="bg1"/>
                </a:solidFill>
              </a:rPr>
              <a:t>Appeal to owners’ self-pride in </a:t>
            </a:r>
            <a:r>
              <a:rPr lang="en-US" sz="4400" b="1" dirty="0">
                <a:solidFill>
                  <a:schemeClr val="bg1"/>
                </a:solidFill>
              </a:rPr>
              <a:t>their </a:t>
            </a:r>
            <a:r>
              <a:rPr lang="en-US" sz="4400" dirty="0">
                <a:solidFill>
                  <a:schemeClr val="bg1"/>
                </a:solidFill>
              </a:rPr>
              <a:t>business, and risk to that pride from a breach</a:t>
            </a:r>
          </a:p>
          <a:p>
            <a:r>
              <a:rPr lang="en-US" sz="4400" dirty="0">
                <a:solidFill>
                  <a:schemeClr val="bg1"/>
                </a:solidFill>
              </a:rPr>
              <a:t>Introduce Information Security as a sales / marketing tactic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B253F8-E888-472B-87A0-DD93D0B39909}"/>
              </a:ext>
            </a:extLst>
          </p:cNvPr>
          <p:cNvSpPr txBox="1">
            <a:spLocks/>
          </p:cNvSpPr>
          <p:nvPr/>
        </p:nvSpPr>
        <p:spPr>
          <a:xfrm>
            <a:off x="8154955" y="5297759"/>
            <a:ext cx="3794450" cy="167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3200" i="1" spc="-200" dirty="0">
                <a:solidFill>
                  <a:srgbClr val="C00000"/>
                </a:solidFill>
              </a:rPr>
              <a:t># </a:t>
            </a:r>
            <a:r>
              <a:rPr lang="en-US" sz="3200" i="1" spc="-200" dirty="0" err="1">
                <a:solidFill>
                  <a:srgbClr val="C00000"/>
                </a:solidFill>
              </a:rPr>
              <a:t>SecuringSMB</a:t>
            </a:r>
            <a:endParaRPr lang="en-US" sz="3200" i="1" spc="-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4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B445B-D07E-4A5A-B0EE-C84F7BB9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6" y="116648"/>
            <a:ext cx="10952584" cy="1325563"/>
          </a:xfrm>
          <a:effectLst/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Easier Ship to Turn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046D2-E5D2-48B9-BC51-6ACCFC2C5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70" y="1530625"/>
            <a:ext cx="11062252" cy="5019261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SMBs often have less bureaucracy</a:t>
            </a:r>
          </a:p>
          <a:p>
            <a:r>
              <a:rPr lang="en-US" sz="4400" dirty="0">
                <a:solidFill>
                  <a:schemeClr val="bg1"/>
                </a:solidFill>
              </a:rPr>
              <a:t>We often have direct access to decision makers, and personal buy-in from management</a:t>
            </a:r>
          </a:p>
          <a:p>
            <a:r>
              <a:rPr lang="en-US" sz="4400" dirty="0">
                <a:solidFill>
                  <a:schemeClr val="bg1"/>
                </a:solidFill>
              </a:rPr>
              <a:t>Easier experimentation / piloting</a:t>
            </a:r>
          </a:p>
          <a:p>
            <a:r>
              <a:rPr lang="en-US" sz="4400" dirty="0">
                <a:solidFill>
                  <a:schemeClr val="bg1"/>
                </a:solidFill>
              </a:rPr>
              <a:t>Smaller environment increases the ability to know where everything is and what it does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B253F8-E888-472B-87A0-DD93D0B39909}"/>
              </a:ext>
            </a:extLst>
          </p:cNvPr>
          <p:cNvSpPr txBox="1">
            <a:spLocks/>
          </p:cNvSpPr>
          <p:nvPr/>
        </p:nvSpPr>
        <p:spPr>
          <a:xfrm>
            <a:off x="8154955" y="5297759"/>
            <a:ext cx="3794450" cy="167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3200" i="1" spc="-200" dirty="0">
                <a:solidFill>
                  <a:srgbClr val="C00000"/>
                </a:solidFill>
              </a:rPr>
              <a:t># </a:t>
            </a:r>
            <a:r>
              <a:rPr lang="en-US" sz="3200" i="1" spc="-200" dirty="0" err="1">
                <a:solidFill>
                  <a:srgbClr val="C00000"/>
                </a:solidFill>
              </a:rPr>
              <a:t>SecuringSMB</a:t>
            </a:r>
            <a:endParaRPr lang="en-US" sz="3200" i="1" spc="-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7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3B253F8-E888-472B-87A0-DD93D0B39909}"/>
              </a:ext>
            </a:extLst>
          </p:cNvPr>
          <p:cNvSpPr txBox="1">
            <a:spLocks/>
          </p:cNvSpPr>
          <p:nvPr/>
        </p:nvSpPr>
        <p:spPr>
          <a:xfrm>
            <a:off x="8154955" y="5178491"/>
            <a:ext cx="3794450" cy="167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3200" i="1" spc="-200" dirty="0">
                <a:solidFill>
                  <a:srgbClr val="C00000"/>
                </a:solidFill>
              </a:rPr>
              <a:t>#</a:t>
            </a:r>
            <a:r>
              <a:rPr lang="en-US" sz="3200" i="1" spc="-200" dirty="0" err="1">
                <a:solidFill>
                  <a:srgbClr val="C00000"/>
                </a:solidFill>
              </a:rPr>
              <a:t>SecuringSMB</a:t>
            </a:r>
            <a:endParaRPr lang="en-US" sz="3200" i="1" spc="-200" dirty="0">
              <a:solidFill>
                <a:srgbClr val="C00000"/>
              </a:solidFill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4BAD7E6C-6DCE-4904-97B5-90EAFD1A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  <a:effectLst>
            <a:outerShdw blurRad="25400" dist="38100" dir="2700000" algn="tl" rotWithShape="0">
              <a:prstClr val="black">
                <a:alpha val="84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How?</a:t>
            </a:r>
            <a:br>
              <a:rPr lang="en-US" sz="9600" b="1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4000" b="1" i="1" spc="200" dirty="0">
                <a:solidFill>
                  <a:schemeClr val="bg1"/>
                </a:solidFill>
              </a:rPr>
              <a:t>How do we secure SMBs?</a:t>
            </a:r>
            <a:endParaRPr lang="en-US" sz="4000" b="1" i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7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15817</TotalTime>
  <Words>688</Words>
  <Application>Microsoft Office PowerPoint</Application>
  <PresentationFormat>Widescreen</PresentationFormat>
  <Paragraphs>156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Office Theme</vt:lpstr>
      <vt:lpstr>too</vt:lpstr>
      <vt:lpstr>Audience Participation</vt:lpstr>
      <vt:lpstr>Goals</vt:lpstr>
      <vt:lpstr>PowerPoint Presentation</vt:lpstr>
      <vt:lpstr>Why? Why are SMBs important?</vt:lpstr>
      <vt:lpstr>Too Small to Fail</vt:lpstr>
      <vt:lpstr>How to Get Buy-In</vt:lpstr>
      <vt:lpstr>Easier Ship to Turn</vt:lpstr>
      <vt:lpstr>How? How do we secure SMBs?</vt:lpstr>
      <vt:lpstr>Risk Management</vt:lpstr>
      <vt:lpstr>Threat Modelling</vt:lpstr>
      <vt:lpstr>Hardening</vt:lpstr>
      <vt:lpstr>Open Source Everything</vt:lpstr>
      <vt:lpstr>Transition Plan</vt:lpstr>
      <vt:lpstr>Backups!!!!!!!</vt:lpstr>
      <vt:lpstr>tl;dr</vt:lpstr>
      <vt:lpstr>Appendix: Resources</vt:lpstr>
      <vt:lpstr>too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Never Too Small</dc:title>
  <dc:creator>Hudson Bush</dc:creator>
  <cp:lastModifiedBy>Hudson Bush</cp:lastModifiedBy>
  <cp:revision>71</cp:revision>
  <dcterms:created xsi:type="dcterms:W3CDTF">2018-05-15T02:53:57Z</dcterms:created>
  <dcterms:modified xsi:type="dcterms:W3CDTF">2019-05-04T15:49:33Z</dcterms:modified>
</cp:coreProperties>
</file>