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71" r:id="rId3"/>
    <p:sldId id="257" r:id="rId4"/>
    <p:sldId id="272" r:id="rId5"/>
    <p:sldId id="259" r:id="rId6"/>
    <p:sldId id="263" r:id="rId7"/>
    <p:sldId id="264" r:id="rId8"/>
    <p:sldId id="265" r:id="rId9"/>
    <p:sldId id="266" r:id="rId10"/>
    <p:sldId id="267" r:id="rId11"/>
    <p:sldId id="270" r:id="rId12"/>
  </p:sldIdLst>
  <p:sldSz cx="12192000" cy="6858000"/>
  <p:notesSz cx="6858000" cy="9144000"/>
  <p:defaultTextStyle>
    <a:defPPr>
      <a:defRPr lang="zh-CN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26" cy="7622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710DA-8146-4295-5199-B82F94F2D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2EDE8-F437-B2EF-9D35-A07AA293F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1A4E-74A6-4B3F-1C5F-0A22FACD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3811F-6029-59CD-43C1-00A738123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2D734-D3B3-99DE-F0A1-CF1F23F8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51B8E4-996D-4A83-9745-FBF28043A992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463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83DF-4F77-3E96-D616-1F67AF6BE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51531-E7A4-F697-23DF-6D29E3018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B3FC9-472B-090A-947F-15361AD2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8FDA8-6E93-D284-6A4A-DA317CA1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4156D-A5E1-7891-F9C3-8AE36B19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27A0E7-5B80-4984-9B1F-102F6C6A9052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152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842D8-FD30-D8ED-6A8C-23162DDF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99375" y="452438"/>
            <a:ext cx="2351088" cy="57959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CF8A7-8CE7-3471-1B1E-3C40EEF11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13" y="452438"/>
            <a:ext cx="6900862" cy="5795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E8886-E7A8-2864-1B73-A8A57DA44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FBAC-1CCD-7FFD-8986-95921EEE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DDF0F-630C-213D-E373-01CEDA563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625E84-52C5-491F-A587-A88F872E60D5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153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6709-467C-A795-1602-FBCAA14C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4C008-8657-BA66-D26B-4D4C016D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238" y="1790700"/>
            <a:ext cx="990600" cy="304800"/>
          </a:xfrm>
        </p:spPr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55644-AB23-6C8E-B41C-B76C4A34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118" y="3225007"/>
            <a:ext cx="3859213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35AE1-B40D-A83B-5162-25D41619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088" y="295275"/>
            <a:ext cx="838200" cy="768350"/>
          </a:xfrm>
        </p:spPr>
        <p:txBody>
          <a:bodyPr/>
          <a:lstStyle>
            <a:lvl1pPr>
              <a:defRPr/>
            </a:lvl1pPr>
          </a:lstStyle>
          <a:p>
            <a:fld id="{F01ED229-4DD6-461F-A750-6D2F29A3A9E7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36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F3BA-F282-8746-34B7-417F2E9B1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BF7B0-861A-EBB9-FEE5-7D6EBD22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E567-40FF-0E50-60BA-D5C2F0796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CD2F7-9C07-38AE-2CC0-ACC1ABD8F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42E67-007F-C4DC-6D63-32F41721D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6D90B-47A1-424D-A938-BB5B140894C3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2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7A119-1877-A375-FEA2-2E12B777C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9C402-0F73-6F80-1C73-D60EEA74D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13018-F8C1-E193-383D-91A9EEBB5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56D3A-95B5-BACA-7F56-06E81C9B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B596-F3D7-CD01-9101-039ADB0D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21761-CB7A-410E-8720-D42EEA266B12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86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6AFBF-890E-9482-BC98-E87010C2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0EEF-7C30-64C9-9156-8C3617758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3" y="2052638"/>
            <a:ext cx="4397375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B8338-1678-F8FE-75FA-53ECFE2B2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3088" y="2052638"/>
            <a:ext cx="4397375" cy="4195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17BC0-93B9-BFC9-5ED5-25F9650D9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8BAD-12C8-94EF-6133-02728E09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DAB273-4144-8431-0510-1E1C1D3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6BB4EB-8CC8-4ED4-A590-681F7361C448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312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F519-45AF-197A-E133-2B7318578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4FB63-6783-81E9-A67E-080D67EB4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7318B3-F293-D411-C3BD-772DAF3C1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44AEAE-197E-5FBD-1B59-CC6EA1268F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88DE8E-8420-C118-31F4-67AF8A8FF8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DE6DA-0A2D-060B-429E-9F92CE747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D70BB-2B90-C1C3-AEC5-8FB94304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38201A-DDBB-2B64-EC82-3C578768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767376-E40B-4AEC-9D0A-6CA19A4B2280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0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1ED68-27DC-2461-2A81-BDF0E33F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B8818-8F46-39D3-EB76-867C7074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0540D6-A016-9C32-760B-623CED07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20059-C858-7F85-77E7-188F2852B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CDA7F0-6DB3-4293-A1EE-35FA4C3EF2E0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D8272-5BFF-B8DE-093E-885CCBB5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413C3C-79AB-C4F1-71D6-C6BF56FD0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B0751-5B4B-FD50-B239-B041D7A6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067177-2408-449B-9BAB-86B5E5D0FB3F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36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DAAE-450D-AF9F-8748-4A2C6DAFB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E3C3-D183-A567-3057-1869639AA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0D03E-7E61-5672-5964-4349CD72F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F4D80-393E-9811-DCAC-C594DCBF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1024-947C-1184-D095-CFA68E20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523FD-C399-1393-4CB7-FE03523A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B32C4-7DA7-4DBC-B1F6-365F732EC2F9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36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3E809-5F13-53AA-00F4-14D732A8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3804EF-9FF7-DCBA-6DCC-79308915C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97CC-BF2F-A9BC-5F37-A9487B2F7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FD193-D012-1CD8-85F8-5395948E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604EE-B201-AB49-ADF1-66E89AE1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74A1E-7989-7D3E-1B67-F6302ECA9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53537F-3634-4CC2-A351-4FC32A803EF1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89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18" Type="http://schemas.openxmlformats.org/officeDocument/2006/relationships/image" Target="../media/image5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image" Target="../media/image4.png" /><Relationship Id="rId2" Type="http://schemas.openxmlformats.org/officeDocument/2006/relationships/slideLayout" Target="../slideLayouts/slideLayout2.xml" /><Relationship Id="rId16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2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>
            <a:extLst>
              <a:ext uri="{FF2B5EF4-FFF2-40B4-BE49-F238E27FC236}">
                <a16:creationId xmlns:a16="http://schemas.microsoft.com/office/drawing/2014/main" id="{F953CFAF-9B11-73F3-A45B-18C3A9081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2"/>
          <a:stretch>
            <a:fillRect/>
          </a:stretch>
        </p:blipFill>
        <p:spPr bwMode="auto">
          <a:xfrm>
            <a:off x="0" y="2670175"/>
            <a:ext cx="4037013" cy="418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6">
            <a:extLst>
              <a:ext uri="{FF2B5EF4-FFF2-40B4-BE49-F238E27FC236}">
                <a16:creationId xmlns:a16="http://schemas.microsoft.com/office/drawing/2014/main" id="{38CD6A97-B05E-E0DA-4259-9B6336FE8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 bwMode="auto">
          <a:xfrm>
            <a:off x="0" y="2892425"/>
            <a:ext cx="1522413" cy="236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Oval 15">
            <a:extLst>
              <a:ext uri="{FF2B5EF4-FFF2-40B4-BE49-F238E27FC236}">
                <a16:creationId xmlns:a16="http://schemas.microsoft.com/office/drawing/2014/main" id="{5A5331DA-FE1D-D03A-D635-69F8AD743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9013" y="1676400"/>
            <a:ext cx="2819400" cy="2819400"/>
          </a:xfrm>
          <a:prstGeom prst="ellipse">
            <a:avLst/>
          </a:prstGeom>
          <a:gradFill rotWithShape="1">
            <a:gsLst>
              <a:gs pos="0">
                <a:srgbClr val="78C4F1"/>
              </a:gs>
              <a:gs pos="35999">
                <a:srgbClr val="78C4F1"/>
              </a:gs>
              <a:gs pos="68999">
                <a:srgbClr val="78C4F1"/>
              </a:gs>
              <a:gs pos="100000">
                <a:srgbClr val="78C4F1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accent1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9" name="Picture 8">
            <a:extLst>
              <a:ext uri="{FF2B5EF4-FFF2-40B4-BE49-F238E27FC236}">
                <a16:creationId xmlns:a16="http://schemas.microsoft.com/office/drawing/2014/main" id="{E98C784A-5CE6-50C9-0505-7FB6E1851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2"/>
          <a:stretch>
            <a:fillRect/>
          </a:stretch>
        </p:blipFill>
        <p:spPr bwMode="auto">
          <a:xfrm>
            <a:off x="7999413" y="0"/>
            <a:ext cx="1603375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9">
            <a:extLst>
              <a:ext uri="{FF2B5EF4-FFF2-40B4-BE49-F238E27FC236}">
                <a16:creationId xmlns:a16="http://schemas.microsoft.com/office/drawing/2014/main" id="{AE709163-0C44-0EFE-F9AF-C8C62B09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18"/>
          <a:stretch>
            <a:fillRect/>
          </a:stretch>
        </p:blipFill>
        <p:spPr bwMode="auto">
          <a:xfrm>
            <a:off x="8609013" y="6096000"/>
            <a:ext cx="9937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3">
            <a:extLst>
              <a:ext uri="{FF2B5EF4-FFF2-40B4-BE49-F238E27FC236}">
                <a16:creationId xmlns:a16="http://schemas.microsoft.com/office/drawing/2014/main" id="{41E152EA-BB40-D52A-F0FA-EB3CA5505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 cmpd="sng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Title Placeholder 1">
            <a:extLst>
              <a:ext uri="{FF2B5EF4-FFF2-40B4-BE49-F238E27FC236}">
                <a16:creationId xmlns:a16="http://schemas.microsoft.com/office/drawing/2014/main" id="{127262E7-B433-1B6D-A895-176BF7D8C0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46113" y="452438"/>
            <a:ext cx="9404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entury Gothic" panose="020B0502020202020204" pitchFamily="34" charset="0"/>
              </a:rPr>
              <a:t>单击此处编辑母版标题样式</a:t>
            </a:r>
          </a:p>
        </p:txBody>
      </p:sp>
      <p:sp>
        <p:nvSpPr>
          <p:cNvPr id="1033" name="Text Placeholder 2">
            <a:extLst>
              <a:ext uri="{FF2B5EF4-FFF2-40B4-BE49-F238E27FC236}">
                <a16:creationId xmlns:a16="http://schemas.microsoft.com/office/drawing/2014/main" id="{8335A0D7-4B12-3F77-943D-5339D17E7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Century Gothic" panose="020B0502020202020204" pitchFamily="34" charset="0"/>
              </a:rPr>
              <a:t>单击此处编辑母版文本样式</a:t>
            </a:r>
          </a:p>
          <a:p>
            <a:pPr lvl="1"/>
            <a:r>
              <a:rPr lang="zh-CN" altLang="en-US">
                <a:sym typeface="Century Gothic" panose="020B0502020202020204" pitchFamily="34" charset="0"/>
              </a:rPr>
              <a:t>第二级</a:t>
            </a:r>
          </a:p>
          <a:p>
            <a:pPr lvl="2"/>
            <a:r>
              <a:rPr lang="zh-CN" altLang="en-US">
                <a:sym typeface="Century Gothic" panose="020B0502020202020204" pitchFamily="34" charset="0"/>
              </a:rPr>
              <a:t>第三级</a:t>
            </a:r>
          </a:p>
          <a:p>
            <a:pPr lvl="3"/>
            <a:r>
              <a:rPr lang="zh-CN" altLang="en-US">
                <a:sym typeface="Century Gothic" panose="020B0502020202020204" pitchFamily="34" charset="0"/>
              </a:rPr>
              <a:t>第四级</a:t>
            </a:r>
          </a:p>
          <a:p>
            <a:pPr lvl="4"/>
            <a:r>
              <a:rPr lang="zh-CN" altLang="en-US">
                <a:sym typeface="Century Gothic" panose="020B0502020202020204" pitchFamily="34" charset="0"/>
              </a:rPr>
              <a:t>第五级</a:t>
            </a:r>
          </a:p>
        </p:txBody>
      </p:sp>
      <p:sp>
        <p:nvSpPr>
          <p:cNvPr id="1034" name="Date Placeholder 3">
            <a:extLst>
              <a:ext uri="{FF2B5EF4-FFF2-40B4-BE49-F238E27FC236}">
                <a16:creationId xmlns:a16="http://schemas.microsoft.com/office/drawing/2014/main" id="{766C385F-3C01-D9ED-1269-3DE510E62E2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 rot="5400000">
            <a:off x="10155238" y="17907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b="1" i="1">
                <a:solidFill>
                  <a:srgbClr val="FFFFFF"/>
                </a:solidFill>
                <a:latin typeface="+mn-lt"/>
                <a:sym typeface="Century Gothic" panose="020B0502020202020204" pitchFamily="34" charset="0"/>
              </a:defRPr>
            </a:lvl1pPr>
          </a:lstStyle>
          <a:p>
            <a:fld id="{6B1CA8DD-314F-43F6-B07F-C79A55A7EC85}" type="datetime1">
              <a:rPr lang="en-US" altLang="en-US"/>
              <a:pPr/>
              <a:t>5/11/2025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5" name="Footer Placeholder 4">
            <a:extLst>
              <a:ext uri="{FF2B5EF4-FFF2-40B4-BE49-F238E27FC236}">
                <a16:creationId xmlns:a16="http://schemas.microsoft.com/office/drawing/2014/main" id="{BBD1CE7D-992A-E985-47AD-9B349CAD08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 rot="5400000">
            <a:off x="8951118" y="3225007"/>
            <a:ext cx="3859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100" b="1" i="1">
                <a:solidFill>
                  <a:srgbClr val="FFFFFF"/>
                </a:solidFill>
                <a:latin typeface="+mn-lt"/>
                <a:sym typeface="Century Gothic" panose="020B0502020202020204" pitchFamily="34" charset="0"/>
              </a:defRPr>
            </a:lvl1pPr>
          </a:lstStyle>
          <a:p>
            <a:r>
              <a:rPr lang="en-US" altLang="en-US"/>
              <a:t>
              </a:t>
            </a:r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36" name="Slide Number Placeholder 5">
            <a:extLst>
              <a:ext uri="{FF2B5EF4-FFF2-40B4-BE49-F238E27FC236}">
                <a16:creationId xmlns:a16="http://schemas.microsoft.com/office/drawing/2014/main" id="{A200FB9A-E2EB-2414-46FB-F01BFED5FC7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352088" y="295275"/>
            <a:ext cx="8382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2800" b="1" i="1">
                <a:solidFill>
                  <a:srgbClr val="FFFFFF"/>
                </a:solidFill>
                <a:latin typeface="+mn-lt"/>
                <a:sym typeface="Century Gothic" panose="020B0502020202020204" pitchFamily="34" charset="0"/>
              </a:defRPr>
            </a:lvl1pPr>
          </a:lstStyle>
          <a:p>
            <a:fld id="{CDB1038A-7E21-4EF5-B6D9-3E1F713629B0}" type="slidenum">
              <a:rPr lang="en-US" altLang="en-US"/>
              <a:pPr/>
              <a:t>‹#›</a:t>
            </a:fld>
            <a:endParaRPr lang="en-US" altLang="en-US" sz="1800" b="0" i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</p:sldLayoutIdLst>
  <p:hf sldNum="0" hdr="0"/>
  <p:txStyles>
    <p:titleStyle>
      <a:lvl1pPr marL="457200" indent="-457200" algn="l" rtl="0" fontAlgn="base">
        <a:spcBef>
          <a:spcPct val="0"/>
        </a:spcBef>
        <a:spcAft>
          <a:spcPct val="0"/>
        </a:spcAft>
        <a:defRPr sz="4200" kern="1200">
          <a:solidFill>
            <a:schemeClr val="tx2"/>
          </a:solidFill>
          <a:latin typeface="+mj-lt"/>
          <a:ea typeface="+mj-ea"/>
          <a:cs typeface="+mj-cs"/>
          <a:sym typeface="Century Gothic" panose="020B0502020202020204" pitchFamily="34" charset="0"/>
        </a:defRPr>
      </a:lvl1pPr>
      <a:lvl2pPr marL="4572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2pPr>
      <a:lvl3pPr marL="4572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3pPr>
      <a:lvl4pPr marL="4572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4pPr>
      <a:lvl5pPr marL="4572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5pPr>
      <a:lvl6pPr marL="9144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6pPr>
      <a:lvl7pPr marL="13716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7pPr>
      <a:lvl8pPr marL="18288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8pPr>
      <a:lvl9pPr marL="2286000" indent="-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Century Gothic" panose="020B0502020202020204" pitchFamily="34" charset="0"/>
          <a:ea typeface="宋体" panose="02010600030101010101" pitchFamily="2" charset="-122"/>
          <a:sym typeface="Century Gothic" panose="020B0502020202020204" pitchFamily="34" charset="0"/>
        </a:defRPr>
      </a:lvl9pPr>
    </p:titleStyle>
    <p:bodyStyle>
      <a:lvl1pPr marL="342900" indent="-3429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2000" kern="1200">
          <a:solidFill>
            <a:schemeClr val="tx1"/>
          </a:solidFill>
          <a:latin typeface="+mn-lt"/>
          <a:ea typeface="+mn-ea"/>
          <a:cs typeface="+mn-cs"/>
          <a:sym typeface="Century Gothic" panose="020B0502020202020204" pitchFamily="34" charset="0"/>
        </a:defRPr>
      </a:lvl1pPr>
      <a:lvl2pPr marL="742950" indent="-28575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chemeClr val="tx1"/>
          </a:solidFill>
          <a:latin typeface="+mn-lt"/>
          <a:ea typeface="+mn-ea"/>
          <a:cs typeface="+mn-cs"/>
          <a:sym typeface="Century Gothic" panose="020B0502020202020204" pitchFamily="34" charset="0"/>
        </a:defRPr>
      </a:lvl2pPr>
      <a:lvl3pPr marL="11430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chemeClr val="tx1"/>
          </a:solidFill>
          <a:latin typeface="+mn-lt"/>
          <a:ea typeface="+mn-ea"/>
          <a:cs typeface="+mn-cs"/>
          <a:sym typeface="Century Gothic" panose="020B0502020202020204" pitchFamily="34" charset="0"/>
        </a:defRPr>
      </a:lvl3pPr>
      <a:lvl4pPr marL="16002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  <a:sym typeface="Century Gothic" panose="020B0502020202020204" pitchFamily="34" charset="0"/>
        </a:defRPr>
      </a:lvl4pPr>
      <a:lvl5pPr marL="2057400" indent="-228600" algn="l" defTabSz="457200" rtl="0" fontAlgn="base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chemeClr val="tx1"/>
          </a:solidFill>
          <a:latin typeface="+mn-lt"/>
          <a:ea typeface="+mn-ea"/>
          <a:cs typeface="+mn-cs"/>
          <a:sym typeface="Century Gothic" panose="020B0502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Curve_fitting" TargetMode="External" /><Relationship Id="rId2" Type="http://schemas.openxmlformats.org/officeDocument/2006/relationships/hyperlink" Target="http://www.mathworks.com/help/matlab/ref/polyfit.html" TargetMode="Externa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 /><Relationship Id="rId2" Type="http://schemas.openxmlformats.org/officeDocument/2006/relationships/image" Target="../media/image6.emf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>
            <a:extLst>
              <a:ext uri="{FF2B5EF4-FFF2-40B4-BE49-F238E27FC236}">
                <a16:creationId xmlns:a16="http://schemas.microsoft.com/office/drawing/2014/main" id="{CCFD0A85-1A7A-3D48-64D4-350DBF80288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1155700" y="1447800"/>
            <a:ext cx="8824913" cy="33289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marL="0" indent="0"/>
            <a:r>
              <a:rPr lang="en-US" altLang="en-US" sz="7200"/>
              <a:t>Stock Market Prediction-Step 5</a:t>
            </a:r>
            <a:endParaRPr lang="en-US" altLang="en-US"/>
          </a:p>
        </p:txBody>
      </p:sp>
      <p:sp>
        <p:nvSpPr>
          <p:cNvPr id="3075" name="副标题 2">
            <a:extLst>
              <a:ext uri="{FF2B5EF4-FFF2-40B4-BE49-F238E27FC236}">
                <a16:creationId xmlns:a16="http://schemas.microsoft.com/office/drawing/2014/main" id="{B27955C5-B294-13AC-0296-8AC8A306A594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 bwMode="auto">
          <a:xfrm>
            <a:off x="1155700" y="4776788"/>
            <a:ext cx="8824913" cy="8620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 typeface="Wingdings 3" panose="05040102010807070707" pitchFamily="18" charset="2"/>
              <a:buNone/>
            </a:pPr>
            <a:r>
              <a:rPr lang="en-US" altLang="en-US">
                <a:solidFill>
                  <a:schemeClr val="accent1"/>
                </a:solidFill>
              </a:rPr>
              <a:t>Yang liu, yeqing chen, xiao chen, hao zhang</a:t>
            </a: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3E76CF7-1C20-F687-A728-2D7C3B4CCA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Plots of states(after polynomial fit)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4F67BBDE-2973-C454-6303-1C5B10376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363"/>
            <a:ext cx="711835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>
            <a:extLst>
              <a:ext uri="{FF2B5EF4-FFF2-40B4-BE49-F238E27FC236}">
                <a16:creationId xmlns:a16="http://schemas.microsoft.com/office/drawing/2014/main" id="{CCCFA0B2-EEC6-2666-33BB-34FFCCA5C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8350" y="2182813"/>
            <a:ext cx="4384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There is no need to use polynomial fit.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0F314061-F5D5-2829-1917-A5C8C63437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References: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8EF38E32-9863-46A7-6937-65C313937FB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103313" y="2052638"/>
            <a:ext cx="8947150" cy="4195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[1] http://finance.yahoo.com/</a:t>
            </a:r>
          </a:p>
          <a:p>
            <a:r>
              <a:rPr lang="en-US" altLang="en-US"/>
              <a:t>[2] </a:t>
            </a:r>
            <a:r>
              <a:rPr lang="en-US" altLang="en-US">
                <a:hlinkClick r:id="rId2"/>
              </a:rPr>
              <a:t>http://www.mathworks.com/help/matlab/ref/polyfit.html</a:t>
            </a:r>
          </a:p>
          <a:p>
            <a:r>
              <a:rPr lang="en-US" altLang="en-US"/>
              <a:t>[3] </a:t>
            </a:r>
            <a:r>
              <a:rPr lang="en-US" altLang="en-US" u="sng">
                <a:hlinkClick r:id="rId3"/>
              </a:rPr>
              <a:t>http://en.wikipedia.org/wiki/Curve_fitting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4327564-A6FD-170D-0090-929D583BFA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Neural Network Part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E1CEA46-7163-132E-51E0-3C617A5CEBD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968375" y="2662238"/>
            <a:ext cx="8947150" cy="41957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/>
              <a:t>Changes in Target Calculation (Step 2) and Feature Selection (Step 3)</a:t>
            </a:r>
          </a:p>
          <a:p>
            <a:endParaRPr lang="en-US" altLang="en-US" sz="2400"/>
          </a:p>
          <a:p>
            <a:r>
              <a:rPr lang="en-US" altLang="en-US" sz="2400"/>
              <a:t>Data Pre-processing and Sliding Block</a:t>
            </a:r>
          </a:p>
          <a:p>
            <a:endParaRPr lang="en-US" altLang="en-US" sz="2400"/>
          </a:p>
          <a:p>
            <a:r>
              <a:rPr lang="en-US" altLang="en-US" sz="2400"/>
              <a:t>Neural Networks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F1C934FC-AA52-A2CA-EE01-725D7583678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Changes in Target Calculation (Step 2)</a:t>
            </a:r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04A6D29-73FB-1463-B576-3DA914B6715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92100" y="2228850"/>
            <a:ext cx="10088563" cy="41957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/>
              <a:t>There were three states: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1-- good day to buy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2-- good day to sell short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3-- best to do nothing</a:t>
            </a:r>
          </a:p>
          <a:p>
            <a:pPr>
              <a:buFont typeface="Wingdings 3" panose="05040102010807070707" pitchFamily="18" charset="2"/>
              <a:buNone/>
            </a:pPr>
            <a:r>
              <a:rPr lang="en-US" altLang="en-US" sz="2400"/>
              <a:t>The choice of state is based on both % high and % low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607AD688-6830-61E3-6924-677F70E749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Changes in Target Calculation (Step 2)</a:t>
            </a:r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3E2E66B9-53D3-342C-908C-DBFED15C35B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569913" y="2109788"/>
            <a:ext cx="10088562" cy="41957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Now there are </a:t>
            </a:r>
            <a:r>
              <a:rPr lang="en-US" altLang="en-US" sz="2400" b="1">
                <a:solidFill>
                  <a:schemeClr val="accent1"/>
                </a:solidFill>
              </a:rPr>
              <a:t>two states</a:t>
            </a:r>
            <a:r>
              <a:rPr lang="en-US" altLang="en-US" sz="2400"/>
              <a:t> for both %high rise and %low fall.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%high rise: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1– no big rise in next N days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2– big rise in next N days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The choice of state is based </a:t>
            </a:r>
            <a:r>
              <a:rPr lang="en-US" altLang="en-US" sz="2400" b="1">
                <a:solidFill>
                  <a:schemeClr val="accent1"/>
                </a:solidFill>
              </a:rPr>
              <a:t>only on %high rise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For %low fall: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1– no big fall in next N days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                         2– big fall in next N days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r>
              <a:rPr lang="en-US" altLang="en-US" sz="2400"/>
              <a:t>The choice of state is based </a:t>
            </a:r>
            <a:r>
              <a:rPr lang="en-US" altLang="en-US" sz="2400" b="1">
                <a:solidFill>
                  <a:schemeClr val="accent1"/>
                </a:solidFill>
              </a:rPr>
              <a:t>only on %low fall</a:t>
            </a:r>
          </a:p>
          <a:p>
            <a:pPr>
              <a:lnSpc>
                <a:spcPct val="90000"/>
              </a:lnSpc>
              <a:buFont typeface="Wingdings 3" panose="05040102010807070707" pitchFamily="18" charset="2"/>
              <a:buNone/>
            </a:pPr>
            <a:endParaRPr lang="en-US" altLang="en-US" sz="2400" b="1">
              <a:solidFill>
                <a:srgbClr val="FF0000"/>
              </a:solidFill>
            </a:endParaRPr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  <a:p>
            <a:pPr>
              <a:buFont typeface="Wingdings 3" panose="05040102010807070707" pitchFamily="18" charset="2"/>
              <a:buNone/>
            </a:pP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CEA6A685-B18F-9C1A-E5DD-3944458E39C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Changes in Feature Selection (Step 3)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171" name="内容占位符 2">
            <a:extLst>
              <a:ext uri="{FF2B5EF4-FFF2-40B4-BE49-F238E27FC236}">
                <a16:creationId xmlns:a16="http://schemas.microsoft.com/office/drawing/2014/main" id="{0FC1EB16-3424-C264-B9DA-7FFD8D78F1B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882650" y="1679575"/>
            <a:ext cx="10079038" cy="46180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/>
              <a:t>There used to be 10 features: 5 PCA features and 5 LDA features</a:t>
            </a:r>
          </a:p>
          <a:p>
            <a:r>
              <a:rPr lang="en-US" altLang="en-US" sz="3200"/>
              <a:t>Now we </a:t>
            </a:r>
            <a:r>
              <a:rPr lang="en-US" altLang="en-US" sz="3200" b="1">
                <a:solidFill>
                  <a:schemeClr val="accent1"/>
                </a:solidFill>
              </a:rPr>
              <a:t>only use the 5 PCA features</a:t>
            </a:r>
            <a:r>
              <a:rPr lang="en-US" altLang="en-US" sz="3200"/>
              <a:t> because PCA is by far the most popular technique in finance area</a:t>
            </a:r>
          </a:p>
          <a:p>
            <a:pPr>
              <a:buFont typeface="Wingdings 3" panose="05040102010807070707" pitchFamily="18" charset="2"/>
              <a:buNone/>
            </a:pPr>
            <a:endParaRPr lang="en-US" altLang="en-US" sz="3200"/>
          </a:p>
          <a:p>
            <a:pPr>
              <a:buFont typeface="Wingdings 3" panose="05040102010807070707" pitchFamily="18" charset="2"/>
              <a:buNone/>
            </a:pPr>
            <a:endParaRPr lang="en-US" altLang="en-US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24732520-203E-1428-8474-05BDCD77431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9969500" cy="7921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Data Pre-processing 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F4D2A10E-4563-23A1-5A53-D61A0E3A7C8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Plots of percentage changes (after polynomial )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80B949A6-6822-B515-DB24-35E822C41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838" y="1884363"/>
            <a:ext cx="6721476" cy="505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140AF0-728B-6F42-2DEC-046257CA0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325" y="1935163"/>
            <a:ext cx="6696075" cy="503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C25A53C4-9EC9-1CED-5952-0B49613CE3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Plots of states(after polynomial fit)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243" name="Rectangle 8">
            <a:extLst>
              <a:ext uri="{FF2B5EF4-FFF2-40B4-BE49-F238E27FC236}">
                <a16:creationId xmlns:a16="http://schemas.microsoft.com/office/drawing/2014/main" id="{E036DA32-F696-3C1D-3501-8678BDC0E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60588"/>
            <a:ext cx="6096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This histogram shows the corresponding number of days to each state after polynomial fit.</a:t>
            </a:r>
          </a:p>
          <a:p>
            <a:endParaRPr lang="en-US" altLang="en-US">
              <a:solidFill>
                <a:srgbClr val="FFFFFF"/>
              </a:solidFill>
              <a:latin typeface="Century Gothic" panose="020B0502020202020204" pitchFamily="34" charset="0"/>
              <a:sym typeface="Century Gothic" panose="020B0502020202020204" pitchFamily="34" charset="0"/>
            </a:endParaRPr>
          </a:p>
          <a:p>
            <a:r>
              <a:rPr lang="en-US" altLang="en-US">
                <a:solidFill>
                  <a:srgbClr val="FFFFFF"/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The x-axis is the state, y-axis is the number of days.</a:t>
            </a:r>
            <a:endParaRPr lang="en-US" altLang="en-US"/>
          </a:p>
        </p:txBody>
      </p:sp>
      <p:pic>
        <p:nvPicPr>
          <p:cNvPr id="10244" name="Picture 2">
            <a:extLst>
              <a:ext uri="{FF2B5EF4-FFF2-40B4-BE49-F238E27FC236}">
                <a16:creationId xmlns:a16="http://schemas.microsoft.com/office/drawing/2014/main" id="{4A332CF5-7741-3A6C-5B7D-E9BE86570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1416050"/>
            <a:ext cx="7118350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96D89107-DE90-6024-7FE6-B632FC868C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Plots of states(after polynomial fit)</a:t>
            </a:r>
          </a:p>
        </p:txBody>
      </p:sp>
      <p:sp>
        <p:nvSpPr>
          <p:cNvPr id="11267" name="TextBox 8">
            <a:extLst>
              <a:ext uri="{FF2B5EF4-FFF2-40B4-BE49-F238E27FC236}">
                <a16:creationId xmlns:a16="http://schemas.microsoft.com/office/drawing/2014/main" id="{D04D9AC1-13E7-B231-516A-D5456F2A3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5" y="2063750"/>
            <a:ext cx="4267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FFFFFF"/>
                </a:solidFill>
                <a:latin typeface="Century Gothic" panose="020B0502020202020204" pitchFamily="34" charset="0"/>
                <a:sym typeface="Century Gothic" panose="020B0502020202020204" pitchFamily="34" charset="0"/>
              </a:rPr>
              <a:t>Compared with the plot before polynomial fit, it is not distinct difference. Not only this histogram, same as the rise, fall, profit.</a:t>
            </a:r>
            <a:endParaRPr lang="en-US" altLang="en-US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B48EDECF-758C-F17F-7457-61AF6D6DA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3363"/>
            <a:ext cx="711835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离子">
  <a:themeElements>
    <a:clrScheme name="">
      <a:dk1>
        <a:srgbClr val="0E5580"/>
      </a:dk1>
      <a:lt1>
        <a:srgbClr val="FFFFFF"/>
      </a:lt1>
      <a:dk2>
        <a:srgbClr val="000000"/>
      </a:dk2>
      <a:lt2>
        <a:srgbClr val="EBEBEB"/>
      </a:lt2>
      <a:accent1>
        <a:srgbClr val="ACD433"/>
      </a:accent1>
      <a:accent2>
        <a:srgbClr val="E6C133"/>
      </a:accent2>
      <a:accent3>
        <a:srgbClr val="AAAAAA"/>
      </a:accent3>
      <a:accent4>
        <a:srgbClr val="DADADA"/>
      </a:accent4>
      <a:accent5>
        <a:srgbClr val="D2E6AD"/>
      </a:accent5>
      <a:accent6>
        <a:srgbClr val="D0AF2D"/>
      </a:accent6>
      <a:hlink>
        <a:srgbClr val="C4E46E"/>
      </a:hlink>
      <a:folHlink>
        <a:srgbClr val="BDE0FB"/>
      </a:folHlink>
    </a:clrScheme>
    <a:fontScheme name="离子">
      <a:majorFont>
        <a:latin typeface="Century Gothic"/>
        <a:ea typeface="宋体"/>
        <a:cs typeface=""/>
      </a:majorFont>
      <a:minorFont>
        <a:latin typeface="Century Gothic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Pages>0</Pages>
  <Words>271</Words>
  <Characters>0</Characters>
  <Application>Microsoft Office PowerPoint</Application>
  <DocSecurity>0</DocSecurity>
  <PresentationFormat>Widescreen</PresentationFormat>
  <Lines>0</Lines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离子</vt:lpstr>
      <vt:lpstr>Stock Market Prediction-Step 5</vt:lpstr>
      <vt:lpstr>Neural Network Part</vt:lpstr>
      <vt:lpstr>Changes in Target Calculation (Step 2)</vt:lpstr>
      <vt:lpstr>Changes in Target Calculation (Step 2)</vt:lpstr>
      <vt:lpstr>Changes in Feature Selection (Step 3) </vt:lpstr>
      <vt:lpstr>Data Pre-processing  </vt:lpstr>
      <vt:lpstr>Plots of percentage changes (after polynomial )</vt:lpstr>
      <vt:lpstr>Plots of states(after polynomial fit) </vt:lpstr>
      <vt:lpstr>Plots of states(after polynomial fit)</vt:lpstr>
      <vt:lpstr>Plots of states(after polynomial fit)</vt:lpstr>
      <vt:lpstr>References: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Market Prediction-Step 1</dc:title>
  <dc:subject/>
  <dc:creator>Yang Liu</dc:creator>
  <cp:keywords/>
  <dc:description/>
  <cp:lastModifiedBy>Howard Zhang</cp:lastModifiedBy>
  <cp:revision>37</cp:revision>
  <dcterms:created xsi:type="dcterms:W3CDTF">2014-02-24T07:01:00Z</dcterms:created>
  <dcterms:modified xsi:type="dcterms:W3CDTF">2025-05-11T05:17:44Z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2052-8.1.0.3477</vt:lpwstr>
  </property>
</Properties>
</file>