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57" r:id="rId5"/>
    <p:sldId id="264" r:id="rId6"/>
    <p:sldId id="269" r:id="rId7"/>
    <p:sldId id="270" r:id="rId8"/>
    <p:sldId id="265" r:id="rId9"/>
    <p:sldId id="266" r:id="rId10"/>
    <p:sldId id="271" r:id="rId11"/>
    <p:sldId id="273" r:id="rId12"/>
    <p:sldId id="272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lala@kpu.ac.kr" initials="h" lastIdx="1" clrIdx="0">
    <p:extLst>
      <p:ext uri="{19B8F6BF-5375-455C-9EA6-DF929625EA0E}">
        <p15:presenceInfo xmlns:p15="http://schemas.microsoft.com/office/powerpoint/2012/main" userId="208db90e042c01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E0"/>
    <a:srgbClr val="595959"/>
    <a:srgbClr val="059EE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1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7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29495" y="2559050"/>
            <a:ext cx="749712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>
                <a:solidFill>
                  <a:srgbClr val="44546A">
                    <a:lumMod val="50000"/>
                  </a:srgbClr>
                </a:solidFill>
              </a:rPr>
              <a:t>웹 </a:t>
            </a:r>
            <a:r>
              <a:rPr lang="ko-KR" altLang="en-US" sz="4000" b="1" i="1" dirty="0">
                <a:solidFill>
                  <a:srgbClr val="44546A">
                    <a:lumMod val="50000"/>
                  </a:srgbClr>
                </a:solidFill>
              </a:rPr>
              <a:t>개발 기획서</a:t>
            </a:r>
            <a:endParaRPr lang="en-US" altLang="ko-KR" sz="4000" b="1" i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7552417" y="2520950"/>
            <a:ext cx="1080000" cy="0"/>
          </a:xfrm>
          <a:prstGeom prst="line">
            <a:avLst/>
          </a:prstGeom>
          <a:ln w="508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F096E-E720-4FEC-A97E-8DB720179DA4}"/>
              </a:ext>
            </a:extLst>
          </p:cNvPr>
          <p:cNvSpPr/>
          <p:nvPr/>
        </p:nvSpPr>
        <p:spPr>
          <a:xfrm>
            <a:off x="7092589" y="2463918"/>
            <a:ext cx="114065" cy="114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4.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결제 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API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72B5B6-FE07-4F3A-A430-718D7F303E04}"/>
              </a:ext>
            </a:extLst>
          </p:cNvPr>
          <p:cNvSpPr txBox="1"/>
          <p:nvPr/>
        </p:nvSpPr>
        <p:spPr>
          <a:xfrm>
            <a:off x="556157" y="991922"/>
            <a:ext cx="159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</a:rPr>
              <a:t>- </a:t>
            </a:r>
            <a:r>
              <a:rPr lang="en-US" altLang="ko-KR" sz="1600" dirty="0" err="1">
                <a:solidFill>
                  <a:srgbClr val="595959"/>
                </a:solidFill>
              </a:rPr>
              <a:t>BootPay</a:t>
            </a:r>
            <a:r>
              <a:rPr lang="en-US" altLang="ko-KR" sz="1600" dirty="0">
                <a:solidFill>
                  <a:srgbClr val="595959"/>
                </a:solidFill>
              </a:rPr>
              <a:t> -</a:t>
            </a:r>
            <a:endParaRPr lang="ko-KR" altLang="en-US" sz="1600" dirty="0">
              <a:solidFill>
                <a:srgbClr val="595959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DF67CA-BD0B-452C-AA9D-2FA9A4005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"/>
          <a:stretch/>
        </p:blipFill>
        <p:spPr>
          <a:xfrm>
            <a:off x="600702" y="1620208"/>
            <a:ext cx="3098221" cy="4651473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DAE2DA6-02CF-447E-9F5D-7403FBC44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34978"/>
              </p:ext>
            </p:extLst>
          </p:nvPr>
        </p:nvGraphicFramePr>
        <p:xfrm>
          <a:off x="4095345" y="1620208"/>
          <a:ext cx="7873990" cy="206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98">
                  <a:extLst>
                    <a:ext uri="{9D8B030D-6E8A-4147-A177-3AD203B41FA5}">
                      <a16:colId xmlns:a16="http://schemas.microsoft.com/office/drawing/2014/main" val="611304556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2110380401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1846311245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3387194928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2551388084"/>
                    </a:ext>
                  </a:extLst>
                </a:gridCol>
              </a:tblGrid>
              <a:tr h="3404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 </a:t>
                      </a:r>
                      <a:r>
                        <a:rPr lang="en-US" altLang="ko-KR" sz="1600" dirty="0" err="1"/>
                        <a:t>Inicis</a:t>
                      </a:r>
                      <a:endParaRPr lang="ko-KR" altLang="en-US" sz="1600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Toss Payment</a:t>
                      </a:r>
                      <a:endParaRPr lang="ko-KR" altLang="en-US" sz="1600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PAYCO</a:t>
                      </a:r>
                      <a:endParaRPr lang="ko-KR" altLang="en-US" sz="1600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Naver</a:t>
                      </a:r>
                      <a:r>
                        <a:rPr lang="en-US" altLang="ko-KR" sz="1600" dirty="0"/>
                        <a:t> Pay</a:t>
                      </a:r>
                      <a:endParaRPr lang="ko-KR" altLang="en-US" sz="1600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26601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신용카드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2.8%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2.7%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2.7%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2.7%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06276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실시간 계좌 이체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1.8%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1.8%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40886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가상 계좌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300</a:t>
                      </a:r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300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77689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휴대폰 소액 결제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별도 협의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4.5%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33792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연 관리비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면제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면제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면제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면제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316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93FCC7-330E-494D-A051-3CC4AAE05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1216"/>
              </p:ext>
            </p:extLst>
          </p:nvPr>
        </p:nvGraphicFramePr>
        <p:xfrm>
          <a:off x="4095345" y="3815416"/>
          <a:ext cx="4724394" cy="206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98">
                  <a:extLst>
                    <a:ext uri="{9D8B030D-6E8A-4147-A177-3AD203B41FA5}">
                      <a16:colId xmlns:a16="http://schemas.microsoft.com/office/drawing/2014/main" val="611304556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2110380401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1846311245"/>
                    </a:ext>
                  </a:extLst>
                </a:gridCol>
              </a:tblGrid>
              <a:tr h="3404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Kakao</a:t>
                      </a:r>
                      <a:r>
                        <a:rPr lang="en-US" altLang="ko-KR" sz="1600" dirty="0"/>
                        <a:t> Pay</a:t>
                      </a:r>
                      <a:endParaRPr lang="ko-KR" altLang="en-US" sz="1600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 pay</a:t>
                      </a:r>
                      <a:endParaRPr lang="ko-KR" altLang="en-US" sz="1600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26601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신용카드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2.7%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2.7%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06276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실시간 계좌 이체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2.0%/300</a:t>
                      </a:r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40886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가상 계좌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300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77689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휴대폰 소액 결제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-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595959"/>
                          </a:solidFill>
                        </a:rPr>
                        <a:t>6%</a:t>
                      </a:r>
                      <a:endParaRPr lang="ko-KR" altLang="en-US" sz="1200" b="1" i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33792"/>
                  </a:ext>
                </a:extLst>
              </a:tr>
              <a:tr h="340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595959"/>
                          </a:solidFill>
                        </a:rPr>
                        <a:t>연 관리비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면제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>
                          <a:solidFill>
                            <a:srgbClr val="595959"/>
                          </a:solidFill>
                        </a:rPr>
                        <a:t>면제</a:t>
                      </a:r>
                    </a:p>
                  </a:txBody>
                  <a:tcPr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8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4. </a:t>
            </a:r>
            <a:r>
              <a:rPr lang="ko-KR" altLang="en-US" sz="2800" b="1" i="1" dirty="0" err="1">
                <a:solidFill>
                  <a:srgbClr val="44546A">
                    <a:lumMod val="50000"/>
                  </a:srgbClr>
                </a:solidFill>
              </a:rPr>
              <a:t>챗봇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 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API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72B5B6-FE07-4F3A-A430-718D7F303E04}"/>
              </a:ext>
            </a:extLst>
          </p:cNvPr>
          <p:cNvSpPr txBox="1"/>
          <p:nvPr/>
        </p:nvSpPr>
        <p:spPr>
          <a:xfrm>
            <a:off x="556157" y="991922"/>
            <a:ext cx="159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</a:rPr>
              <a:t>- Intercom -</a:t>
            </a:r>
            <a:endParaRPr lang="ko-KR" altLang="en-US" sz="1600" dirty="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FDE98-78E1-4C06-9E81-23438C50B014}"/>
              </a:ext>
            </a:extLst>
          </p:cNvPr>
          <p:cNvSpPr txBox="1"/>
          <p:nvPr/>
        </p:nvSpPr>
        <p:spPr>
          <a:xfrm>
            <a:off x="4128174" y="1470193"/>
            <a:ext cx="6620888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2400" u="sng" dirty="0">
                <a:solidFill>
                  <a:srgbClr val="595959"/>
                </a:solidFill>
              </a:rPr>
              <a:t>특징</a:t>
            </a:r>
            <a:r>
              <a:rPr lang="ko-KR" altLang="en-US" sz="2400" dirty="0">
                <a:solidFill>
                  <a:srgbClr val="595959"/>
                </a:solidFill>
              </a:rPr>
              <a:t> </a:t>
            </a:r>
            <a:endParaRPr lang="en-US" altLang="ko-KR" sz="2400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sz="2400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현재 </a:t>
            </a:r>
            <a:r>
              <a:rPr lang="ko-KR" altLang="en-US" dirty="0" err="1">
                <a:solidFill>
                  <a:srgbClr val="595959"/>
                </a:solidFill>
              </a:rPr>
              <a:t>피플박스에서</a:t>
            </a:r>
            <a:r>
              <a:rPr lang="ko-KR" altLang="en-US" dirty="0">
                <a:solidFill>
                  <a:srgbClr val="595959"/>
                </a:solidFill>
              </a:rPr>
              <a:t> 사용하고 있는 </a:t>
            </a:r>
            <a:r>
              <a:rPr lang="ko-KR" altLang="en-US" dirty="0" err="1">
                <a:solidFill>
                  <a:srgbClr val="595959"/>
                </a:solidFill>
              </a:rPr>
              <a:t>챗봇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en-US" altLang="ko-KR" dirty="0">
                <a:solidFill>
                  <a:srgbClr val="595959"/>
                </a:solidFill>
              </a:rPr>
              <a:t>API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en-US" altLang="ko-KR" dirty="0">
                <a:solidFill>
                  <a:srgbClr val="595959"/>
                </a:solidFill>
              </a:rPr>
              <a:t>UI </a:t>
            </a:r>
            <a:r>
              <a:rPr lang="ko-KR" altLang="en-US" dirty="0">
                <a:solidFill>
                  <a:srgbClr val="595959"/>
                </a:solidFill>
              </a:rPr>
              <a:t>변경 가능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커뮤니티 활성화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외부 </a:t>
            </a:r>
            <a:r>
              <a:rPr lang="en-US" altLang="ko-KR" dirty="0">
                <a:solidFill>
                  <a:srgbClr val="595959"/>
                </a:solidFill>
              </a:rPr>
              <a:t>API</a:t>
            </a:r>
            <a:r>
              <a:rPr lang="ko-KR" altLang="en-US" dirty="0">
                <a:solidFill>
                  <a:srgbClr val="595959"/>
                </a:solidFill>
              </a:rPr>
              <a:t>와 연동 가능</a:t>
            </a:r>
            <a:endParaRPr lang="en-US" altLang="ko-KR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현재 개발하고 있는 환경에서 개발 가능</a:t>
            </a:r>
            <a:endParaRPr lang="en-US" altLang="ko-KR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태그 구조를 통해 쉽게 고객의 질문 그룹화 가능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en-US" altLang="ko-KR" dirty="0">
                <a:solidFill>
                  <a:srgbClr val="595959"/>
                </a:solidFill>
              </a:rPr>
              <a:t>59$ ~ 199$+a </a:t>
            </a:r>
            <a:r>
              <a:rPr lang="ko-KR" altLang="en-US" dirty="0">
                <a:solidFill>
                  <a:srgbClr val="595959"/>
                </a:solidFill>
              </a:rPr>
              <a:t>달러</a:t>
            </a:r>
            <a:r>
              <a:rPr lang="en-US" altLang="ko-KR" dirty="0">
                <a:solidFill>
                  <a:srgbClr val="595959"/>
                </a:solidFill>
              </a:rPr>
              <a:t>/</a:t>
            </a:r>
            <a:r>
              <a:rPr lang="ko-KR" altLang="en-US" dirty="0">
                <a:solidFill>
                  <a:srgbClr val="595959"/>
                </a:solidFill>
              </a:rPr>
              <a:t>월</a:t>
            </a:r>
            <a:r>
              <a:rPr lang="en-US" altLang="ko-KR" dirty="0">
                <a:solidFill>
                  <a:srgbClr val="595959"/>
                </a:solidFill>
              </a:rPr>
              <a:t> (</a:t>
            </a:r>
            <a:r>
              <a:rPr lang="ko-KR" altLang="en-US" dirty="0">
                <a:solidFill>
                  <a:srgbClr val="595959"/>
                </a:solidFill>
              </a:rPr>
              <a:t>상담원 추가 등으로 가격 달라짐</a:t>
            </a:r>
            <a:r>
              <a:rPr lang="en-US" altLang="ko-KR" dirty="0">
                <a:solidFill>
                  <a:srgbClr val="595959"/>
                </a:solidFill>
              </a:rPr>
              <a:t>)</a:t>
            </a: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79C7C-6570-4E1F-9A07-B08BB9DB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" t="1984"/>
          <a:stretch/>
        </p:blipFill>
        <p:spPr>
          <a:xfrm>
            <a:off x="556157" y="1470193"/>
            <a:ext cx="3030513" cy="4739019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</p:spTree>
    <p:extLst>
      <p:ext uri="{BB962C8B-B14F-4D97-AF65-F5344CB8AC3E}">
        <p14:creationId xmlns:p14="http://schemas.microsoft.com/office/powerpoint/2010/main" val="284765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4. </a:t>
            </a:r>
            <a:r>
              <a:rPr lang="ko-KR" altLang="en-US" sz="2800" b="1" i="1" dirty="0" err="1">
                <a:solidFill>
                  <a:srgbClr val="44546A">
                    <a:lumMod val="50000"/>
                  </a:srgbClr>
                </a:solidFill>
              </a:rPr>
              <a:t>챗봇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 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API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72B5B6-FE07-4F3A-A430-718D7F303E04}"/>
              </a:ext>
            </a:extLst>
          </p:cNvPr>
          <p:cNvSpPr txBox="1"/>
          <p:nvPr/>
        </p:nvSpPr>
        <p:spPr>
          <a:xfrm>
            <a:off x="556157" y="991922"/>
            <a:ext cx="159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</a:rPr>
              <a:t>- Closer -</a:t>
            </a:r>
            <a:endParaRPr lang="ko-KR" altLang="en-US" sz="1600" dirty="0">
              <a:solidFill>
                <a:srgbClr val="59595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89ECAB-26CC-4B8B-85E4-463AF119C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7" y="1470193"/>
            <a:ext cx="2972058" cy="5164071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FDE98-78E1-4C06-9E81-23438C50B014}"/>
              </a:ext>
            </a:extLst>
          </p:cNvPr>
          <p:cNvSpPr txBox="1"/>
          <p:nvPr/>
        </p:nvSpPr>
        <p:spPr>
          <a:xfrm>
            <a:off x="4118447" y="1576765"/>
            <a:ext cx="6620888" cy="317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2400" u="sng" dirty="0">
                <a:solidFill>
                  <a:srgbClr val="595959"/>
                </a:solidFill>
              </a:rPr>
              <a:t>특징</a:t>
            </a:r>
            <a:r>
              <a:rPr lang="ko-KR" altLang="en-US" sz="2400" dirty="0">
                <a:solidFill>
                  <a:srgbClr val="595959"/>
                </a:solidFill>
              </a:rPr>
              <a:t> </a:t>
            </a:r>
            <a:endParaRPr lang="en-US" altLang="ko-KR" sz="2400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sz="2400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다양한 텍스트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이미지 등 커스터마이징 가능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쉽게 유지 보수 가능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엑셀 등 호환성 높음 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외부 </a:t>
            </a:r>
            <a:r>
              <a:rPr lang="en-US" altLang="ko-KR" dirty="0">
                <a:solidFill>
                  <a:srgbClr val="595959"/>
                </a:solidFill>
              </a:rPr>
              <a:t>API</a:t>
            </a:r>
            <a:r>
              <a:rPr lang="ko-KR" altLang="en-US" dirty="0">
                <a:solidFill>
                  <a:srgbClr val="595959"/>
                </a:solidFill>
              </a:rPr>
              <a:t>와 연동 가능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시나리오를 </a:t>
            </a:r>
            <a:r>
              <a:rPr lang="ko-KR" altLang="en-US" dirty="0" err="1">
                <a:solidFill>
                  <a:srgbClr val="595959"/>
                </a:solidFill>
              </a:rPr>
              <a:t>시각화하여</a:t>
            </a:r>
            <a:r>
              <a:rPr lang="ko-KR" altLang="en-US" dirty="0">
                <a:solidFill>
                  <a:srgbClr val="595959"/>
                </a:solidFill>
              </a:rPr>
              <a:t> 볼 수 있음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복잡한 연산이 있으면 자바스크립트 코드를 통해 코딩 가능</a:t>
            </a:r>
            <a:endParaRPr lang="en-US" altLang="ko-KR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en-US" altLang="ko-KR" dirty="0">
                <a:solidFill>
                  <a:srgbClr val="595959"/>
                </a:solidFill>
              </a:rPr>
              <a:t>25,000/75,000 </a:t>
            </a:r>
            <a:r>
              <a:rPr lang="ko-KR" altLang="en-US" dirty="0">
                <a:solidFill>
                  <a:srgbClr val="595959"/>
                </a:solidFill>
              </a:rPr>
              <a:t>원</a:t>
            </a:r>
            <a:r>
              <a:rPr lang="en-US" altLang="ko-KR" dirty="0">
                <a:solidFill>
                  <a:srgbClr val="595959"/>
                </a:solidFill>
              </a:rPr>
              <a:t>/</a:t>
            </a:r>
            <a:r>
              <a:rPr lang="ko-KR" altLang="en-US" dirty="0">
                <a:solidFill>
                  <a:srgbClr val="595959"/>
                </a:solidFill>
              </a:rPr>
              <a:t>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E95255-8EB2-4A1D-95B9-C79DD8FC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771" y="4879708"/>
            <a:ext cx="3944548" cy="1737686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</p:spTree>
    <p:extLst>
      <p:ext uri="{BB962C8B-B14F-4D97-AF65-F5344CB8AC3E}">
        <p14:creationId xmlns:p14="http://schemas.microsoft.com/office/powerpoint/2010/main" val="64606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4. </a:t>
            </a:r>
            <a:r>
              <a:rPr lang="ko-KR" altLang="en-US" sz="2800" b="1" i="1" dirty="0" err="1">
                <a:solidFill>
                  <a:srgbClr val="44546A">
                    <a:lumMod val="50000"/>
                  </a:srgbClr>
                </a:solidFill>
              </a:rPr>
              <a:t>챗봇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 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API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72B5B6-FE07-4F3A-A430-718D7F303E04}"/>
              </a:ext>
            </a:extLst>
          </p:cNvPr>
          <p:cNvSpPr txBox="1"/>
          <p:nvPr/>
        </p:nvSpPr>
        <p:spPr>
          <a:xfrm>
            <a:off x="556157" y="991922"/>
            <a:ext cx="159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</a:rPr>
              <a:t>- Channel Talk </a:t>
            </a:r>
            <a:endParaRPr lang="ko-KR" altLang="en-US" sz="1600" dirty="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FDE98-78E1-4C06-9E81-23438C50B014}"/>
              </a:ext>
            </a:extLst>
          </p:cNvPr>
          <p:cNvSpPr txBox="1"/>
          <p:nvPr/>
        </p:nvSpPr>
        <p:spPr>
          <a:xfrm>
            <a:off x="4128174" y="1470193"/>
            <a:ext cx="6620888" cy="374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2400" u="sng" dirty="0">
                <a:solidFill>
                  <a:srgbClr val="595959"/>
                </a:solidFill>
              </a:rPr>
              <a:t>특징</a:t>
            </a:r>
            <a:r>
              <a:rPr lang="ko-KR" altLang="en-US" sz="2400" dirty="0">
                <a:solidFill>
                  <a:srgbClr val="595959"/>
                </a:solidFill>
              </a:rPr>
              <a:t> </a:t>
            </a:r>
            <a:endParaRPr lang="en-US" altLang="ko-KR" sz="2400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sz="2400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현재 국내에서 가장 대중화 되어있는 </a:t>
            </a:r>
            <a:r>
              <a:rPr lang="ko-KR" altLang="en-US" dirty="0" err="1">
                <a:solidFill>
                  <a:srgbClr val="595959"/>
                </a:solidFill>
              </a:rPr>
              <a:t>챗봇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en-US" altLang="ko-KR" dirty="0">
                <a:solidFill>
                  <a:srgbClr val="595959"/>
                </a:solidFill>
              </a:rPr>
              <a:t>API</a:t>
            </a: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네이버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카카오 등 연동 기능</a:t>
            </a:r>
            <a:endParaRPr lang="en-US" altLang="ko-KR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고객 정보 연동 기능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카카오 알림 톡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메일과 연동</a:t>
            </a:r>
            <a:endParaRPr lang="en-US" altLang="ko-KR" dirty="0">
              <a:solidFill>
                <a:srgbClr val="595959"/>
              </a:solidFill>
            </a:endParaRPr>
          </a:p>
          <a:p>
            <a:pPr>
              <a:lnSpc>
                <a:spcPts val="15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en-US" altLang="ko-KR" dirty="0">
                <a:solidFill>
                  <a:srgbClr val="595959"/>
                </a:solidFill>
              </a:rPr>
              <a:t>Slack</a:t>
            </a:r>
            <a:r>
              <a:rPr lang="ko-KR" altLang="en-US" dirty="0">
                <a:solidFill>
                  <a:srgbClr val="595959"/>
                </a:solidFill>
              </a:rPr>
              <a:t>과 같은 서비스 사용 가능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 err="1">
                <a:solidFill>
                  <a:srgbClr val="595959"/>
                </a:solidFill>
              </a:rPr>
              <a:t>챗봇</a:t>
            </a:r>
            <a:r>
              <a:rPr lang="ko-KR" altLang="en-US" dirty="0">
                <a:solidFill>
                  <a:srgbClr val="595959"/>
                </a:solidFill>
              </a:rPr>
              <a:t> 중 가장 서비스적 기능이 많음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r>
              <a:rPr lang="ko-KR" altLang="en-US" dirty="0">
                <a:solidFill>
                  <a:srgbClr val="595959"/>
                </a:solidFill>
              </a:rPr>
              <a:t>단계별 </a:t>
            </a:r>
            <a:r>
              <a:rPr lang="en-US" altLang="ko-KR" dirty="0">
                <a:solidFill>
                  <a:srgbClr val="595959"/>
                </a:solidFill>
              </a:rPr>
              <a:t>3,5,7</a:t>
            </a:r>
            <a:r>
              <a:rPr lang="ko-KR" altLang="en-US" dirty="0">
                <a:solidFill>
                  <a:srgbClr val="595959"/>
                </a:solidFill>
              </a:rPr>
              <a:t> 만원</a:t>
            </a:r>
            <a:r>
              <a:rPr lang="en-US" altLang="ko-KR" dirty="0">
                <a:solidFill>
                  <a:srgbClr val="595959"/>
                </a:solidFill>
              </a:rPr>
              <a:t>/</a:t>
            </a:r>
            <a:r>
              <a:rPr lang="ko-KR" altLang="en-US" dirty="0">
                <a:solidFill>
                  <a:srgbClr val="595959"/>
                </a:solidFill>
              </a:rPr>
              <a:t>월</a:t>
            </a:r>
            <a:r>
              <a:rPr lang="en-US" altLang="ko-KR" dirty="0">
                <a:solidFill>
                  <a:srgbClr val="595959"/>
                </a:solidFill>
              </a:rPr>
              <a:t> (</a:t>
            </a:r>
            <a:r>
              <a:rPr lang="ko-KR" altLang="en-US" dirty="0">
                <a:solidFill>
                  <a:srgbClr val="595959"/>
                </a:solidFill>
              </a:rPr>
              <a:t>상담 사용 인원 별</a:t>
            </a:r>
            <a:r>
              <a:rPr lang="en-US" altLang="ko-KR" dirty="0">
                <a:solidFill>
                  <a:srgbClr val="595959"/>
                </a:solidFill>
              </a:rPr>
              <a:t>)</a:t>
            </a: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  <a:p>
            <a:pPr marL="285750" indent="-285750">
              <a:lnSpc>
                <a:spcPts val="1500"/>
              </a:lnSpc>
              <a:buFontTx/>
              <a:buChar char="-"/>
            </a:pPr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9E2ED3-38C0-4B57-A5A4-328BA6F5D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" r="3313" b="3092"/>
          <a:stretch/>
        </p:blipFill>
        <p:spPr>
          <a:xfrm>
            <a:off x="416681" y="1454995"/>
            <a:ext cx="3113321" cy="5162399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</p:spTree>
    <p:extLst>
      <p:ext uri="{BB962C8B-B14F-4D97-AF65-F5344CB8AC3E}">
        <p14:creationId xmlns:p14="http://schemas.microsoft.com/office/powerpoint/2010/main" val="27613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목차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3E9B67-0A57-4A91-8ED8-ADD421FE3BBC}"/>
              </a:ext>
            </a:extLst>
          </p:cNvPr>
          <p:cNvSpPr txBox="1"/>
          <p:nvPr/>
        </p:nvSpPr>
        <p:spPr>
          <a:xfrm>
            <a:off x="397677" y="1352145"/>
            <a:ext cx="4261872" cy="45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>
                <a:solidFill>
                  <a:srgbClr val="404040"/>
                </a:solidFill>
              </a:rPr>
              <a:t>프로젝트 구성</a:t>
            </a:r>
            <a:endParaRPr lang="en-US" altLang="ko-KR" sz="22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2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>
                <a:solidFill>
                  <a:srgbClr val="404040"/>
                </a:solidFill>
              </a:rPr>
              <a:t>웹 기능 구현 상황</a:t>
            </a:r>
            <a:endParaRPr lang="en-US" altLang="ko-KR" sz="22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2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>
                <a:solidFill>
                  <a:srgbClr val="404040"/>
                </a:solidFill>
              </a:rPr>
              <a:t>개발 일정</a:t>
            </a:r>
            <a:endParaRPr lang="en-US" altLang="ko-KR" sz="22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200" b="1" dirty="0">
              <a:solidFill>
                <a:srgbClr val="40404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200" b="1" dirty="0">
                <a:solidFill>
                  <a:srgbClr val="404040"/>
                </a:solidFill>
              </a:rPr>
              <a:t>API </a:t>
            </a:r>
            <a:r>
              <a:rPr lang="ko-KR" altLang="en-US" sz="2200" b="1" dirty="0">
                <a:solidFill>
                  <a:srgbClr val="404040"/>
                </a:solidFill>
              </a:rPr>
              <a:t>조사</a:t>
            </a:r>
            <a:endParaRPr lang="en-US" altLang="ko-KR" sz="2200" b="1" dirty="0">
              <a:solidFill>
                <a:srgbClr val="404040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2200" b="1" dirty="0">
                <a:solidFill>
                  <a:srgbClr val="404040"/>
                </a:solidFill>
              </a:rPr>
              <a:t>결제 </a:t>
            </a:r>
            <a:r>
              <a:rPr lang="en-US" altLang="ko-KR" sz="2200" b="1" dirty="0">
                <a:solidFill>
                  <a:srgbClr val="404040"/>
                </a:solidFill>
              </a:rPr>
              <a:t>API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2200" b="1" dirty="0" err="1">
                <a:solidFill>
                  <a:srgbClr val="404040"/>
                </a:solidFill>
              </a:rPr>
              <a:t>채팅봇</a:t>
            </a:r>
            <a:r>
              <a:rPr lang="ko-KR" altLang="en-US" sz="2200" b="1" dirty="0">
                <a:solidFill>
                  <a:srgbClr val="404040"/>
                </a:solidFill>
              </a:rPr>
              <a:t> </a:t>
            </a:r>
            <a:r>
              <a:rPr lang="en-US" altLang="ko-KR" sz="2200" b="1" dirty="0">
                <a:solidFill>
                  <a:srgbClr val="404040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28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0" y="307975"/>
            <a:ext cx="440778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1.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 프로젝트 구성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5818F51-BFE0-4669-B717-F3E76E825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63"/>
          <a:stretch/>
        </p:blipFill>
        <p:spPr>
          <a:xfrm>
            <a:off x="656270" y="1122599"/>
            <a:ext cx="2086930" cy="530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F717EB-B404-4D32-9682-77EB5791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2599"/>
            <a:ext cx="1821338" cy="1676545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A5FC2F6-AC6B-4193-AB43-742F222D0323}"/>
              </a:ext>
            </a:extLst>
          </p:cNvPr>
          <p:cNvSpPr/>
          <p:nvPr/>
        </p:nvSpPr>
        <p:spPr>
          <a:xfrm>
            <a:off x="2859922" y="1333437"/>
            <a:ext cx="301557" cy="1254868"/>
          </a:xfrm>
          <a:prstGeom prst="rightBrace">
            <a:avLst>
              <a:gd name="adj1" fmla="val 8333"/>
              <a:gd name="adj2" fmla="val 50000"/>
            </a:avLst>
          </a:prstGeom>
          <a:ln w="19050" cap="sq">
            <a:solidFill>
              <a:srgbClr val="059EE2">
                <a:alpha val="98000"/>
              </a:srgbClr>
            </a:solidFill>
            <a:round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04ACB8D8-A41E-410C-AC35-8DB5A9C5896C}"/>
              </a:ext>
            </a:extLst>
          </p:cNvPr>
          <p:cNvSpPr/>
          <p:nvPr/>
        </p:nvSpPr>
        <p:spPr>
          <a:xfrm>
            <a:off x="2859922" y="3145952"/>
            <a:ext cx="301557" cy="1254868"/>
          </a:xfrm>
          <a:prstGeom prst="rightBrace">
            <a:avLst>
              <a:gd name="adj1" fmla="val 8333"/>
              <a:gd name="adj2" fmla="val 50000"/>
            </a:avLst>
          </a:prstGeom>
          <a:ln w="19050" cap="sq">
            <a:solidFill>
              <a:srgbClr val="059EE2">
                <a:alpha val="98000"/>
              </a:srgbClr>
            </a:solidFill>
            <a:round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47EB789-9A16-45EC-A417-9EA454EE1FDD}"/>
              </a:ext>
            </a:extLst>
          </p:cNvPr>
          <p:cNvSpPr/>
          <p:nvPr/>
        </p:nvSpPr>
        <p:spPr>
          <a:xfrm>
            <a:off x="2859923" y="4770910"/>
            <a:ext cx="301557" cy="1254868"/>
          </a:xfrm>
          <a:prstGeom prst="rightBrace">
            <a:avLst>
              <a:gd name="adj1" fmla="val 8333"/>
              <a:gd name="adj2" fmla="val 50000"/>
            </a:avLst>
          </a:prstGeom>
          <a:ln w="19050" cap="sq">
            <a:solidFill>
              <a:srgbClr val="059EE2">
                <a:alpha val="98000"/>
              </a:srgbClr>
            </a:solidFill>
            <a:round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3054C36B-0BB4-4906-A090-2B9E46E295B2}"/>
              </a:ext>
            </a:extLst>
          </p:cNvPr>
          <p:cNvSpPr/>
          <p:nvPr/>
        </p:nvSpPr>
        <p:spPr>
          <a:xfrm>
            <a:off x="8035047" y="1245888"/>
            <a:ext cx="301557" cy="1254868"/>
          </a:xfrm>
          <a:prstGeom prst="rightBrace">
            <a:avLst>
              <a:gd name="adj1" fmla="val 8333"/>
              <a:gd name="adj2" fmla="val 50000"/>
            </a:avLst>
          </a:prstGeom>
          <a:ln w="19050" cap="sq">
            <a:solidFill>
              <a:srgbClr val="059EE2">
                <a:alpha val="98000"/>
              </a:srgbClr>
            </a:solidFill>
            <a:round/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8106E8-E9C2-40FE-BA35-BFBED81DB3FA}"/>
              </a:ext>
            </a:extLst>
          </p:cNvPr>
          <p:cNvCxnSpPr/>
          <p:nvPr/>
        </p:nvCxnSpPr>
        <p:spPr>
          <a:xfrm>
            <a:off x="7996135" y="2685583"/>
            <a:ext cx="379379" cy="0"/>
          </a:xfrm>
          <a:prstGeom prst="straightConnector1">
            <a:avLst/>
          </a:prstGeom>
          <a:ln w="19050">
            <a:solidFill>
              <a:srgbClr val="059E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28C43-0288-4DA0-BA65-1DE5D4C5C438}"/>
              </a:ext>
            </a:extLst>
          </p:cNvPr>
          <p:cNvSpPr txBox="1"/>
          <p:nvPr/>
        </p:nvSpPr>
        <p:spPr>
          <a:xfrm>
            <a:off x="3148670" y="1683872"/>
            <a:ext cx="2829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595959"/>
                </a:solidFill>
              </a:rPr>
              <a:t>각 페이지 마다 명령과 행동을 </a:t>
            </a:r>
            <a:endParaRPr lang="en-US" altLang="ko-KR" sz="1500" b="1" dirty="0">
              <a:solidFill>
                <a:srgbClr val="595959"/>
              </a:solidFill>
            </a:endParaRPr>
          </a:p>
          <a:p>
            <a:r>
              <a:rPr lang="ko-KR" altLang="en-US" sz="1500" b="1" dirty="0">
                <a:solidFill>
                  <a:srgbClr val="595959"/>
                </a:solidFill>
              </a:rPr>
              <a:t>지정해주는 컨트롤러 파일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0C9D4-045B-48DB-8CAD-33475D97C3AD}"/>
              </a:ext>
            </a:extLst>
          </p:cNvPr>
          <p:cNvSpPr txBox="1"/>
          <p:nvPr/>
        </p:nvSpPr>
        <p:spPr>
          <a:xfrm>
            <a:off x="3161479" y="3611803"/>
            <a:ext cx="1925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595959"/>
                </a:solidFill>
              </a:rPr>
              <a:t>각 페이지의 뷰 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076CC-281B-4625-8418-14CE96449CC3}"/>
              </a:ext>
            </a:extLst>
          </p:cNvPr>
          <p:cNvSpPr txBox="1"/>
          <p:nvPr/>
        </p:nvSpPr>
        <p:spPr>
          <a:xfrm>
            <a:off x="3161479" y="5121345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595959"/>
                </a:solidFill>
              </a:rPr>
              <a:t>DB</a:t>
            </a:r>
            <a:r>
              <a:rPr lang="ko-KR" altLang="en-US" sz="1500" b="1" dirty="0">
                <a:solidFill>
                  <a:srgbClr val="595959"/>
                </a:solidFill>
              </a:rPr>
              <a:t>를 조작하는 서비스가</a:t>
            </a:r>
            <a:endParaRPr lang="en-US" altLang="ko-KR" sz="1500" b="1" dirty="0">
              <a:solidFill>
                <a:srgbClr val="595959"/>
              </a:solidFill>
            </a:endParaRPr>
          </a:p>
          <a:p>
            <a:r>
              <a:rPr lang="ko-KR" altLang="en-US" sz="1500" b="1" dirty="0">
                <a:solidFill>
                  <a:srgbClr val="595959"/>
                </a:solidFill>
              </a:rPr>
              <a:t>구현되어 있는 파일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33779-1310-4316-80C2-F1FFD51F1D76}"/>
              </a:ext>
            </a:extLst>
          </p:cNvPr>
          <p:cNvSpPr txBox="1"/>
          <p:nvPr/>
        </p:nvSpPr>
        <p:spPr>
          <a:xfrm>
            <a:off x="8336604" y="1596323"/>
            <a:ext cx="2289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595959"/>
                </a:solidFill>
              </a:rPr>
              <a:t>각 </a:t>
            </a:r>
            <a:r>
              <a:rPr lang="en-US" altLang="ko-KR" sz="1500" b="1" dirty="0">
                <a:solidFill>
                  <a:srgbClr val="595959"/>
                </a:solidFill>
              </a:rPr>
              <a:t>URL</a:t>
            </a:r>
            <a:r>
              <a:rPr lang="ko-KR" altLang="en-US" sz="1500" b="1" dirty="0">
                <a:solidFill>
                  <a:srgbClr val="595959"/>
                </a:solidFill>
              </a:rPr>
              <a:t>마다 컨트롤러를 </a:t>
            </a:r>
            <a:endParaRPr lang="en-US" altLang="ko-KR" sz="1500" b="1" dirty="0">
              <a:solidFill>
                <a:srgbClr val="595959"/>
              </a:solidFill>
            </a:endParaRPr>
          </a:p>
          <a:p>
            <a:r>
              <a:rPr lang="ko-KR" altLang="en-US" sz="1500" b="1" dirty="0">
                <a:solidFill>
                  <a:srgbClr val="595959"/>
                </a:solidFill>
              </a:rPr>
              <a:t>지정해주는 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685F6-2AFD-4A79-B344-C0EF9E3AA7D9}"/>
              </a:ext>
            </a:extLst>
          </p:cNvPr>
          <p:cNvSpPr txBox="1"/>
          <p:nvPr/>
        </p:nvSpPr>
        <p:spPr>
          <a:xfrm>
            <a:off x="8336604" y="2524000"/>
            <a:ext cx="2502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595959"/>
                </a:solidFill>
              </a:rPr>
              <a:t>서버를 열어주는 메인 파일</a:t>
            </a:r>
          </a:p>
        </p:txBody>
      </p:sp>
    </p:spTree>
    <p:extLst>
      <p:ext uri="{BB962C8B-B14F-4D97-AF65-F5344CB8AC3E}">
        <p14:creationId xmlns:p14="http://schemas.microsoft.com/office/powerpoint/2010/main" val="15009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0" y="307975"/>
            <a:ext cx="440778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2.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 웹 기능 구현 상황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1A3477A-9D17-46EF-B469-603696590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"/>
          <a:stretch/>
        </p:blipFill>
        <p:spPr>
          <a:xfrm>
            <a:off x="291830" y="2198037"/>
            <a:ext cx="5340486" cy="2984396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E22AC-F17B-41FE-9E9C-D7D0E495D5CB}"/>
              </a:ext>
            </a:extLst>
          </p:cNvPr>
          <p:cNvSpPr txBox="1"/>
          <p:nvPr/>
        </p:nvSpPr>
        <p:spPr>
          <a:xfrm>
            <a:off x="291830" y="1675567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메인 페이지 </a:t>
            </a:r>
            <a:r>
              <a:rPr lang="en-US" altLang="ko-KR" dirty="0">
                <a:solidFill>
                  <a:srgbClr val="404040"/>
                </a:solidFill>
              </a:rPr>
              <a:t>-</a:t>
            </a:r>
            <a:endParaRPr lang="ko-KR" altLang="en-US" dirty="0">
              <a:solidFill>
                <a:srgbClr val="40404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CB2055-A29E-430B-AC36-472AC94A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198037"/>
            <a:ext cx="5340486" cy="2984396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5AA63BF-DD7F-4C8F-91EF-60DD49AD411A}"/>
              </a:ext>
            </a:extLst>
          </p:cNvPr>
          <p:cNvSpPr txBox="1"/>
          <p:nvPr/>
        </p:nvSpPr>
        <p:spPr>
          <a:xfrm>
            <a:off x="6400800" y="16755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</a:rPr>
              <a:t>- Main.js</a:t>
            </a:r>
            <a:r>
              <a:rPr lang="ko-KR" altLang="en-US" dirty="0">
                <a:solidFill>
                  <a:srgbClr val="404040"/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-</a:t>
            </a:r>
            <a:endParaRPr lang="ko-KR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2.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웹 기능 구현 상황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FB9194-EE5C-42BF-BDFA-6C46C3477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/>
          <a:stretch/>
        </p:blipFill>
        <p:spPr>
          <a:xfrm>
            <a:off x="465771" y="1851335"/>
            <a:ext cx="3094552" cy="3778834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8C43A2-7E09-4515-832B-4710D455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85" y="1804597"/>
            <a:ext cx="7117697" cy="3825572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22821-57D5-4B09-A111-A12F4C4EF74E}"/>
              </a:ext>
            </a:extLst>
          </p:cNvPr>
          <p:cNvSpPr txBox="1"/>
          <p:nvPr/>
        </p:nvSpPr>
        <p:spPr>
          <a:xfrm>
            <a:off x="4307585" y="129377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- Schedule.js - </a:t>
            </a:r>
            <a:endParaRPr lang="ko-KR" alt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6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2.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웹 기능 구현 상황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422821-57D5-4B09-A111-A12F4C4EF74E}"/>
              </a:ext>
            </a:extLst>
          </p:cNvPr>
          <p:cNvSpPr txBox="1"/>
          <p:nvPr/>
        </p:nvSpPr>
        <p:spPr>
          <a:xfrm>
            <a:off x="4137901" y="1308527"/>
            <a:ext cx="509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- MembershipController.js &amp; Membership.js  - </a:t>
            </a:r>
            <a:endParaRPr lang="ko-KR" altLang="en-US" dirty="0">
              <a:solidFill>
                <a:srgbClr val="59595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28C70-DBE5-4B44-A464-35A027A58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"/>
          <a:stretch/>
        </p:blipFill>
        <p:spPr>
          <a:xfrm>
            <a:off x="656270" y="1804597"/>
            <a:ext cx="2694562" cy="4051809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9BCCDB-CB58-41B6-A548-15577A2A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02" y="1765410"/>
            <a:ext cx="7850567" cy="1493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69FFAC-940A-44EC-A1EF-7C7CC4FF5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901" y="3288243"/>
            <a:ext cx="785056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3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2.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웹 기능 구현 상황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422821-57D5-4B09-A111-A12F4C4EF74E}"/>
              </a:ext>
            </a:extLst>
          </p:cNvPr>
          <p:cNvSpPr txBox="1"/>
          <p:nvPr/>
        </p:nvSpPr>
        <p:spPr>
          <a:xfrm>
            <a:off x="4137901" y="1308527"/>
            <a:ext cx="509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- MembershipController.js &amp; Membership.js  - </a:t>
            </a:r>
            <a:endParaRPr lang="ko-KR" altLang="en-US" dirty="0">
              <a:solidFill>
                <a:srgbClr val="59595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28C70-DBE5-4B44-A464-35A027A58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"/>
          <a:stretch/>
        </p:blipFill>
        <p:spPr>
          <a:xfrm>
            <a:off x="656270" y="1804597"/>
            <a:ext cx="2694562" cy="4051809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9BCCDB-CB58-41B6-A548-15577A2A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02" y="1765410"/>
            <a:ext cx="7850567" cy="1493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69FFAC-940A-44EC-A1EF-7C7CC4FF5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901" y="3288243"/>
            <a:ext cx="785056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2.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웹 기능 구현 상황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ACF0C10-6CE8-440E-B9CE-F16CA5EF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1" y="1088320"/>
            <a:ext cx="9655377" cy="3216492"/>
          </a:xfrm>
          <a:prstGeom prst="rect">
            <a:avLst/>
          </a:prstGeom>
          <a:ln w="25400">
            <a:solidFill>
              <a:srgbClr val="595959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7C538-9D5C-4FED-8732-681E6776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5" y="4429785"/>
            <a:ext cx="969103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</a:rPr>
              <a:t>3.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</a:rPr>
              <a:t>개발 일정</a:t>
            </a:r>
            <a:endParaRPr lang="en-US" altLang="ko-KR" sz="900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A377F3-B891-496A-9F06-D47F8E1F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48845"/>
              </p:ext>
            </p:extLst>
          </p:nvPr>
        </p:nvGraphicFramePr>
        <p:xfrm>
          <a:off x="554475" y="1274631"/>
          <a:ext cx="9873575" cy="2880114"/>
        </p:xfrm>
        <a:graphic>
          <a:graphicData uri="http://schemas.openxmlformats.org/drawingml/2006/table">
            <a:tbl>
              <a:tblPr/>
              <a:tblGrid>
                <a:gridCol w="787817">
                  <a:extLst>
                    <a:ext uri="{9D8B030D-6E8A-4147-A177-3AD203B41FA5}">
                      <a16:colId xmlns:a16="http://schemas.microsoft.com/office/drawing/2014/main" val="323631814"/>
                    </a:ext>
                  </a:extLst>
                </a:gridCol>
                <a:gridCol w="735755">
                  <a:extLst>
                    <a:ext uri="{9D8B030D-6E8A-4147-A177-3AD203B41FA5}">
                      <a16:colId xmlns:a16="http://schemas.microsoft.com/office/drawing/2014/main" val="2601877011"/>
                    </a:ext>
                  </a:extLst>
                </a:gridCol>
                <a:gridCol w="719503">
                  <a:extLst>
                    <a:ext uri="{9D8B030D-6E8A-4147-A177-3AD203B41FA5}">
                      <a16:colId xmlns:a16="http://schemas.microsoft.com/office/drawing/2014/main" val="3814337599"/>
                    </a:ext>
                  </a:extLst>
                </a:gridCol>
                <a:gridCol w="654418">
                  <a:extLst>
                    <a:ext uri="{9D8B030D-6E8A-4147-A177-3AD203B41FA5}">
                      <a16:colId xmlns:a16="http://schemas.microsoft.com/office/drawing/2014/main" val="3986558588"/>
                    </a:ext>
                  </a:extLst>
                </a:gridCol>
                <a:gridCol w="608426">
                  <a:extLst>
                    <a:ext uri="{9D8B030D-6E8A-4147-A177-3AD203B41FA5}">
                      <a16:colId xmlns:a16="http://schemas.microsoft.com/office/drawing/2014/main" val="2306915065"/>
                    </a:ext>
                  </a:extLst>
                </a:gridCol>
                <a:gridCol w="671535">
                  <a:extLst>
                    <a:ext uri="{9D8B030D-6E8A-4147-A177-3AD203B41FA5}">
                      <a16:colId xmlns:a16="http://schemas.microsoft.com/office/drawing/2014/main" val="3188961472"/>
                    </a:ext>
                  </a:extLst>
                </a:gridCol>
                <a:gridCol w="671535">
                  <a:extLst>
                    <a:ext uri="{9D8B030D-6E8A-4147-A177-3AD203B41FA5}">
                      <a16:colId xmlns:a16="http://schemas.microsoft.com/office/drawing/2014/main" val="1352750830"/>
                    </a:ext>
                  </a:extLst>
                </a:gridCol>
                <a:gridCol w="671535">
                  <a:extLst>
                    <a:ext uri="{9D8B030D-6E8A-4147-A177-3AD203B41FA5}">
                      <a16:colId xmlns:a16="http://schemas.microsoft.com/office/drawing/2014/main" val="1384854504"/>
                    </a:ext>
                  </a:extLst>
                </a:gridCol>
                <a:gridCol w="671535">
                  <a:extLst>
                    <a:ext uri="{9D8B030D-6E8A-4147-A177-3AD203B41FA5}">
                      <a16:colId xmlns:a16="http://schemas.microsoft.com/office/drawing/2014/main" val="2023962313"/>
                    </a:ext>
                  </a:extLst>
                </a:gridCol>
                <a:gridCol w="683422">
                  <a:extLst>
                    <a:ext uri="{9D8B030D-6E8A-4147-A177-3AD203B41FA5}">
                      <a16:colId xmlns:a16="http://schemas.microsoft.com/office/drawing/2014/main" val="3379287070"/>
                    </a:ext>
                  </a:extLst>
                </a:gridCol>
                <a:gridCol w="656825">
                  <a:extLst>
                    <a:ext uri="{9D8B030D-6E8A-4147-A177-3AD203B41FA5}">
                      <a16:colId xmlns:a16="http://schemas.microsoft.com/office/drawing/2014/main" val="90330025"/>
                    </a:ext>
                  </a:extLst>
                </a:gridCol>
                <a:gridCol w="688609">
                  <a:extLst>
                    <a:ext uri="{9D8B030D-6E8A-4147-A177-3AD203B41FA5}">
                      <a16:colId xmlns:a16="http://schemas.microsoft.com/office/drawing/2014/main" val="1639722572"/>
                    </a:ext>
                  </a:extLst>
                </a:gridCol>
                <a:gridCol w="826330">
                  <a:extLst>
                    <a:ext uri="{9D8B030D-6E8A-4147-A177-3AD203B41FA5}">
                      <a16:colId xmlns:a16="http://schemas.microsoft.com/office/drawing/2014/main" val="1560489198"/>
                    </a:ext>
                  </a:extLst>
                </a:gridCol>
                <a:gridCol w="826330">
                  <a:extLst>
                    <a:ext uri="{9D8B030D-6E8A-4147-A177-3AD203B41FA5}">
                      <a16:colId xmlns:a16="http://schemas.microsoft.com/office/drawing/2014/main" val="318000275"/>
                    </a:ext>
                  </a:extLst>
                </a:gridCol>
              </a:tblGrid>
              <a:tr h="465936">
                <a:tc>
                  <a:txBody>
                    <a:bodyPr/>
                    <a:lstStyle/>
                    <a:p>
                      <a:pPr algn="l"/>
                      <a:endParaRPr lang="ko-KR" altLang="en-US" sz="2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72867"/>
                  </a:ext>
                </a:extLst>
              </a:tr>
              <a:tr h="502149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Back-End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2444"/>
                  </a:ext>
                </a:extLst>
              </a:tr>
              <a:tr h="502149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Frond-End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71943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UI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55642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TEST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06877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Done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3979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ABE423B-6C9C-4E7A-8E6C-4BE84375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609858944">
            <a:extLst>
              <a:ext uri="{FF2B5EF4-FFF2-40B4-BE49-F238E27FC236}">
                <a16:creationId xmlns:a16="http://schemas.microsoft.com/office/drawing/2014/main" id="{C735B00F-BB6A-4A38-9B5E-B1BA76B1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25" y="1909563"/>
            <a:ext cx="1871629" cy="15589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EAE4DD4-8B3C-447C-9DE0-7C0DBFEB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836861352">
            <a:extLst>
              <a:ext uri="{FF2B5EF4-FFF2-40B4-BE49-F238E27FC236}">
                <a16:creationId xmlns:a16="http://schemas.microsoft.com/office/drawing/2014/main" id="{0A980FFB-25AE-4250-85C9-41719CB4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37" y="4962287"/>
            <a:ext cx="2894012" cy="2968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차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-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예약서비스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TEST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F721B63-2212-4F8C-A431-38773EE5B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_x836787840">
            <a:extLst>
              <a:ext uri="{FF2B5EF4-FFF2-40B4-BE49-F238E27FC236}">
                <a16:creationId xmlns:a16="http://schemas.microsoft.com/office/drawing/2014/main" id="{64F19D3B-9317-4EC6-A1C9-8E5F3B51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92" y="5386309"/>
            <a:ext cx="347120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Booking App to Web / Web to App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수업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강사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회원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회원권 등록</a:t>
            </a: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스케줄 등록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및 </a:t>
            </a:r>
            <a:r>
              <a:rPr lang="ko-KR" altLang="en-US" sz="1400" dirty="0">
                <a:solidFill>
                  <a:srgbClr val="059EE2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예약 대기 기능</a:t>
            </a:r>
            <a:endParaRPr lang="en-US" altLang="ko-KR" sz="1400" dirty="0">
              <a:solidFill>
                <a:srgbClr val="059EE2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회원 현황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만료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유효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승인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기능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회원 내용 수정</a:t>
            </a: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_x609858944">
            <a:extLst>
              <a:ext uri="{FF2B5EF4-FFF2-40B4-BE49-F238E27FC236}">
                <a16:creationId xmlns:a16="http://schemas.microsoft.com/office/drawing/2014/main" id="{965DBB91-FFCE-4865-931D-1978C99B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516" y="2431098"/>
            <a:ext cx="1939938" cy="144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4" name="_x609858944">
            <a:extLst>
              <a:ext uri="{FF2B5EF4-FFF2-40B4-BE49-F238E27FC236}">
                <a16:creationId xmlns:a16="http://schemas.microsoft.com/office/drawing/2014/main" id="{C5EB3C3F-CCE3-43AB-B7E9-4F7C37EB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515" y="2934776"/>
            <a:ext cx="1939938" cy="144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5" name="_x609858944">
            <a:extLst>
              <a:ext uri="{FF2B5EF4-FFF2-40B4-BE49-F238E27FC236}">
                <a16:creationId xmlns:a16="http://schemas.microsoft.com/office/drawing/2014/main" id="{CD13D7CE-1B9D-48B3-9F7A-B7C8AE86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54" y="3411233"/>
            <a:ext cx="1472960" cy="14399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FD9FEF-F38F-46F9-92B8-A4AEBC48311A}"/>
              </a:ext>
            </a:extLst>
          </p:cNvPr>
          <p:cNvCxnSpPr/>
          <p:nvPr/>
        </p:nvCxnSpPr>
        <p:spPr>
          <a:xfrm>
            <a:off x="4032453" y="1274023"/>
            <a:ext cx="0" cy="3141725"/>
          </a:xfrm>
          <a:prstGeom prst="straightConnector1">
            <a:avLst/>
          </a:prstGeom>
          <a:ln w="34925">
            <a:solidFill>
              <a:srgbClr val="059E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737E23-E9EF-4D20-ADEA-E9661F110EBA}"/>
              </a:ext>
            </a:extLst>
          </p:cNvPr>
          <p:cNvSpPr txBox="1"/>
          <p:nvPr/>
        </p:nvSpPr>
        <p:spPr>
          <a:xfrm>
            <a:off x="3685291" y="441544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95959"/>
                </a:solidFill>
              </a:rPr>
              <a:t>1st</a:t>
            </a:r>
            <a:r>
              <a:rPr lang="ko-KR" altLang="en-US" sz="1100" b="1" dirty="0">
                <a:solidFill>
                  <a:srgbClr val="595959"/>
                </a:solidFill>
              </a:rPr>
              <a:t> </a:t>
            </a:r>
            <a:r>
              <a:rPr lang="en-US" altLang="ko-KR" sz="1100" b="1" dirty="0">
                <a:solidFill>
                  <a:srgbClr val="595959"/>
                </a:solidFill>
              </a:rPr>
              <a:t>Test</a:t>
            </a:r>
            <a:endParaRPr lang="ko-KR" altLang="en-US" sz="1100" b="1" dirty="0">
              <a:solidFill>
                <a:srgbClr val="595959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695600-AD70-4F06-95E3-A041E6D0DC33}"/>
              </a:ext>
            </a:extLst>
          </p:cNvPr>
          <p:cNvCxnSpPr/>
          <p:nvPr/>
        </p:nvCxnSpPr>
        <p:spPr>
          <a:xfrm>
            <a:off x="4032454" y="3317133"/>
            <a:ext cx="667966" cy="0"/>
          </a:xfrm>
          <a:prstGeom prst="straightConnector1">
            <a:avLst/>
          </a:prstGeom>
          <a:ln w="25400">
            <a:solidFill>
              <a:srgbClr val="059EE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6CBFCE-CAE3-4B01-8C01-AEAADBAB07FB}"/>
              </a:ext>
            </a:extLst>
          </p:cNvPr>
          <p:cNvSpPr txBox="1"/>
          <p:nvPr/>
        </p:nvSpPr>
        <p:spPr>
          <a:xfrm>
            <a:off x="4173166" y="30975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595959"/>
                </a:solidFill>
              </a:rPr>
              <a:t>조정</a:t>
            </a:r>
          </a:p>
        </p:txBody>
      </p:sp>
      <p:sp>
        <p:nvSpPr>
          <p:cNvPr id="26" name="_x609858944">
            <a:extLst>
              <a:ext uri="{FF2B5EF4-FFF2-40B4-BE49-F238E27FC236}">
                <a16:creationId xmlns:a16="http://schemas.microsoft.com/office/drawing/2014/main" id="{105D1FA6-DDB8-4C90-9C51-A45203044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254" y="1909563"/>
            <a:ext cx="2338477" cy="1521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27" name="_x836861352">
            <a:extLst>
              <a:ext uri="{FF2B5EF4-FFF2-40B4-BE49-F238E27FC236}">
                <a16:creationId xmlns:a16="http://schemas.microsoft.com/office/drawing/2014/main" id="{2F8D6248-5B72-450C-A662-1401C750B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816" y="4962287"/>
            <a:ext cx="2894012" cy="2968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차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–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기타 서비스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_x836787840">
            <a:extLst>
              <a:ext uri="{FF2B5EF4-FFF2-40B4-BE49-F238E27FC236}">
                <a16:creationId xmlns:a16="http://schemas.microsoft.com/office/drawing/2014/main" id="{FFF60C84-E7AA-4798-8898-CE89687A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271" y="5386309"/>
            <a:ext cx="347120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대여 품목 관리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통계 서비스</a:t>
            </a: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본사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B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ack Office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개발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AWS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배포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(EC2,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RDS,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S3)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결제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&amp; </a:t>
            </a:r>
            <a:r>
              <a:rPr lang="ko-KR" alt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챗봇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기능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_x609858944">
            <a:extLst>
              <a:ext uri="{FF2B5EF4-FFF2-40B4-BE49-F238E27FC236}">
                <a16:creationId xmlns:a16="http://schemas.microsoft.com/office/drawing/2014/main" id="{B83F1317-FC4C-4B56-999C-E1E408D4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255" y="2425691"/>
            <a:ext cx="5684794" cy="15213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5F03E4-C731-4E2B-9DD7-C054868CB81C}"/>
              </a:ext>
            </a:extLst>
          </p:cNvPr>
          <p:cNvCxnSpPr>
            <a:cxnSpLocks/>
          </p:cNvCxnSpPr>
          <p:nvPr/>
        </p:nvCxnSpPr>
        <p:spPr>
          <a:xfrm>
            <a:off x="9601200" y="2332630"/>
            <a:ext cx="826849" cy="0"/>
          </a:xfrm>
          <a:prstGeom prst="straightConnector1">
            <a:avLst/>
          </a:prstGeom>
          <a:ln w="25400">
            <a:solidFill>
              <a:srgbClr val="059EE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757678-1A84-4401-9E16-2588C687F208}"/>
              </a:ext>
            </a:extLst>
          </p:cNvPr>
          <p:cNvSpPr txBox="1"/>
          <p:nvPr/>
        </p:nvSpPr>
        <p:spPr>
          <a:xfrm>
            <a:off x="9782783" y="2113054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595959"/>
                </a:solidFill>
              </a:rPr>
              <a:t>조정</a:t>
            </a:r>
          </a:p>
        </p:txBody>
      </p:sp>
      <p:sp>
        <p:nvSpPr>
          <p:cNvPr id="35" name="_x609858944">
            <a:extLst>
              <a:ext uri="{FF2B5EF4-FFF2-40B4-BE49-F238E27FC236}">
                <a16:creationId xmlns:a16="http://schemas.microsoft.com/office/drawing/2014/main" id="{DC16BE09-8990-4496-A00A-CC0FC4B2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965" y="2903997"/>
            <a:ext cx="5684794" cy="15213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6" name="_x609858944">
            <a:extLst>
              <a:ext uri="{FF2B5EF4-FFF2-40B4-BE49-F238E27FC236}">
                <a16:creationId xmlns:a16="http://schemas.microsoft.com/office/drawing/2014/main" id="{63D04801-2F69-4C71-94A4-EE84CF09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651" y="3396051"/>
            <a:ext cx="1350998" cy="1439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rgbClr val="595959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202D05-6967-4330-9327-3A6C45E582AD}"/>
              </a:ext>
            </a:extLst>
          </p:cNvPr>
          <p:cNvCxnSpPr>
            <a:cxnSpLocks/>
          </p:cNvCxnSpPr>
          <p:nvPr/>
        </p:nvCxnSpPr>
        <p:spPr>
          <a:xfrm>
            <a:off x="7453082" y="3293726"/>
            <a:ext cx="699580" cy="0"/>
          </a:xfrm>
          <a:prstGeom prst="straightConnector1">
            <a:avLst/>
          </a:prstGeom>
          <a:ln w="25400">
            <a:solidFill>
              <a:srgbClr val="059EE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1607DC-776E-4C24-B8C6-EDDDC92A6B5E}"/>
              </a:ext>
            </a:extLst>
          </p:cNvPr>
          <p:cNvSpPr txBox="1"/>
          <p:nvPr/>
        </p:nvSpPr>
        <p:spPr>
          <a:xfrm>
            <a:off x="7566569" y="307415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595959"/>
                </a:solidFill>
              </a:rPr>
              <a:t>조정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D1550C-C17A-466B-9EEE-091EBFFA5FB4}"/>
              </a:ext>
            </a:extLst>
          </p:cNvPr>
          <p:cNvCxnSpPr/>
          <p:nvPr/>
        </p:nvCxnSpPr>
        <p:spPr>
          <a:xfrm>
            <a:off x="7431150" y="1274022"/>
            <a:ext cx="0" cy="3141725"/>
          </a:xfrm>
          <a:prstGeom prst="straightConnector1">
            <a:avLst/>
          </a:prstGeom>
          <a:ln w="34925">
            <a:solidFill>
              <a:srgbClr val="059E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9C506C-D61D-4B28-8CEF-44D93136D792}"/>
              </a:ext>
            </a:extLst>
          </p:cNvPr>
          <p:cNvSpPr txBox="1"/>
          <p:nvPr/>
        </p:nvSpPr>
        <p:spPr>
          <a:xfrm>
            <a:off x="7152802" y="441210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95959"/>
                </a:solidFill>
              </a:rPr>
              <a:t>2nd</a:t>
            </a:r>
            <a:r>
              <a:rPr lang="ko-KR" altLang="en-US" sz="1100" b="1" dirty="0">
                <a:solidFill>
                  <a:srgbClr val="595959"/>
                </a:solidFill>
              </a:rPr>
              <a:t> </a:t>
            </a:r>
            <a:r>
              <a:rPr lang="en-US" altLang="ko-KR" sz="1100" b="1" dirty="0">
                <a:solidFill>
                  <a:srgbClr val="595959"/>
                </a:solidFill>
              </a:rPr>
              <a:t>Test</a:t>
            </a:r>
            <a:endParaRPr lang="ko-KR" altLang="en-US" sz="1100" b="1" dirty="0">
              <a:solidFill>
                <a:srgbClr val="595959"/>
              </a:solidFill>
            </a:endParaRPr>
          </a:p>
        </p:txBody>
      </p:sp>
      <p:sp>
        <p:nvSpPr>
          <p:cNvPr id="42" name="_x609858944">
            <a:extLst>
              <a:ext uri="{FF2B5EF4-FFF2-40B4-BE49-F238E27FC236}">
                <a16:creationId xmlns:a16="http://schemas.microsoft.com/office/drawing/2014/main" id="{2F1BA7FD-5BA1-4398-BB9D-47DE4879B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29" y="1876192"/>
            <a:ext cx="1514772" cy="15213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595959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6ADD1C3-C804-4719-BBEF-F6BFBF9709DF}"/>
              </a:ext>
            </a:extLst>
          </p:cNvPr>
          <p:cNvCxnSpPr/>
          <p:nvPr/>
        </p:nvCxnSpPr>
        <p:spPr>
          <a:xfrm>
            <a:off x="9601200" y="1270376"/>
            <a:ext cx="0" cy="3141725"/>
          </a:xfrm>
          <a:prstGeom prst="straightConnector1">
            <a:avLst/>
          </a:prstGeom>
          <a:ln w="34925">
            <a:solidFill>
              <a:srgbClr val="059E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D7D611-B911-452F-8F87-E50E1A64D1F8}"/>
              </a:ext>
            </a:extLst>
          </p:cNvPr>
          <p:cNvSpPr txBox="1"/>
          <p:nvPr/>
        </p:nvSpPr>
        <p:spPr>
          <a:xfrm>
            <a:off x="9322852" y="4408455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595959"/>
                </a:solidFill>
              </a:rPr>
              <a:t>3rd</a:t>
            </a:r>
            <a:r>
              <a:rPr lang="ko-KR" altLang="en-US" sz="1100" b="1" dirty="0">
                <a:solidFill>
                  <a:srgbClr val="595959"/>
                </a:solidFill>
              </a:rPr>
              <a:t> </a:t>
            </a:r>
            <a:r>
              <a:rPr lang="en-US" altLang="ko-KR" sz="1100" b="1" dirty="0">
                <a:solidFill>
                  <a:srgbClr val="595959"/>
                </a:solidFill>
              </a:rPr>
              <a:t>Test</a:t>
            </a:r>
            <a:endParaRPr lang="ko-KR" altLang="en-US" sz="1100" b="1" dirty="0">
              <a:solidFill>
                <a:srgbClr val="595959"/>
              </a:solidFill>
            </a:endParaRPr>
          </a:p>
        </p:txBody>
      </p:sp>
      <p:sp>
        <p:nvSpPr>
          <p:cNvPr id="45" name="_x609858944">
            <a:extLst>
              <a:ext uri="{FF2B5EF4-FFF2-40B4-BE49-F238E27FC236}">
                <a16:creationId xmlns:a16="http://schemas.microsoft.com/office/drawing/2014/main" id="{CEE4748F-CF0F-47C6-A3E0-C157D93E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970" y="3833670"/>
            <a:ext cx="1665789" cy="1439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46" name="_x836861352">
            <a:extLst>
              <a:ext uri="{FF2B5EF4-FFF2-40B4-BE49-F238E27FC236}">
                <a16:creationId xmlns:a16="http://schemas.microsoft.com/office/drawing/2014/main" id="{18098FE7-FD7D-4096-8B59-5731CFF50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114" y="4967271"/>
            <a:ext cx="2894012" cy="2968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FFFFF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rgbClr val="FFFFF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차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–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최종</a:t>
            </a:r>
            <a:r>
              <a:rPr lang="en-US" altLang="ko-KR" sz="1400" dirty="0">
                <a:solidFill>
                  <a:srgbClr val="FFFFFF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Test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_x836787840">
            <a:extLst>
              <a:ext uri="{FF2B5EF4-FFF2-40B4-BE49-F238E27FC236}">
                <a16:creationId xmlns:a16="http://schemas.microsoft.com/office/drawing/2014/main" id="{F114F9A1-2ABF-482D-93D0-24E01CCC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569" y="5391293"/>
            <a:ext cx="347120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마일리지 서비스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전체 트래픽 확인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보완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베타 테스트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94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503</Words>
  <Application>Microsoft Office PowerPoint</Application>
  <PresentationFormat>와이드스크린</PresentationFormat>
  <Paragraphs>175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homelala@kpu.ac.kr</cp:lastModifiedBy>
  <cp:revision>58</cp:revision>
  <dcterms:created xsi:type="dcterms:W3CDTF">2021-02-25T15:11:47Z</dcterms:created>
  <dcterms:modified xsi:type="dcterms:W3CDTF">2021-07-26T07:09:22Z</dcterms:modified>
  <cp:version>1000.0000.01</cp:version>
</cp:coreProperties>
</file>