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Enlever les lettres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Mettre un visuel de la grille transversale, du livret, de la vidéo</a:t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97050" y="677725"/>
            <a:ext cx="111990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TRAVAILLER ET ÉVALUER DES COMPÉTENCES </a:t>
            </a:r>
            <a:endParaRPr b="1" sz="7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81150" y="3162625"/>
            <a:ext cx="10392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latin typeface="Calibri"/>
                <a:ea typeface="Calibri"/>
                <a:cs typeface="Calibri"/>
                <a:sym typeface="Calibri"/>
              </a:rPr>
              <a:t>Collège Fréd</a:t>
            </a:r>
            <a:r>
              <a:rPr b="1" lang="fr-F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éric Mistral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Feyzin    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@)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42300" y="5389575"/>
            <a:ext cx="3501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894700" y="5541975"/>
            <a:ext cx="3501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840550" y="5645975"/>
            <a:ext cx="3501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4658225"/>
            <a:ext cx="2508946" cy="20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200" y="4471790"/>
            <a:ext cx="2148050" cy="222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299" y="5790390"/>
            <a:ext cx="2508950" cy="55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615404" y="634483"/>
            <a:ext cx="45261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000" u="none" cap="none" strike="noStrike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fr-F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esoins et objectifs :</a:t>
            </a:r>
            <a:endParaRPr b="1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Diversité des élèves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/ Décrochage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Travailler en équipe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030250" y="2777900"/>
            <a:ext cx="716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Modification des pratiques</a:t>
            </a:r>
            <a:endParaRPr sz="3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Travailler et évaluer des </a:t>
            </a:r>
            <a:r>
              <a:rPr lang="fr-FR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ompétences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Rendre les élèves acteurs et autonomes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Influer positivement sur le climat scolaire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Dynamiser l’équipe enseignante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 flipH="1">
            <a:off x="8512060" y="2432886"/>
            <a:ext cx="12600" cy="41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518358" y="3856695"/>
            <a:ext cx="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8518348" y="4815531"/>
            <a:ext cx="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4"/>
          <p:cNvSpPr/>
          <p:nvPr/>
        </p:nvSpPr>
        <p:spPr>
          <a:xfrm>
            <a:off x="1261451" y="3136690"/>
            <a:ext cx="720000" cy="7200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443850" y="3291650"/>
            <a:ext cx="355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6205500" y="634475"/>
            <a:ext cx="5448300" cy="5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Productions 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Lettre aux parents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Grille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 des évaluations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Livret d’accueil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Livret d’accueil 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96781" y="634483"/>
            <a:ext cx="5359800" cy="5359800"/>
          </a:xfrm>
          <a:prstGeom prst="ellipse">
            <a:avLst/>
          </a:prstGeom>
          <a:solidFill>
            <a:srgbClr val="1E4E79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85525" y="1336690"/>
            <a:ext cx="4320000" cy="4320000"/>
          </a:xfrm>
          <a:prstGeom prst="ellipse">
            <a:avLst/>
          </a:prstGeom>
          <a:solidFill>
            <a:srgbClr val="2B6CA7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54798" y="1786690"/>
            <a:ext cx="3420000" cy="3420000"/>
          </a:xfrm>
          <a:prstGeom prst="ellipse">
            <a:avLst/>
          </a:prstGeom>
          <a:solidFill>
            <a:srgbClr val="3281C8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30316" y="2210780"/>
            <a:ext cx="2520000" cy="2520000"/>
          </a:xfrm>
          <a:prstGeom prst="ellipse">
            <a:avLst/>
          </a:prstGeom>
          <a:solidFill>
            <a:srgbClr val="5799D5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167135" y="2660780"/>
            <a:ext cx="1620000" cy="1620000"/>
          </a:xfrm>
          <a:prstGeom prst="ellipse">
            <a:avLst/>
          </a:prstGeom>
          <a:solidFill>
            <a:srgbClr val="9CC2E5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489426" y="3068990"/>
            <a:ext cx="720000" cy="720000"/>
          </a:xfrm>
          <a:prstGeom prst="ellipse">
            <a:avLst/>
          </a:prstGeom>
          <a:solidFill>
            <a:srgbClr val="BCD6EE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 B</a:t>
            </a:r>
            <a:endParaRPr b="1">
              <a:solidFill>
                <a:srgbClr val="CC412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923954" y="3314309"/>
            <a:ext cx="3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618259" y="3286114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484085" y="3265366"/>
            <a:ext cx="3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204099" y="3256036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1054585" y="2686705"/>
            <a:ext cx="1620000" cy="16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261451" y="3136690"/>
            <a:ext cx="720000" cy="7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118270" y="3314309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346439" y="634483"/>
            <a:ext cx="59769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Compétences </a:t>
            </a:r>
            <a:r>
              <a:rPr lang="fr-FR" sz="30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ransversales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Travail commun → sujet commun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817653" y="5121143"/>
            <a:ext cx="27298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Trop d’ambition</a:t>
            </a:r>
            <a:endParaRPr/>
          </a:p>
        </p:txBody>
      </p:sp>
      <p:cxnSp>
        <p:nvCxnSpPr>
          <p:cNvPr id="134" name="Google Shape;134;p16"/>
          <p:cNvCxnSpPr/>
          <p:nvPr/>
        </p:nvCxnSpPr>
        <p:spPr>
          <a:xfrm flipH="1">
            <a:off x="6420567" y="1527646"/>
            <a:ext cx="1459800" cy="31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16"/>
          <p:cNvSpPr txBox="1"/>
          <p:nvPr/>
        </p:nvSpPr>
        <p:spPr>
          <a:xfrm>
            <a:off x="3888198" y="44821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Freins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8151057" y="4482057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Leviers</a:t>
            </a:r>
            <a:endParaRPr sz="30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056858" y="5114924"/>
            <a:ext cx="39361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Chef d’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tablissement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Noyau moteur restreint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5010383" y="1908347"/>
            <a:ext cx="5924100" cy="24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Grille 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du logiciel de gestion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globale de l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’é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lève par les profs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 soi positive 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7545350" y="4483475"/>
            <a:ext cx="15600" cy="2124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375" y="4397051"/>
            <a:ext cx="720000" cy="72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5730" y="4397099"/>
            <a:ext cx="848595" cy="7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43" y="3401051"/>
            <a:ext cx="530657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4475" y="2070170"/>
            <a:ext cx="1171800" cy="85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1030316" y="2210780"/>
            <a:ext cx="2520000" cy="25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67135" y="2660780"/>
            <a:ext cx="1620000" cy="16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261451" y="3136690"/>
            <a:ext cx="720000" cy="7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118270" y="3314309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923954" y="331430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19325" y="265750"/>
            <a:ext cx="6192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Compétences </a:t>
            </a:r>
            <a:r>
              <a:rPr lang="fr-FR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isciplinaires :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Poursuite du projet dans sa matière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817653" y="5121143"/>
            <a:ext cx="48921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Harmonisation difficile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Formulation des compétences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 3</a:t>
            </a:r>
            <a:r>
              <a:rPr baseline="30000"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8999250" y="5114924"/>
            <a:ext cx="319452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Réforme du collège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 scolaire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Continuité CM2</a:t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 flipH="1">
            <a:off x="9247975" y="1249750"/>
            <a:ext cx="1171800" cy="5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7"/>
          <p:cNvSpPr txBox="1"/>
          <p:nvPr/>
        </p:nvSpPr>
        <p:spPr>
          <a:xfrm>
            <a:off x="3967950" y="1902625"/>
            <a:ext cx="6902100" cy="252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Verbes de consignes</a:t>
            </a:r>
            <a:endParaRPr sz="2400"/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orme du bulletin</a:t>
            </a:r>
            <a:endParaRPr sz="2400"/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Réévaluation des élèves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Conscience de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tâche à accomplir et du sens</a:t>
            </a:r>
            <a:r>
              <a:rPr i="1"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9247982" y="4567057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Leviers</a:t>
            </a:r>
            <a:endParaRPr sz="30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280" y="4482099"/>
            <a:ext cx="848595" cy="7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888198" y="456715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Freins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325" y="4482101"/>
            <a:ext cx="720000" cy="724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/>
          <p:nvPr/>
        </p:nvCxnSpPr>
        <p:spPr>
          <a:xfrm>
            <a:off x="8838900" y="4655300"/>
            <a:ext cx="34200" cy="2077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918" y="3683651"/>
            <a:ext cx="530657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47975" y="2455195"/>
            <a:ext cx="1171800" cy="85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854798" y="1786690"/>
            <a:ext cx="3420000" cy="34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030316" y="2210780"/>
            <a:ext cx="2520000" cy="25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167135" y="2660780"/>
            <a:ext cx="1620000" cy="16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261451" y="3136690"/>
            <a:ext cx="720000" cy="7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118270" y="3314309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923954" y="3314309"/>
            <a:ext cx="3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567596" y="3314314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 E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615404" y="326572"/>
            <a:ext cx="26620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ien </a:t>
            </a:r>
            <a:r>
              <a:rPr b="1" lang="fr-FR" sz="30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Ê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élève - individu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élève - groupes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042704" y="4928596"/>
            <a:ext cx="3979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Pression du programme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Peur de ne pas maîtriser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invisible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509250" y="4928600"/>
            <a:ext cx="3899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Conscients du besoin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Médiation par les pairs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 flipH="1">
            <a:off x="5873925" y="1057875"/>
            <a:ext cx="669600" cy="87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18"/>
          <p:cNvSpPr txBox="1"/>
          <p:nvPr/>
        </p:nvSpPr>
        <p:spPr>
          <a:xfrm>
            <a:off x="4358825" y="2034750"/>
            <a:ext cx="7701300" cy="19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ours plus fluides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onnaissance meilleure des élèves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lèves apaisés et disponibles pour les apprentissages</a:t>
            </a:r>
            <a:endParaRPr sz="2400"/>
          </a:p>
        </p:txBody>
      </p:sp>
      <p:sp>
        <p:nvSpPr>
          <p:cNvPr id="183" name="Google Shape;183;p18"/>
          <p:cNvSpPr txBox="1"/>
          <p:nvPr/>
        </p:nvSpPr>
        <p:spPr>
          <a:xfrm>
            <a:off x="4340399" y="4289550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Freins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600" y="4204501"/>
            <a:ext cx="720000" cy="724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/>
        </p:nvSpPr>
        <p:spPr>
          <a:xfrm>
            <a:off x="9277482" y="4289507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Leviers</a:t>
            </a:r>
            <a:endParaRPr sz="30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155" y="4204549"/>
            <a:ext cx="848595" cy="7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flipH="1">
            <a:off x="8202875" y="4496950"/>
            <a:ext cx="13200" cy="2170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018" y="3136701"/>
            <a:ext cx="530657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8700" y="2210770"/>
            <a:ext cx="1171800" cy="85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>
            <a:off x="685525" y="1336690"/>
            <a:ext cx="4320000" cy="43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854798" y="1786690"/>
            <a:ext cx="3420000" cy="34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030316" y="2210780"/>
            <a:ext cx="2520000" cy="25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167135" y="2660780"/>
            <a:ext cx="1620000" cy="16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1261451" y="3136690"/>
            <a:ext cx="720000" cy="720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118270" y="3314309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923954" y="331430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3618259" y="3286114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 E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4484085" y="3265366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6615404" y="634483"/>
            <a:ext cx="47488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utualisation/collaboration :</a:t>
            </a:r>
            <a:endParaRPr/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EIP/ULIS/ITEP</a:t>
            </a:r>
            <a:endParaRPr/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6713575" y="2330164"/>
            <a:ext cx="4962300" cy="209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Livret d’accueil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 et évaluation adaptés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Liaison CM2-6</a:t>
            </a:r>
            <a:r>
              <a:rPr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Facilitateur des apprentissages</a:t>
            </a:r>
            <a:endParaRPr sz="2400"/>
          </a:p>
        </p:txBody>
      </p:sp>
      <p:cxnSp>
        <p:nvCxnSpPr>
          <p:cNvPr id="206" name="Google Shape;206;p19"/>
          <p:cNvCxnSpPr/>
          <p:nvPr/>
        </p:nvCxnSpPr>
        <p:spPr>
          <a:xfrm>
            <a:off x="10210348" y="1336688"/>
            <a:ext cx="0" cy="74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19"/>
          <p:cNvSpPr txBox="1"/>
          <p:nvPr/>
        </p:nvSpPr>
        <p:spPr>
          <a:xfrm>
            <a:off x="3893100" y="5487625"/>
            <a:ext cx="4405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Mutations des collègues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8151600" y="5021725"/>
            <a:ext cx="46323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Dynamisme des arrivants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900" y="2660770"/>
            <a:ext cx="1171800" cy="85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518" y="3634701"/>
            <a:ext cx="530657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/>
        </p:nvSpPr>
        <p:spPr>
          <a:xfrm>
            <a:off x="4895449" y="4641950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Freins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750" y="4557026"/>
            <a:ext cx="720000" cy="7240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9134995" y="4641957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Leviers</a:t>
            </a:r>
            <a:endParaRPr sz="30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3393" y="4557024"/>
            <a:ext cx="848595" cy="7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9"/>
          <p:cNvCxnSpPr/>
          <p:nvPr/>
        </p:nvCxnSpPr>
        <p:spPr>
          <a:xfrm>
            <a:off x="8008375" y="4730775"/>
            <a:ext cx="0" cy="195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6615399" y="634475"/>
            <a:ext cx="291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erspectives :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6285400" y="1444600"/>
            <a:ext cx="53007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Périscollège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Formalisation des documents 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d’évaluations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 6è et pérennisation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Tutorat 3</a:t>
            </a:r>
            <a:r>
              <a:rPr baseline="30000"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-&gt;6</a:t>
            </a:r>
            <a:r>
              <a:rPr baseline="30000"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aseline="30000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496781" y="634483"/>
            <a:ext cx="5359800" cy="5359800"/>
          </a:xfrm>
          <a:prstGeom prst="ellipse">
            <a:avLst/>
          </a:prstGeom>
          <a:solidFill>
            <a:srgbClr val="1E4E79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685525" y="1336690"/>
            <a:ext cx="4320000" cy="4320000"/>
          </a:xfrm>
          <a:prstGeom prst="ellipse">
            <a:avLst/>
          </a:prstGeom>
          <a:solidFill>
            <a:srgbClr val="2B6CA7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854798" y="1786690"/>
            <a:ext cx="3420000" cy="3420000"/>
          </a:xfrm>
          <a:prstGeom prst="ellipse">
            <a:avLst/>
          </a:prstGeom>
          <a:solidFill>
            <a:srgbClr val="3281C8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030316" y="2210780"/>
            <a:ext cx="2520000" cy="2520000"/>
          </a:xfrm>
          <a:prstGeom prst="ellipse">
            <a:avLst/>
          </a:prstGeom>
          <a:solidFill>
            <a:srgbClr val="5799D5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167135" y="2660780"/>
            <a:ext cx="1620000" cy="1620000"/>
          </a:xfrm>
          <a:prstGeom prst="ellipse">
            <a:avLst/>
          </a:prstGeom>
          <a:solidFill>
            <a:srgbClr val="9CC2E5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1261451" y="3136690"/>
            <a:ext cx="720000" cy="720000"/>
          </a:xfrm>
          <a:prstGeom prst="ellipse">
            <a:avLst/>
          </a:prstGeom>
          <a:solidFill>
            <a:srgbClr val="BCD6EE"/>
          </a:solidFill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2118270" y="3314309"/>
            <a:ext cx="2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2923954" y="3314309"/>
            <a:ext cx="3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618259" y="3286114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B E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484085" y="3265366"/>
            <a:ext cx="3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5204099" y="3256036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18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