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FFFFFF"/>
    <a:srgbClr val="8AD0D6"/>
    <a:srgbClr val="2B2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2" autoAdjust="0"/>
    <p:restoredTop sz="60210" autoAdjust="0"/>
  </p:normalViewPr>
  <p:slideViewPr>
    <p:cSldViewPr snapToGrid="0">
      <p:cViewPr>
        <p:scale>
          <a:sx n="75" d="100"/>
          <a:sy n="75" d="100"/>
        </p:scale>
        <p:origin x="994" y="-44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94FF5-8B0C-4D36-8B92-CF1AA600DFE6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F33F4-EA27-4378-B945-87124E3F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1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( https://www.awwwards.com/ 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정적인 웹 사이트가 아닌 이와 같은 </a:t>
            </a:r>
            <a:r>
              <a:rPr lang="ko-KR" altLang="en-US" baseline="0" dirty="0" err="1" smtClean="0"/>
              <a:t>인터렉티브한</a:t>
            </a:r>
            <a:r>
              <a:rPr lang="ko-KR" altLang="en-US" baseline="0" dirty="0" smtClean="0"/>
              <a:t> 웹 사이트를 만들려면 이벤트를 적용 시켜서 웹 사이트를 </a:t>
            </a:r>
            <a:r>
              <a:rPr lang="ko-KR" altLang="en-US" baseline="0" dirty="0" err="1" smtClean="0"/>
              <a:t>만들어야함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자바스크립트로 프로그램을 개발하면 주로 사용자에 의해서 그 프로그램이 실행됨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방금 우리가 본 사이트도 그 사이트에 방문한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사용자인 내가 </a:t>
            </a:r>
            <a:r>
              <a:rPr lang="ko-KR" altLang="en-US" baseline="0" dirty="0" err="1" smtClean="0"/>
              <a:t>휠을</a:t>
            </a:r>
            <a:r>
              <a:rPr lang="ko-KR" altLang="en-US" baseline="0" dirty="0" smtClean="0"/>
              <a:t> 움직였을 때나 버튼을 클릭 했을 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사이트에 있는 자바스크립트 프로그램이 동작해서 구성 요소들을 움직이게 한 것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ㅡㅡ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http://ycs318.dothome.co.kr/webp/chapter8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간단하게 이벤트를 사용한 페이지를 보자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페이지는 중앙에 스위치를 클릭했을 때 한 번은 배경을 검정색으로 그리고 이미지는 스위치를 내리는 이미지로 바꾸도록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 한 번은 배경을 흰색으로 그리고 이미지는 스위치를 올리는 이미지로 바꾸도록 중앙에 스위치를 클릭했을 때 이벤트 처리를 한 페이지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ㅡㅡ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이제부터는 이렇게 사용자의 행동에 반응할 수 있는 이벤트를 배우자</a:t>
            </a:r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29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1200" baseline="0" dirty="0" smtClean="0"/>
              <a:t>사용자가 웹 페이지에서 입력란에 무언가를 </a:t>
            </a:r>
            <a:r>
              <a:rPr lang="ko-KR" altLang="en-US" sz="1200" baseline="0" dirty="0" err="1" smtClean="0"/>
              <a:t>입력하는것을</a:t>
            </a:r>
            <a:r>
              <a:rPr lang="ko-KR" altLang="en-US" sz="1200" baseline="0" dirty="0" smtClean="0"/>
              <a:t> 이벤트 </a:t>
            </a:r>
            <a:r>
              <a:rPr lang="ko-KR" altLang="en-US" sz="1200" baseline="0" dirty="0" err="1" smtClean="0"/>
              <a:t>라고</a:t>
            </a:r>
            <a:r>
              <a:rPr lang="ko-KR" altLang="en-US" sz="1200" baseline="0" dirty="0" smtClean="0"/>
              <a:t> 부름</a:t>
            </a: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r>
              <a:rPr lang="ko-KR" altLang="en-US" sz="1200" baseline="0" dirty="0" smtClean="0"/>
              <a:t>브라우저가 웹 페이지를 여는 것도 이벤트 </a:t>
            </a:r>
            <a:r>
              <a:rPr lang="ko-KR" altLang="en-US" sz="1200" baseline="0" dirty="0" err="1" smtClean="0"/>
              <a:t>라고</a:t>
            </a:r>
            <a:r>
              <a:rPr lang="ko-KR" altLang="en-US" sz="1200" baseline="0" dirty="0" smtClean="0"/>
              <a:t> 부름</a:t>
            </a: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r>
              <a:rPr lang="ko-KR" altLang="en-US" sz="1200" baseline="0" dirty="0" err="1" smtClean="0"/>
              <a:t>ㅡㅡ</a:t>
            </a: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r>
              <a:rPr lang="ko-KR" altLang="en-US" sz="1200" baseline="0" dirty="0" smtClean="0"/>
              <a:t>단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이벤트는 웹 페이지 안에서 이루어지는 행동을 말함</a:t>
            </a: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r>
              <a:rPr lang="ko-KR" altLang="en-US" sz="1200" baseline="0" dirty="0" smtClean="0"/>
              <a:t>웹 페이지를 벗어나서 브라우저의 주소 표시줄을 클릭하거나</a:t>
            </a: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r>
              <a:rPr lang="ko-KR" altLang="en-US" sz="1200" baseline="0" dirty="0" smtClean="0"/>
              <a:t>브라우저를 닫는 등의 행동은 자바스크립트의 이벤트가 되지 못함</a:t>
            </a:r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55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1200" baseline="0" dirty="0" smtClean="0"/>
              <a:t>이벤트의 종류는 크게 마우스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키보드를 사용할 때 </a:t>
            </a:r>
            <a:r>
              <a:rPr lang="en-US" altLang="ko-KR" sz="1200" baseline="0" dirty="0" smtClean="0"/>
              <a:t>/ </a:t>
            </a:r>
            <a:r>
              <a:rPr lang="ko-KR" altLang="en-US" sz="1200" baseline="0" dirty="0" smtClean="0"/>
              <a:t>웹 페이지를 불러 올 때 </a:t>
            </a:r>
            <a:r>
              <a:rPr lang="en-US" altLang="ko-KR" sz="1200" baseline="0" dirty="0" smtClean="0"/>
              <a:t>/ </a:t>
            </a:r>
            <a:r>
              <a:rPr lang="ko-KR" altLang="en-US" sz="1200" baseline="0" dirty="0" smtClean="0"/>
              <a:t>폼</a:t>
            </a:r>
            <a:r>
              <a:rPr lang="en-US" altLang="ko-KR" sz="1200" baseline="0" dirty="0" smtClean="0"/>
              <a:t>(form)</a:t>
            </a:r>
            <a:r>
              <a:rPr lang="ko-KR" altLang="en-US" sz="1200" baseline="0" dirty="0" smtClean="0"/>
              <a:t>에 무언가를 입력할 때로 나뉨</a:t>
            </a: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r>
              <a:rPr lang="ko-KR" altLang="en-US" sz="1200" baseline="0" dirty="0" smtClean="0"/>
              <a:t>그 외에도 더 다양한 종류의 이벤트가 있으니 궁금하면 직접 찾아보기</a:t>
            </a: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r>
              <a:rPr lang="en-US" altLang="ko-KR" sz="1200" baseline="0" dirty="0" smtClean="0"/>
              <a:t>( </a:t>
            </a:r>
            <a:r>
              <a:rPr lang="ko-KR" altLang="en-US" sz="1200" baseline="0" dirty="0" smtClean="0"/>
              <a:t>구글에 자바스크립트 이벤트 등의 키워드로 적절히 먼저 찾아보고 잘 </a:t>
            </a:r>
            <a:r>
              <a:rPr lang="ko-KR" altLang="en-US" sz="1200" baseline="0" dirty="0" err="1" smtClean="0"/>
              <a:t>안찾아지면</a:t>
            </a:r>
            <a:r>
              <a:rPr lang="ko-KR" altLang="en-US" sz="1200" baseline="0" dirty="0" smtClean="0"/>
              <a:t> </a:t>
            </a:r>
            <a:r>
              <a:rPr lang="en-US" altLang="ko-KR" sz="1200" baseline="0" dirty="0" smtClean="0"/>
              <a:t>developer.mozilla.org/</a:t>
            </a:r>
            <a:r>
              <a:rPr lang="en-US" altLang="ko-KR" sz="1200" baseline="0" dirty="0" err="1" smtClean="0"/>
              <a:t>en</a:t>
            </a:r>
            <a:r>
              <a:rPr lang="en-US" altLang="ko-KR" sz="1200" baseline="0" dirty="0" smtClean="0"/>
              <a:t>-US/docs/Web/Events </a:t>
            </a:r>
            <a:r>
              <a:rPr lang="ko-KR" altLang="en-US" sz="1200" baseline="0" dirty="0" smtClean="0"/>
              <a:t>를 참고 </a:t>
            </a:r>
            <a:r>
              <a:rPr lang="en-US" altLang="ko-KR" sz="1200" baseline="0" dirty="0" smtClean="0"/>
              <a:t>)</a:t>
            </a:r>
          </a:p>
          <a:p>
            <a:pPr>
              <a:lnSpc>
                <a:spcPct val="200000"/>
              </a:lnSpc>
            </a:pP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r>
              <a:rPr lang="ko-KR" altLang="en-US" sz="1200" baseline="0" dirty="0" err="1" smtClean="0"/>
              <a:t>ㅡㅡ</a:t>
            </a: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r>
              <a:rPr lang="ko-KR" altLang="en-US" sz="1200" baseline="0" dirty="0" smtClean="0"/>
              <a:t>마우스와 관련된 이벤트</a:t>
            </a:r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22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1200" baseline="0" dirty="0" smtClean="0"/>
              <a:t>키보드 관련 이벤트</a:t>
            </a:r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19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1200" baseline="0" dirty="0" smtClean="0"/>
              <a:t>웹 페이지 로딩과 관련된 이벤트</a:t>
            </a:r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57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1200" baseline="0" dirty="0" smtClean="0"/>
              <a:t>폼과 관련된 이벤트</a:t>
            </a: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r>
              <a:rPr lang="ko-KR" altLang="en-US" sz="1200" baseline="0" dirty="0" err="1" smtClean="0"/>
              <a:t>ㅡㅡ</a:t>
            </a: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r>
              <a:rPr lang="ko-KR" altLang="en-US" sz="1200" baseline="0" dirty="0" smtClean="0"/>
              <a:t>쇼핑몰을 생각해보면 상품의 이미지를 눌렀을 때 확대된 상품 이미지를 보여주거나</a:t>
            </a: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r>
              <a:rPr lang="ko-KR" altLang="en-US" sz="1200" baseline="0" dirty="0" smtClean="0"/>
              <a:t>결제를 누르면 결제를 할 수 있는 프로세스가 진행됨</a:t>
            </a: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r>
              <a:rPr lang="ko-KR" altLang="en-US" sz="1200" baseline="0" dirty="0" smtClean="0"/>
              <a:t>이렇게 웹 사이트에서는 사용자가 어떤 동작을 하면 이벤트가 발생하고</a:t>
            </a: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r>
              <a:rPr lang="ko-KR" altLang="en-US" sz="1200" baseline="0" dirty="0" smtClean="0"/>
              <a:t>이벤트가 발생하면 연결 동작이 뒤따름</a:t>
            </a: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r>
              <a:rPr lang="ko-KR" altLang="en-US" sz="1200" baseline="0" dirty="0" err="1" smtClean="0"/>
              <a:t>ㅡㅡ</a:t>
            </a: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r>
              <a:rPr lang="ko-KR" altLang="en-US" sz="1200" baseline="0" dirty="0" smtClean="0"/>
              <a:t>이렇게 이벤트가 발생했을 때 연결 동작이 뒤따르려면 웹 페이지에서 어떤 이벤트가 발생했을 때 어떤 함수를 </a:t>
            </a:r>
            <a:r>
              <a:rPr lang="ko-KR" altLang="en-US" sz="1200" baseline="0" dirty="0" err="1" smtClean="0"/>
              <a:t>실행해야하는지</a:t>
            </a:r>
            <a:r>
              <a:rPr lang="ko-KR" altLang="en-US" sz="1200" baseline="0" dirty="0" smtClean="0"/>
              <a:t> </a:t>
            </a:r>
            <a:r>
              <a:rPr lang="ko-KR" altLang="en-US" sz="1200" baseline="0" dirty="0" err="1" smtClean="0"/>
              <a:t>알려줘야함</a:t>
            </a: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r>
              <a:rPr lang="ko-KR" altLang="en-US" sz="1200" baseline="0" dirty="0" smtClean="0"/>
              <a:t>이벤트와 연결 동작을 연결해 주는 것을 이벤트 처리기 또는 이벤트 </a:t>
            </a:r>
            <a:r>
              <a:rPr lang="ko-KR" altLang="en-US" sz="1200" baseline="0" dirty="0" err="1" smtClean="0"/>
              <a:t>핸들러</a:t>
            </a:r>
            <a:r>
              <a:rPr lang="ko-KR" altLang="en-US" sz="1200" baseline="0" dirty="0" smtClean="0"/>
              <a:t> </a:t>
            </a:r>
            <a:r>
              <a:rPr lang="en-US" altLang="ko-KR" sz="1200" baseline="0" dirty="0" smtClean="0"/>
              <a:t>(Event Handler) </a:t>
            </a:r>
            <a:r>
              <a:rPr lang="ko-KR" altLang="en-US" sz="1200" baseline="0" dirty="0" smtClean="0"/>
              <a:t>라고 함</a:t>
            </a:r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690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1200" baseline="0" dirty="0" smtClean="0"/>
              <a:t>태그에 이벤트 처리기를 등록해</a:t>
            </a: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r>
              <a:rPr lang="ko-KR" altLang="en-US" sz="1200" baseline="0" dirty="0" smtClean="0"/>
              <a:t>이 태그에서 이러한 이벤트가 발생했을 때 이 함수를 호출해라 라는 형태로 이벤트와 연결할 수 </a:t>
            </a:r>
            <a:r>
              <a:rPr lang="ko-KR" altLang="en-US" sz="1200" baseline="0" dirty="0" smtClean="0"/>
              <a:t>있음</a:t>
            </a: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r>
              <a:rPr lang="ko-KR" altLang="en-US" sz="1200" baseline="0" dirty="0" err="1" smtClean="0"/>
              <a:t>ㅡㅡ</a:t>
            </a: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r>
              <a:rPr lang="en-US" altLang="ko-KR" sz="1200" baseline="0" dirty="0" err="1" smtClean="0"/>
              <a:t>doubleClick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이벤트가 발생했을 때 이벤트가 발생한 태그를 자바스크립트로 전달하는 방법도 매우 </a:t>
            </a:r>
            <a:r>
              <a:rPr lang="ko-KR" altLang="en-US" sz="1200" baseline="0" dirty="0" err="1" smtClean="0"/>
              <a:t>매우</a:t>
            </a:r>
            <a:r>
              <a:rPr lang="ko-KR" altLang="en-US" sz="1200" baseline="0" smtClean="0"/>
              <a:t> 중요</a:t>
            </a: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r>
              <a:rPr lang="ko-KR" altLang="en-US" sz="1200" baseline="0" dirty="0" err="1" smtClean="0"/>
              <a:t>ㅡㅡ</a:t>
            </a: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r>
              <a:rPr lang="ko-KR" altLang="en-US" sz="1200" baseline="0" dirty="0" smtClean="0"/>
              <a:t>이벤트 처리기를 태그에 직접 등록할 때는 </a:t>
            </a:r>
            <a:r>
              <a:rPr lang="en-US" altLang="ko-KR" sz="1200" baseline="0" dirty="0" smtClean="0"/>
              <a:t>on + </a:t>
            </a:r>
            <a:r>
              <a:rPr lang="ko-KR" altLang="en-US" sz="1200" baseline="0" dirty="0" err="1" smtClean="0"/>
              <a:t>이벤트명의</a:t>
            </a:r>
            <a:r>
              <a:rPr lang="ko-KR" altLang="en-US" sz="1200" baseline="0" dirty="0" smtClean="0"/>
              <a:t> 패턴으로 등록함</a:t>
            </a: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r>
              <a:rPr lang="ko-KR" altLang="en-US" sz="1200" baseline="0" dirty="0" smtClean="0"/>
              <a:t>이렇게 이벤트 처리기를 </a:t>
            </a:r>
            <a:r>
              <a:rPr lang="ko-KR" altLang="en-US" sz="1200" baseline="0" dirty="0" err="1" smtClean="0"/>
              <a:t>등록하는건</a:t>
            </a:r>
            <a:r>
              <a:rPr lang="ko-KR" altLang="en-US" sz="1200" baseline="0" dirty="0" smtClean="0"/>
              <a:t> 오래된 스타일이고</a:t>
            </a: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endParaRPr lang="en-US" altLang="ko-KR" sz="1200" baseline="0" dirty="0" smtClean="0"/>
          </a:p>
          <a:p>
            <a:pPr>
              <a:lnSpc>
                <a:spcPct val="200000"/>
              </a:lnSpc>
            </a:pPr>
            <a:r>
              <a:rPr lang="en-US" altLang="ko-KR" sz="1200" baseline="0" dirty="0" err="1" smtClean="0"/>
              <a:t>jquery</a:t>
            </a:r>
            <a:r>
              <a:rPr lang="ko-KR" altLang="en-US" sz="1200" baseline="0" dirty="0" smtClean="0"/>
              <a:t>를 배우면 좀 더 최신 스타일의 이벤트 처리기를 등록할 수 있음</a:t>
            </a:r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33F4-EA27-4378-B945-87124E3F960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4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79124" y="1559400"/>
            <a:ext cx="627723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879124" y="3879456"/>
            <a:ext cx="6277234" cy="1829366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79124" y="3676135"/>
            <a:ext cx="6277233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512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14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0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3868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359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255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08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21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9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95728"/>
            <a:ext cx="9404723" cy="76768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47800"/>
            <a:ext cx="9403742" cy="48005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559400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3879456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879124" y="3676135"/>
            <a:ext cx="6277233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721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80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33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3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0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2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EA37-4A82-4A81-8371-D390BCF9F9B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BEA37-4A82-4A81-8371-D390BCF9F9B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124FF-C208-48C2-96B1-46BC39E4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02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42351" y="1559400"/>
            <a:ext cx="6356733" cy="1915647"/>
          </a:xfrm>
        </p:spPr>
        <p:txBody>
          <a:bodyPr/>
          <a:lstStyle/>
          <a:p>
            <a:r>
              <a:rPr lang="en-US" altLang="ko-KR" sz="3500" dirty="0" smtClean="0"/>
              <a:t>Chapter8 – </a:t>
            </a:r>
            <a:r>
              <a:rPr lang="ko-KR" altLang="en-US" sz="3500" dirty="0" smtClean="0"/>
              <a:t>함수</a:t>
            </a:r>
            <a:endParaRPr lang="ko-KR" altLang="en-US" sz="35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이벤트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77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함수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이벤트</a:t>
            </a:r>
            <a:endParaRPr lang="ko-KR" altLang="en-US" sz="30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46112" y="1447800"/>
            <a:ext cx="9403742" cy="4800599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ko-KR" altLang="en-US" sz="2800" dirty="0" smtClean="0">
                <a:latin typeface="+mn-ea"/>
                <a:ea typeface="+mn-ea"/>
                <a:cs typeface="함초롬돋움" panose="02030504000101010101" pitchFamily="18" charset="-127"/>
              </a:rPr>
              <a:t>이벤트 </a:t>
            </a:r>
            <a:r>
              <a:rPr lang="en-US" altLang="ko-KR" sz="2800" dirty="0" smtClean="0">
                <a:latin typeface="+mn-ea"/>
                <a:ea typeface="+mn-ea"/>
                <a:cs typeface="함초롬돋움" panose="02030504000101010101" pitchFamily="18" charset="-127"/>
              </a:rPr>
              <a:t>: </a:t>
            </a:r>
            <a:r>
              <a:rPr lang="ko-KR" altLang="en-US" sz="2800" dirty="0" smtClean="0">
                <a:latin typeface="+mn-ea"/>
                <a:ea typeface="+mn-ea"/>
                <a:cs typeface="함초롬돋움" panose="02030504000101010101" pitchFamily="18" charset="-127"/>
              </a:rPr>
              <a:t>브라우저 또는 웹 페이지 </a:t>
            </a:r>
            <a:r>
              <a:rPr lang="ko-KR" altLang="en-US" sz="2800" dirty="0">
                <a:latin typeface="+mn-ea"/>
                <a:ea typeface="+mn-ea"/>
                <a:cs typeface="함초롬돋움" panose="02030504000101010101" pitchFamily="18" charset="-127"/>
              </a:rPr>
              <a:t>안에서 </a:t>
            </a:r>
            <a:r>
              <a:rPr lang="ko-KR" altLang="en-US" sz="2800" dirty="0" smtClean="0">
                <a:latin typeface="+mn-ea"/>
                <a:ea typeface="+mn-ea"/>
                <a:cs typeface="함초롬돋움" panose="02030504000101010101" pitchFamily="18" charset="-127"/>
              </a:rPr>
              <a:t>사용자가</a:t>
            </a:r>
            <a:r>
              <a:rPr lang="en-US" altLang="ko-KR" sz="2800" dirty="0" smtClean="0">
                <a:latin typeface="+mn-ea"/>
                <a:ea typeface="+mn-ea"/>
                <a:cs typeface="함초롬돋움" panose="02030504000101010101" pitchFamily="18" charset="-127"/>
              </a:rPr>
              <a:t/>
            </a:r>
            <a:br>
              <a:rPr lang="en-US" altLang="ko-KR" sz="2800" dirty="0" smtClean="0">
                <a:latin typeface="+mn-ea"/>
                <a:ea typeface="+mn-ea"/>
                <a:cs typeface="함초롬돋움" panose="02030504000101010101" pitchFamily="18" charset="-127"/>
              </a:rPr>
            </a:br>
            <a:r>
              <a:rPr lang="ko-KR" altLang="en-US" sz="2800" dirty="0" smtClean="0">
                <a:latin typeface="+mn-ea"/>
                <a:ea typeface="+mn-ea"/>
                <a:cs typeface="함초롬돋움" panose="02030504000101010101" pitchFamily="18" charset="-127"/>
              </a:rPr>
              <a:t>행하는 어떤 동작</a:t>
            </a:r>
            <a:endParaRPr lang="en-US" altLang="ko-KR" sz="2800" dirty="0" smtClean="0">
              <a:latin typeface="+mn-ea"/>
              <a:ea typeface="+mn-ea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3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함수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이벤트</a:t>
            </a:r>
            <a:endParaRPr lang="ko-KR" altLang="en-US" sz="3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25982"/>
              </p:ext>
            </p:extLst>
          </p:nvPr>
        </p:nvGraphicFramePr>
        <p:xfrm>
          <a:off x="646109" y="1063413"/>
          <a:ext cx="9404724" cy="464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083">
                  <a:extLst>
                    <a:ext uri="{9D8B030D-6E8A-4147-A177-3AD203B41FA5}">
                      <a16:colId xmlns:a16="http://schemas.microsoft.com/office/drawing/2014/main" val="1906940734"/>
                    </a:ext>
                  </a:extLst>
                </a:gridCol>
                <a:gridCol w="7279641">
                  <a:extLst>
                    <a:ext uri="{9D8B030D-6E8A-4147-A177-3AD203B41FA5}">
                      <a16:colId xmlns:a16="http://schemas.microsoft.com/office/drawing/2014/main" val="3960971100"/>
                    </a:ext>
                  </a:extLst>
                </a:gridCol>
              </a:tblGrid>
              <a:tr h="580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이벤트</a:t>
                      </a:r>
                      <a:r>
                        <a:rPr lang="ko-KR" altLang="en-US" baseline="0" dirty="0" smtClean="0"/>
                        <a:t> 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590575"/>
                  </a:ext>
                </a:extLst>
              </a:tr>
              <a:tr h="580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click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마우스로 클릭했을 때 발생하는 이벤트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641556"/>
                  </a:ext>
                </a:extLst>
              </a:tr>
              <a:tr h="580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dblclick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마우스로 두 번 클릭했을 때 발생하는 이벤트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67208"/>
                  </a:ext>
                </a:extLst>
              </a:tr>
              <a:tr h="580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mousedown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마우스 버튼을 누르고 있는 동안 발생하는 이벤트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596716"/>
                  </a:ext>
                </a:extLst>
              </a:tr>
              <a:tr h="580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mousemove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마우스 포인터를 움직일 때 발생하는 이벤트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006557"/>
                  </a:ext>
                </a:extLst>
              </a:tr>
              <a:tr h="580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mouseover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마우스 포인터를 컨텐츠 위로 옮겼을 때 발생하는 이벤트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15269"/>
                  </a:ext>
                </a:extLst>
              </a:tr>
              <a:tr h="580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mouseout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마우스 포인터가 컨텐츠를 벗어났을 때 발생하는 이벤트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529671"/>
                  </a:ext>
                </a:extLst>
              </a:tr>
              <a:tr h="580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mouseup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누르고 있던 마우스 버튼을 뗄 때 발생하는 이벤트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183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5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함수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이벤트</a:t>
            </a:r>
            <a:endParaRPr lang="ko-KR" altLang="en-US" sz="3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46109" y="1063413"/>
          <a:ext cx="9404724" cy="232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083">
                  <a:extLst>
                    <a:ext uri="{9D8B030D-6E8A-4147-A177-3AD203B41FA5}">
                      <a16:colId xmlns:a16="http://schemas.microsoft.com/office/drawing/2014/main" val="1906940734"/>
                    </a:ext>
                  </a:extLst>
                </a:gridCol>
                <a:gridCol w="7279641">
                  <a:extLst>
                    <a:ext uri="{9D8B030D-6E8A-4147-A177-3AD203B41FA5}">
                      <a16:colId xmlns:a16="http://schemas.microsoft.com/office/drawing/2014/main" val="3960971100"/>
                    </a:ext>
                  </a:extLst>
                </a:gridCol>
              </a:tblGrid>
              <a:tr h="580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이벤트</a:t>
                      </a:r>
                      <a:r>
                        <a:rPr lang="ko-KR" altLang="en-US" baseline="0" dirty="0" smtClean="0"/>
                        <a:t> 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590575"/>
                  </a:ext>
                </a:extLst>
              </a:tr>
              <a:tr h="580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keypress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키보드의 키를 눌렀을 때 발생하는 이벤트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641556"/>
                  </a:ext>
                </a:extLst>
              </a:tr>
              <a:tr h="580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keydown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키보드의 키를 누르는 동안 발생하는 이벤트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67208"/>
                  </a:ext>
                </a:extLst>
              </a:tr>
              <a:tr h="580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keyup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키보드의 키에서 손을 뗄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 때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발생하는 이벤트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59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24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함수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이벤트</a:t>
            </a:r>
            <a:endParaRPr lang="ko-KR" altLang="en-US" sz="3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46109" y="1063413"/>
          <a:ext cx="9404724" cy="4066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552">
                  <a:extLst>
                    <a:ext uri="{9D8B030D-6E8A-4147-A177-3AD203B41FA5}">
                      <a16:colId xmlns:a16="http://schemas.microsoft.com/office/drawing/2014/main" val="1906940734"/>
                    </a:ext>
                  </a:extLst>
                </a:gridCol>
                <a:gridCol w="7746172">
                  <a:extLst>
                    <a:ext uri="{9D8B030D-6E8A-4147-A177-3AD203B41FA5}">
                      <a16:colId xmlns:a16="http://schemas.microsoft.com/office/drawing/2014/main" val="3960971100"/>
                    </a:ext>
                  </a:extLst>
                </a:gridCol>
              </a:tblGrid>
              <a:tr h="580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이벤트</a:t>
                      </a:r>
                      <a:r>
                        <a:rPr lang="ko-KR" altLang="en-US" baseline="0" dirty="0" smtClean="0"/>
                        <a:t> 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590575"/>
                  </a:ext>
                </a:extLst>
              </a:tr>
              <a:tr h="580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abort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>
                          <a:latin typeface="+mn-ea"/>
                          <a:ea typeface="+mn-ea"/>
                        </a:rPr>
                        <a:t>웹 페이지가 완전히 불러와 지기 전에 불러오기를 멈췄을 때 발생하는 이벤트</a:t>
                      </a:r>
                      <a:endParaRPr lang="ko-KR" altLang="en-US" sz="1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641556"/>
                  </a:ext>
                </a:extLst>
              </a:tr>
              <a:tr h="580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error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>
                          <a:latin typeface="+mn-ea"/>
                          <a:ea typeface="+mn-ea"/>
                        </a:rPr>
                        <a:t>웹 페이지에 문제가 생겨 완전히 불러와 지지 않았을 때 발생하는 이벤트</a:t>
                      </a:r>
                      <a:endParaRPr lang="ko-KR" altLang="en-US" sz="1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67208"/>
                  </a:ext>
                </a:extLst>
              </a:tr>
              <a:tr h="580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load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웹 페이지가 완전히 불러와 진 후 발생하는 이벤트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596716"/>
                  </a:ext>
                </a:extLst>
              </a:tr>
              <a:tr h="580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resize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웹 페이지의 크기가 바뀌었을 때 발생하는 이벤트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006557"/>
                  </a:ext>
                </a:extLst>
              </a:tr>
              <a:tr h="580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scroll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웹 페이지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의 스크롤에 변화가 생겼을 때 발생하는 이벤트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15269"/>
                  </a:ext>
                </a:extLst>
              </a:tr>
              <a:tr h="580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unload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웹 페이지를 닫을 때 발생하는 이벤트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52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96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함수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이벤트</a:t>
            </a:r>
            <a:endParaRPr lang="ko-KR" altLang="en-US" sz="3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46109" y="1063413"/>
          <a:ext cx="9404724" cy="4413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083">
                  <a:extLst>
                    <a:ext uri="{9D8B030D-6E8A-4147-A177-3AD203B41FA5}">
                      <a16:colId xmlns:a16="http://schemas.microsoft.com/office/drawing/2014/main" val="1906940734"/>
                    </a:ext>
                  </a:extLst>
                </a:gridCol>
                <a:gridCol w="7279641">
                  <a:extLst>
                    <a:ext uri="{9D8B030D-6E8A-4147-A177-3AD203B41FA5}">
                      <a16:colId xmlns:a16="http://schemas.microsoft.com/office/drawing/2014/main" val="3960971100"/>
                    </a:ext>
                  </a:extLst>
                </a:gridCol>
              </a:tblGrid>
              <a:tr h="633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이벤트</a:t>
                      </a:r>
                      <a:r>
                        <a:rPr lang="ko-KR" altLang="en-US" baseline="0" dirty="0" smtClean="0"/>
                        <a:t> 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590575"/>
                  </a:ext>
                </a:extLst>
              </a:tr>
              <a:tr h="633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blur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폼 또는 입력 요소가 포커스를 잃었을 때 발생하는 이벤트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641556"/>
                  </a:ext>
                </a:extLst>
              </a:tr>
              <a:tr h="939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change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입력 요소의 상태가 바뀌었을 때 발생하는 이벤트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주로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input, select, </a:t>
                      </a:r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textarea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태그에서 사용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67208"/>
                  </a:ext>
                </a:extLst>
              </a:tr>
              <a:tr h="939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focus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입력 요소에 포커스가 놓였을 때 발생하는 이벤트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주로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label, select, 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textarea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, button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태그에서 사용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596716"/>
                  </a:ext>
                </a:extLst>
              </a:tr>
              <a:tr h="633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reset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폼을 초기화 했을 때 발생하는 이벤트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006557"/>
                  </a:ext>
                </a:extLst>
              </a:tr>
              <a:tr h="633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submit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submit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버튼을 눌렀을 때 발생하는 이벤트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15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4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함수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이벤트</a:t>
            </a:r>
            <a:endParaRPr lang="ko-KR" altLang="en-US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111" y="1063416"/>
            <a:ext cx="3600000" cy="43934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834" y="1063416"/>
            <a:ext cx="3776487" cy="43934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063" y="1063415"/>
            <a:ext cx="3960000" cy="198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8000</TotalTime>
  <Words>574</Words>
  <Application>Microsoft Office PowerPoint</Application>
  <PresentationFormat>와이드스크린</PresentationFormat>
  <Paragraphs>144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함초롬돋움</vt:lpstr>
      <vt:lpstr>Arial</vt:lpstr>
      <vt:lpstr>Century Gothic</vt:lpstr>
      <vt:lpstr>Wingdings 3</vt:lpstr>
      <vt:lpstr>이온</vt:lpstr>
      <vt:lpstr>Chapter8 – 함수</vt:lpstr>
      <vt:lpstr>함수 – 이벤트</vt:lpstr>
      <vt:lpstr>함수 – 이벤트</vt:lpstr>
      <vt:lpstr>함수 – 이벤트</vt:lpstr>
      <vt:lpstr>함수 – 이벤트</vt:lpstr>
      <vt:lpstr>함수 – 이벤트</vt:lpstr>
      <vt:lpstr>함수 – 이벤트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기본 다지기</dc:title>
  <dc:creator>이창신</dc:creator>
  <cp:lastModifiedBy>yichangsin</cp:lastModifiedBy>
  <cp:revision>1082</cp:revision>
  <dcterms:created xsi:type="dcterms:W3CDTF">2021-04-11T07:08:36Z</dcterms:created>
  <dcterms:modified xsi:type="dcterms:W3CDTF">2021-11-03T06:51:05Z</dcterms:modified>
</cp:coreProperties>
</file>