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  <a:srgbClr val="8AD0D6"/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60210" autoAdjust="0"/>
  </p:normalViewPr>
  <p:slideViewPr>
    <p:cSldViewPr snapToGrid="0">
      <p:cViewPr varScale="1">
        <p:scale>
          <a:sx n="69" d="100"/>
          <a:sy n="69" d="100"/>
        </p:scale>
        <p:origin x="221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4FF5-8B0C-4D36-8B92-CF1AA600DF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33F4-EA27-4378-B945-87124E3F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브라우저 객체 모델</a:t>
            </a:r>
            <a:r>
              <a:rPr lang="en-US" altLang="ko-KR" baseline="0" dirty="0" smtClean="0"/>
              <a:t> ( </a:t>
            </a:r>
            <a:r>
              <a:rPr lang="en-US" altLang="ko-KR" dirty="0" smtClean="0"/>
              <a:t>Browser</a:t>
            </a:r>
            <a:r>
              <a:rPr lang="en-US" altLang="ko-KR" baseline="0" dirty="0" smtClean="0"/>
              <a:t> Object Model ) </a:t>
            </a:r>
            <a:r>
              <a:rPr lang="ko-KR" altLang="en-US" baseline="0" dirty="0" smtClean="0"/>
              <a:t>이 무엇이고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브라우저 객체 모델</a:t>
            </a:r>
            <a:r>
              <a:rPr lang="ko-KR" altLang="en-US" dirty="0" smtClean="0"/>
              <a:t>에 어떤 객체들이 있는지 어떻게 활용하는지 알아보자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ㅡㅡ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객체란</a:t>
            </a:r>
            <a:r>
              <a:rPr lang="ko-KR" altLang="en-US" baseline="0" dirty="0" smtClean="0"/>
              <a:t> 브라우저에 내장된 </a:t>
            </a:r>
            <a:r>
              <a:rPr lang="ko-KR" altLang="en-US" baseline="0" smtClean="0"/>
              <a:t>객체를 뜻함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2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안에 있는 코드를 주기적으로 실행 시키기 위해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부분이 실행 주기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실행주기는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단위로 입력함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실행이 출력됨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9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코드의 동작 원리를 알아보자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3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변수가 만들어지고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저장됨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1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만나면?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96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안에 들어있는 코드를 주기적으로 실행시키기 위해 등록함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실행되는게 아님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아직은 등록만 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7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동작하도록 등록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등록이 완료되고 나면 그때부터 타이머가 동작해서 주기 마다 실행시킴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2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주기는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소스 코드를 주기적으로 실행시키기 위해서 등록 하고 나면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등록한 정보를 반환함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등록한 정보를 변수에 저장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등록 정보를 어디에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활용하느냐하면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 등록하면 멈추지 않고 주기적으로 실행되기 때문에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멈춰야 할 때도 있을 것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멈춰야 할 때 등록 정보가 저장된 변수를 활용해서 멈출 수 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1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주기는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주기적으로 실행하는 코드를 멈출 때는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 할 수 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메서드의 인자로 등록 정보를 갖고 있는 변수를 넣어주면 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코드는 코드를 주기적으로 실행시키기 위해 등록하고 바로 그 밑으로 등록을 취소했음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5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주기는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주기적으로 실행할 코드 안에서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이상 실행했을 때 멈추도록 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7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브라우저 객체 중 </a:t>
            </a:r>
            <a:r>
              <a:rPr lang="en-US" altLang="ko-KR" sz="1200" baseline="0" dirty="0" smtClean="0"/>
              <a:t>window </a:t>
            </a:r>
            <a:r>
              <a:rPr lang="ko-KR" altLang="en-US" sz="1200" baseline="0" dirty="0" smtClean="0"/>
              <a:t>객체가 가장 최상위에 있고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그 하위에 </a:t>
            </a:r>
            <a:r>
              <a:rPr lang="en-US" altLang="ko-KR" sz="1200" baseline="0" dirty="0" smtClean="0"/>
              <a:t>document, screen </a:t>
            </a:r>
            <a:r>
              <a:rPr lang="ko-KR" altLang="en-US" sz="1200" baseline="0" dirty="0" smtClean="0"/>
              <a:t>등 여러 객체들이 있음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브라우저 객체의 이 구조를 브라우저 객체 모델이라고 부름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한 묶음의 코드가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실행되도록 설정했음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코드가 동작하다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count1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값이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이상이 되면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timer2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종료 시킴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한 묶음의 코드는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실행되도록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코드가 동작하다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count2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값이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미만이 되면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종료 시킴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또 한가지 볼 것은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먼저 종료되는데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설정했다는 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 연산자로 연산을 하면 같다 라고 결과를 냄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8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지정한 시간 경과 후 한번 실행하는 메서드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갖고 있는 메서드를 활용해봤음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7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갖고 있는 멤버 변수를 사용해보자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활용하면 객체 이름처럼 기기의 너비나 높이를 알 수 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47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URL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-&gt;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get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66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사용해보자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페이지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새로고침을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71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멤버 변수를 설정하면 페이지를 이동 시킬 수 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77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사용해보자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활용하면 사용자가 방문한 페이지 수를 알 수 있고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뒤로가기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가기가 가능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방문 했던 페이지의 목록을 볼 순 없음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75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history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객체에서 가장 많이 활용하는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뒤로가기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메서드를 사용해보자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왼쪽의 페이지도 추가하고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왼쪽의 페이지로 들어가서 링크를 눌러서 페이지를 이동하자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뒤 다시 첫 페이지로 돌아옴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23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매우 유용하지만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기기와 브라우저와 관련된 정보를 다루는 객체이기 때문에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범위가 지극히 제한됨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웹 페이지 내 보안과 관련된 부분들을 핸들링 할 때 사용하는 객체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61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먼저 </a:t>
            </a:r>
            <a:r>
              <a:rPr lang="en-US" altLang="ko-KR" sz="1200" baseline="0" dirty="0" smtClean="0"/>
              <a:t>BOM </a:t>
            </a:r>
            <a:r>
              <a:rPr lang="ko-KR" altLang="en-US" sz="1200" baseline="0" dirty="0" smtClean="0"/>
              <a:t>의 최상위에 있는 </a:t>
            </a:r>
            <a:r>
              <a:rPr lang="en-US" altLang="ko-KR" sz="1200" baseline="0" dirty="0" smtClean="0"/>
              <a:t>window </a:t>
            </a:r>
            <a:r>
              <a:rPr lang="ko-KR" altLang="en-US" sz="1200" baseline="0" dirty="0" smtClean="0"/>
              <a:t>객체를 알아보자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en-US" altLang="ko-KR" sz="1200" baseline="0" dirty="0" smtClean="0"/>
              <a:t>window </a:t>
            </a:r>
            <a:r>
              <a:rPr lang="ko-KR" altLang="en-US" sz="1200" baseline="0" dirty="0" smtClean="0"/>
              <a:t>객체의 메서드는 여기 있는 메서드들 외에도 더 많이 있음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역시나 </a:t>
            </a:r>
            <a:r>
              <a:rPr lang="en-US" altLang="ko-KR" sz="1200" baseline="0" dirty="0" smtClean="0"/>
              <a:t>MDN </a:t>
            </a:r>
            <a:r>
              <a:rPr lang="ko-KR" altLang="en-US" sz="1200" baseline="0" dirty="0" smtClean="0"/>
              <a:t>사이트에서 찾아보면 상세히 알 수 있음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200" baseline="0" dirty="0" smtClean="0"/>
              <a:t>https://www.naver.com -&gt; </a:t>
            </a:r>
            <a:r>
              <a:rPr lang="ko-KR" altLang="en-US" sz="1200" baseline="0" dirty="0" smtClean="0"/>
              <a:t>새 창으로 열 사이트의 주소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en-US" altLang="ko-KR" sz="1200" baseline="0" dirty="0" smtClean="0"/>
              <a:t>popup -&gt; </a:t>
            </a:r>
            <a:r>
              <a:rPr lang="ko-KR" altLang="en-US" sz="1200" baseline="0" dirty="0" smtClean="0"/>
              <a:t>새 창 이름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width=350, height=400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 옵션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창을 일명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팝업창이라고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부름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브라우저마자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팝업창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차단 설정이 되어있으면 새 창이 열리지 않으니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창이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안열린다면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브라우저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팝업창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차단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해제해보기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 옵션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너비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높이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수평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수직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scrollbars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스크롤바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숨김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 설정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 -&gt;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숨김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yes -&gt;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: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창의 주소 표시줄 숨김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 설정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 -&gt;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숨김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yes -&gt;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사용했던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정확하게는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 들어있는 메서드임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너무 자주 사용하니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객체명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없이 접근할 수 있도록 해준 것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window.alert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같은 기능이다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마찬가지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5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배워보자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사용하면 소스 코드를 주기적으로 실행시키도록 할 수 있음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ㅡㅡ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코드의 동작 원리가 어떻게 되는지 알아보자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8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없으니 별 다른 동작 없음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6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없으니 별 다른 동작 없음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9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컴퓨터가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만나면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0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79124" y="1559400"/>
            <a:ext cx="627723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879124" y="3879456"/>
            <a:ext cx="6277234" cy="1829366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79124" y="3676135"/>
            <a:ext cx="627723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1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86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5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5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0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2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28"/>
            <a:ext cx="9404723" cy="767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7800"/>
            <a:ext cx="9403742" cy="4800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559400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879456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79124" y="3676135"/>
            <a:ext cx="627723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2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BEA37-4A82-4A81-8371-D390BCF9F9BE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2351" y="1559400"/>
            <a:ext cx="6356733" cy="1915647"/>
          </a:xfrm>
        </p:spPr>
        <p:txBody>
          <a:bodyPr/>
          <a:lstStyle/>
          <a:p>
            <a:r>
              <a:rPr lang="en-US" altLang="ko-KR" sz="3500" dirty="0" smtClean="0"/>
              <a:t>Chapter9 – BOM, DOM</a:t>
            </a:r>
            <a:endParaRPr lang="ko-KR" altLang="en-US" sz="35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브라우저 객체 모델</a:t>
            </a:r>
            <a:r>
              <a:rPr lang="en-US" altLang="ko-KR" dirty="0" smtClean="0"/>
              <a:t>(BOM)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문서 </a:t>
            </a:r>
            <a:r>
              <a:rPr lang="ko-KR" altLang="en-US" smtClean="0"/>
              <a:t>객체 </a:t>
            </a:r>
            <a:r>
              <a:rPr lang="ko-KR" altLang="en-US" smtClean="0"/>
              <a:t>모델</a:t>
            </a:r>
            <a:r>
              <a:rPr lang="en-US" altLang="ko-KR" smtClean="0"/>
              <a:t>(</a:t>
            </a:r>
            <a:r>
              <a:rPr lang="en-US" altLang="ko-KR" dirty="0" smtClean="0"/>
              <a:t>DOM)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7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  <p:sp>
        <p:nvSpPr>
          <p:cNvPr id="5" name="왼쪽 대괄호 4"/>
          <p:cNvSpPr/>
          <p:nvPr/>
        </p:nvSpPr>
        <p:spPr>
          <a:xfrm>
            <a:off x="1720850" y="3798094"/>
            <a:ext cx="311150" cy="535781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114550" y="4605338"/>
            <a:ext cx="3333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6770689" cy="4639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712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6770689" cy="4639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sp>
        <p:nvSpPr>
          <p:cNvPr id="4" name="오른쪽 화살표 3"/>
          <p:cNvSpPr/>
          <p:nvPr/>
        </p:nvSpPr>
        <p:spPr>
          <a:xfrm>
            <a:off x="457200" y="3046957"/>
            <a:ext cx="13430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6770689" cy="4639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sp>
        <p:nvSpPr>
          <p:cNvPr id="4" name="오른쪽 화살표 3"/>
          <p:cNvSpPr/>
          <p:nvPr/>
        </p:nvSpPr>
        <p:spPr>
          <a:xfrm>
            <a:off x="457200" y="3662592"/>
            <a:ext cx="13430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6770689" cy="4639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sp>
        <p:nvSpPr>
          <p:cNvPr id="5" name="왼쪽 대괄호 4"/>
          <p:cNvSpPr/>
          <p:nvPr/>
        </p:nvSpPr>
        <p:spPr>
          <a:xfrm>
            <a:off x="1758950" y="4057651"/>
            <a:ext cx="311150" cy="728662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6770689" cy="4639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130425" y="5075238"/>
            <a:ext cx="3333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/>
          <p:cNvSpPr/>
          <p:nvPr/>
        </p:nvSpPr>
        <p:spPr>
          <a:xfrm>
            <a:off x="1758950" y="4057651"/>
            <a:ext cx="311150" cy="728662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6375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129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50604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583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322035" cy="5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꺾인 연결선 10"/>
          <p:cNvCxnSpPr>
            <a:stCxn id="3" idx="2"/>
            <a:endCxn id="4" idx="0"/>
          </p:cNvCxnSpPr>
          <p:nvPr/>
        </p:nvCxnSpPr>
        <p:spPr>
          <a:xfrm rot="5400000">
            <a:off x="3539299" y="-63730"/>
            <a:ext cx="1007586" cy="5353962"/>
          </a:xfrm>
          <a:prstGeom prst="bentConnector3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" idx="2"/>
            <a:endCxn id="5" idx="0"/>
          </p:cNvCxnSpPr>
          <p:nvPr/>
        </p:nvCxnSpPr>
        <p:spPr>
          <a:xfrm rot="5400000">
            <a:off x="4755701" y="1152672"/>
            <a:ext cx="1007586" cy="292115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" idx="2"/>
            <a:endCxn id="7" idx="0"/>
          </p:cNvCxnSpPr>
          <p:nvPr/>
        </p:nvCxnSpPr>
        <p:spPr>
          <a:xfrm rot="5400000">
            <a:off x="5927103" y="2324074"/>
            <a:ext cx="1007586" cy="57835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" idx="2"/>
            <a:endCxn id="8" idx="0"/>
          </p:cNvCxnSpPr>
          <p:nvPr/>
        </p:nvCxnSpPr>
        <p:spPr>
          <a:xfrm rot="16200000" flipH="1">
            <a:off x="7076005" y="1753526"/>
            <a:ext cx="1007586" cy="171945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3" idx="2"/>
            <a:endCxn id="6" idx="0"/>
          </p:cNvCxnSpPr>
          <p:nvPr/>
        </p:nvCxnSpPr>
        <p:spPr>
          <a:xfrm rot="16200000" flipH="1">
            <a:off x="8224907" y="604624"/>
            <a:ext cx="1007586" cy="401725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  <a:endCxn id="9" idx="0"/>
          </p:cNvCxnSpPr>
          <p:nvPr/>
        </p:nvCxnSpPr>
        <p:spPr>
          <a:xfrm rot="16200000" flipH="1">
            <a:off x="1638009" y="3891188"/>
            <a:ext cx="672607" cy="1216402"/>
          </a:xfrm>
          <a:prstGeom prst="bentConnector3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sp>
        <p:nvSpPr>
          <p:cNvPr id="3" name="직사각형 2"/>
          <p:cNvSpPr/>
          <p:nvPr/>
        </p:nvSpPr>
        <p:spPr>
          <a:xfrm>
            <a:off x="5348472" y="1063416"/>
            <a:ext cx="2743201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+mn-ea"/>
              </a:rPr>
              <a:t>window</a:t>
            </a:r>
            <a:endParaRPr lang="ko-KR" altLang="en-US" sz="3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6111" y="3117044"/>
            <a:ext cx="2160000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document</a:t>
            </a:r>
            <a:endParaRPr lang="ko-KR" altLang="en-US" sz="3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8915" y="3117044"/>
            <a:ext cx="2160000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screen</a:t>
            </a:r>
            <a:endParaRPr lang="ko-KR" altLang="en-US" sz="3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57327" y="3117044"/>
            <a:ext cx="2160000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navigator</a:t>
            </a:r>
            <a:endParaRPr lang="ko-KR" altLang="en-US" sz="3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61719" y="3117044"/>
            <a:ext cx="2160000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location</a:t>
            </a:r>
            <a:endParaRPr lang="ko-KR" altLang="en-US" sz="3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59523" y="3117044"/>
            <a:ext cx="2160000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history</a:t>
            </a:r>
            <a:endParaRPr lang="ko-KR" altLang="en-US" sz="3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6111" y="4835693"/>
            <a:ext cx="4592804" cy="1046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+mn-ea"/>
              </a:rPr>
              <a:t>body, div, </a:t>
            </a:r>
            <a:r>
              <a:rPr lang="en-US" altLang="ko-KR" sz="3000" dirty="0" err="1" smtClean="0">
                <a:latin typeface="+mn-ea"/>
              </a:rPr>
              <a:t>img</a:t>
            </a:r>
            <a:r>
              <a:rPr lang="en-US" altLang="ko-KR" sz="3000" dirty="0" smtClean="0">
                <a:latin typeface="+mn-ea"/>
              </a:rPr>
              <a:t>, a, ...</a:t>
            </a:r>
            <a:endParaRPr lang="ko-KR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1063415"/>
            <a:ext cx="4521840" cy="53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1063415"/>
            <a:ext cx="8460008" cy="5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10398329" cy="50604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70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8528166" cy="5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1063415"/>
            <a:ext cx="7265750" cy="5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989380" cy="50604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7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6"/>
            <a:ext cx="9404723" cy="48622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88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86" y="1114102"/>
            <a:ext cx="5760000" cy="3776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5" y="1114102"/>
            <a:ext cx="5760000" cy="25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46107" y="1063413"/>
          <a:ext cx="9404726" cy="546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352">
                  <a:extLst>
                    <a:ext uri="{9D8B030D-6E8A-4147-A177-3AD203B41FA5}">
                      <a16:colId xmlns:a16="http://schemas.microsoft.com/office/drawing/2014/main" val="1655180208"/>
                    </a:ext>
                  </a:extLst>
                </a:gridCol>
                <a:gridCol w="5062374">
                  <a:extLst>
                    <a:ext uri="{9D8B030D-6E8A-4147-A177-3AD203B41FA5}">
                      <a16:colId xmlns:a16="http://schemas.microsoft.com/office/drawing/2014/main" val="2190234033"/>
                    </a:ext>
                  </a:extLst>
                </a:gridCol>
              </a:tblGrid>
              <a:tr h="6073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baseline="0" dirty="0" smtClean="0">
                          <a:latin typeface="+mn-ea"/>
                          <a:ea typeface="+mn-ea"/>
                        </a:rPr>
                        <a:t>navigator </a:t>
                      </a:r>
                      <a:r>
                        <a:rPr lang="ko-KR" altLang="en-US" sz="2500" baseline="0" dirty="0" smtClean="0">
                          <a:latin typeface="+mn-ea"/>
                          <a:ea typeface="+mn-ea"/>
                        </a:rPr>
                        <a:t>객체</a:t>
                      </a:r>
                      <a:endParaRPr lang="ko-KR" altLang="en-US" sz="2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25843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navigator.appCodeName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브라우저 코드명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0927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navigator.appName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ko-KR" alt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브라우저명</a:t>
                      </a:r>
                      <a:endParaRPr lang="ko-KR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81316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navigator.appVersion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브라우저 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00319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navigator.language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브라우저에 설정된 언어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88799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navigator.product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브라우저 엔진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75395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navigator.platform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 컴퓨터의 운영체제 정보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25747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navigator.onLine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오프라인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48728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navigator.userAgent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브라우저와 운영체제의 종합 정보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1063415"/>
            <a:ext cx="5762180" cy="48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46107" y="1063413"/>
          <a:ext cx="9404726" cy="546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352">
                  <a:extLst>
                    <a:ext uri="{9D8B030D-6E8A-4147-A177-3AD203B41FA5}">
                      <a16:colId xmlns:a16="http://schemas.microsoft.com/office/drawing/2014/main" val="1655180208"/>
                    </a:ext>
                  </a:extLst>
                </a:gridCol>
                <a:gridCol w="5062374">
                  <a:extLst>
                    <a:ext uri="{9D8B030D-6E8A-4147-A177-3AD203B41FA5}">
                      <a16:colId xmlns:a16="http://schemas.microsoft.com/office/drawing/2014/main" val="2190234033"/>
                    </a:ext>
                  </a:extLst>
                </a:gridCol>
              </a:tblGrid>
              <a:tr h="6073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25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500" baseline="0" dirty="0" smtClean="0">
                          <a:latin typeface="+mn-ea"/>
                          <a:ea typeface="+mn-ea"/>
                        </a:rPr>
                        <a:t>객체</a:t>
                      </a:r>
                      <a:endParaRPr lang="ko-KR" altLang="en-US" sz="2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25843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open(“URL”, 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 창 이름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”, 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 창 옵션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지정 페이지를 새 창으로 연다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0927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alert(data)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경고 창을 나타낸다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81316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prompt(“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입력 창을 나타낸다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00319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confirm(“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취소 창을 나타낸다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88799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moveTo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(x,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y)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 창의 위치를 이동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75395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resizeTo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(width, height)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 창의 크기를 변경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25747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setInterval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(function)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일정한 시간 간격으로 함수를 실행시킨다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48728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setTimeout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(function)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지정한 시간 후 함수를 한번 실행시킨다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7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9404723" cy="39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7290417" cy="47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7675" y="3050132"/>
            <a:ext cx="13430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7675" y="3227932"/>
            <a:ext cx="13430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객체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브라우저 객체 모델 </a:t>
            </a:r>
            <a:r>
              <a:rPr lang="en-US" altLang="ko-KR" sz="3000" dirty="0" smtClean="0"/>
              <a:t>( BOM 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63415"/>
            <a:ext cx="6770689" cy="44306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7675" y="3427957"/>
            <a:ext cx="13430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3745</TotalTime>
  <Words>1126</Words>
  <Application>Microsoft Office PowerPoint</Application>
  <PresentationFormat>와이드스크린</PresentationFormat>
  <Paragraphs>267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Century Gothic</vt:lpstr>
      <vt:lpstr>Wingdings 3</vt:lpstr>
      <vt:lpstr>이온</vt:lpstr>
      <vt:lpstr>Chapter9 – BOM, DOM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  <vt:lpstr>객체 – 브라우저 객체 모델 ( BOM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기본 다지기</dc:title>
  <dc:creator>이창신</dc:creator>
  <cp:lastModifiedBy>User</cp:lastModifiedBy>
  <cp:revision>1078</cp:revision>
  <dcterms:created xsi:type="dcterms:W3CDTF">2021-04-11T07:08:36Z</dcterms:created>
  <dcterms:modified xsi:type="dcterms:W3CDTF">2021-11-11T08:56:22Z</dcterms:modified>
</cp:coreProperties>
</file>