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1" r:id="rId6"/>
    <p:sldId id="282" r:id="rId7"/>
    <p:sldId id="263" r:id="rId8"/>
    <p:sldId id="266" r:id="rId9"/>
    <p:sldId id="267" r:id="rId10"/>
    <p:sldId id="268" r:id="rId11"/>
    <p:sldId id="265" r:id="rId12"/>
    <p:sldId id="269" r:id="rId13"/>
    <p:sldId id="264" r:id="rId14"/>
    <p:sldId id="270" r:id="rId15"/>
    <p:sldId id="271" r:id="rId16"/>
    <p:sldId id="272" r:id="rId17"/>
    <p:sldId id="283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7DC1D-C4BD-4DDC-B0E2-1D40C4A30E6A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5BC16-5B42-44D3-B135-ED8707D3E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4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59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918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3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21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0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7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8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4442-976A-4E4C-A72E-8E53AC00B7D9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A44E55-448D-4BAF-815E-1EDBA218F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325315"/>
            <a:ext cx="8305416" cy="37814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Analytics in the Introductory Business Stat Course – Whose Airline Should Represent JSM 2020?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0581"/>
            <a:ext cx="9144000" cy="22976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Deborah J. Rumsey (rumsey@stat.osu.edu)</a:t>
            </a:r>
          </a:p>
          <a:p>
            <a:r>
              <a:rPr lang="en-US" sz="2800" dirty="0" smtClean="0"/>
              <a:t>and Danielle Hoffman</a:t>
            </a:r>
          </a:p>
          <a:p>
            <a:r>
              <a:rPr lang="en-US" sz="2800" dirty="0" smtClean="0"/>
              <a:t>The Ohio State University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9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Panelist / Instructor Rubric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598886"/>
            <a:ext cx="8596668" cy="4958668"/>
          </a:xfrm>
        </p:spPr>
        <p:txBody>
          <a:bodyPr>
            <a:normAutofit/>
          </a:bodyPr>
          <a:lstStyle/>
          <a:p>
            <a:r>
              <a:rPr lang="en-US" dirty="0"/>
              <a:t>Grading: 50 total possible points. </a:t>
            </a:r>
          </a:p>
          <a:p>
            <a:pPr lvl="0"/>
            <a:r>
              <a:rPr lang="en-US" dirty="0"/>
              <a:t>Effective use of statistics to make your argument (30 points)</a:t>
            </a:r>
          </a:p>
          <a:p>
            <a:pPr lvl="1"/>
            <a:r>
              <a:rPr lang="en-US" dirty="0"/>
              <a:t>Appropriateness and effectiveness of the statistics chosen (5)</a:t>
            </a:r>
          </a:p>
          <a:p>
            <a:pPr lvl="1"/>
            <a:r>
              <a:rPr lang="en-US" dirty="0"/>
              <a:t>Strength of the statistical argument (using more than descriptive statistics) (15)</a:t>
            </a:r>
          </a:p>
          <a:p>
            <a:pPr lvl="1"/>
            <a:r>
              <a:rPr lang="en-US" dirty="0"/>
              <a:t>Effective tables, graphs, charts (5)</a:t>
            </a:r>
          </a:p>
          <a:p>
            <a:pPr lvl="1"/>
            <a:r>
              <a:rPr lang="en-US" dirty="0"/>
              <a:t>Correctness of statistics used and presented (5)</a:t>
            </a:r>
          </a:p>
          <a:p>
            <a:pPr lvl="0"/>
            <a:r>
              <a:rPr lang="en-US" dirty="0"/>
              <a:t>Creativity and originality of content (5 points)</a:t>
            </a:r>
          </a:p>
          <a:p>
            <a:pPr lvl="0"/>
            <a:r>
              <a:rPr lang="en-US" dirty="0"/>
              <a:t>Quality of the oral presentation itself (5 points)</a:t>
            </a:r>
          </a:p>
          <a:p>
            <a:pPr lvl="1"/>
            <a:r>
              <a:rPr lang="en-US" dirty="0"/>
              <a:t>Professionalism, speaking clarity, ability to be convincing, use of time, enthusiasm, being organized and ready to go</a:t>
            </a:r>
          </a:p>
          <a:p>
            <a:pPr lvl="0"/>
            <a:r>
              <a:rPr lang="en-US" dirty="0"/>
              <a:t>PowerPoint slides, flyer/brochure, and separate handout of sources (10 pts)</a:t>
            </a:r>
          </a:p>
          <a:p>
            <a:pPr lvl="1"/>
            <a:r>
              <a:rPr lang="en-US" dirty="0"/>
              <a:t>Quality, clarity, completeness, professionalism</a:t>
            </a:r>
          </a:p>
          <a:p>
            <a:pPr lvl="1"/>
            <a:r>
              <a:rPr lang="en-US" u="sng" dirty="0"/>
              <a:t>List of ALL sources</a:t>
            </a:r>
            <a:r>
              <a:rPr lang="en-US" dirty="0"/>
              <a:t> looked at whether you used them in the final project or not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1703389"/>
            <a:ext cx="8596668" cy="476272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3 minute presentation by 1-2 members of the group on last day of class. (Email presentations ahead of time)</a:t>
            </a:r>
          </a:p>
          <a:p>
            <a:r>
              <a:rPr lang="en-US" sz="2800" dirty="0" smtClean="0"/>
              <a:t>All in professional dress</a:t>
            </a:r>
          </a:p>
          <a:p>
            <a:r>
              <a:rPr lang="en-US" sz="2800" dirty="0" smtClean="0"/>
              <a:t>Instructor manages the group, announcing each airline, etc.</a:t>
            </a:r>
          </a:p>
          <a:p>
            <a:r>
              <a:rPr lang="en-US" sz="2800" dirty="0" smtClean="0"/>
              <a:t>“4-5 Real” meeting planners – invite other instructors, TAs, or students outside the class to serve in this role. Give them name cards and folders containing their evaluation forms.</a:t>
            </a:r>
          </a:p>
          <a:p>
            <a:r>
              <a:rPr lang="en-US" sz="2800" dirty="0" smtClean="0"/>
              <a:t>Scores collected in real time, summed at the end, announcement made as to who won.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Grade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012"/>
            <a:ext cx="8596668" cy="4396965"/>
          </a:xfrm>
        </p:spPr>
        <p:txBody>
          <a:bodyPr>
            <a:normAutofit/>
          </a:bodyPr>
          <a:lstStyle/>
          <a:p>
            <a:r>
              <a:rPr lang="en-US" sz="2800" dirty="0"/>
              <a:t>How the grading will be done:</a:t>
            </a:r>
          </a:p>
          <a:p>
            <a:pPr lvl="0"/>
            <a:r>
              <a:rPr lang="en-US" sz="2800" dirty="0"/>
              <a:t>Each of the 3-4 panelists will fill out a separate grading sheet for each group. Their grading scheme is based on all the above items.</a:t>
            </a:r>
          </a:p>
          <a:p>
            <a:pPr lvl="0"/>
            <a:r>
              <a:rPr lang="en-US" sz="2800" dirty="0" smtClean="0"/>
              <a:t>I fill </a:t>
            </a:r>
            <a:r>
              <a:rPr lang="en-US" sz="2800" dirty="0"/>
              <a:t>out a separate grading sheet for each group using the same grading scheme.</a:t>
            </a:r>
          </a:p>
          <a:p>
            <a:pPr lvl="0"/>
            <a:r>
              <a:rPr lang="en-US" sz="2800" dirty="0" smtClean="0"/>
              <a:t>I determine </a:t>
            </a:r>
            <a:r>
              <a:rPr lang="en-US" sz="2800" dirty="0"/>
              <a:t>the final grades for </a:t>
            </a:r>
            <a:r>
              <a:rPr lang="en-US" sz="2800" dirty="0" smtClean="0"/>
              <a:t>the </a:t>
            </a:r>
            <a:r>
              <a:rPr lang="en-US" sz="2800" dirty="0"/>
              <a:t>project. </a:t>
            </a:r>
            <a:r>
              <a:rPr lang="en-US" sz="2800" dirty="0" smtClean="0"/>
              <a:t>I use </a:t>
            </a:r>
            <a:r>
              <a:rPr lang="en-US" sz="2800" dirty="0"/>
              <a:t>the average of the panelists’ scores </a:t>
            </a:r>
            <a:r>
              <a:rPr lang="en-US" sz="2800" dirty="0" smtClean="0"/>
              <a:t>(50%), and my </a:t>
            </a:r>
            <a:r>
              <a:rPr lang="en-US" sz="2800" dirty="0"/>
              <a:t>own evaluation </a:t>
            </a:r>
            <a:r>
              <a:rPr lang="en-US" sz="2800" dirty="0" smtClean="0"/>
              <a:t>(50%) as my </a:t>
            </a:r>
            <a:r>
              <a:rPr lang="en-US" sz="2800" dirty="0"/>
              <a:t>data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314"/>
            <a:ext cx="10515600" cy="50995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Airlines: American, Delta, United, Southwest,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United Arab Emirates, </a:t>
            </a:r>
            <a:r>
              <a:rPr lang="en-US" sz="2200" dirty="0" smtClean="0"/>
              <a:t>Jet Blue</a:t>
            </a:r>
            <a:endParaRPr lang="en-US" sz="2400" dirty="0" smtClean="0"/>
          </a:p>
          <a:p>
            <a:r>
              <a:rPr lang="en-US" sz="2400" dirty="0" smtClean="0"/>
              <a:t>Double up if you need to, or add airlines. (Airlines that are domestic only have international partners)</a:t>
            </a:r>
            <a:endParaRPr lang="en-US" sz="2400" dirty="0"/>
          </a:p>
          <a:p>
            <a:r>
              <a:rPr lang="en-US" sz="2400" dirty="0" smtClean="0"/>
              <a:t>Groups: Randomly assign groups – best size appears to be 4</a:t>
            </a:r>
          </a:p>
          <a:p>
            <a:r>
              <a:rPr lang="en-US" sz="2400" dirty="0" smtClean="0"/>
              <a:t>Support: Give them some time in class; ask questions, listen, give</a:t>
            </a:r>
          </a:p>
          <a:p>
            <a:pPr marL="0" indent="0">
              <a:buNone/>
            </a:pPr>
            <a:r>
              <a:rPr lang="en-US" sz="2400" dirty="0" smtClean="0"/>
              <a:t>    suggestions, challenge some ideas, redirect, facilitate</a:t>
            </a:r>
            <a:endParaRPr lang="en-US" sz="2400" dirty="0"/>
          </a:p>
          <a:p>
            <a:r>
              <a:rPr lang="en-US" sz="2400" dirty="0" smtClean="0"/>
              <a:t>One variable to leave out: fatalities (safety)</a:t>
            </a:r>
          </a:p>
          <a:p>
            <a:r>
              <a:rPr lang="en-US" sz="2400" dirty="0" smtClean="0"/>
              <a:t>You might want to see their presentation drafts ahead of time</a:t>
            </a:r>
          </a:p>
          <a:p>
            <a:r>
              <a:rPr lang="en-US" sz="2400" dirty="0" smtClean="0"/>
              <a:t>Meeting planners: people you think would be good</a:t>
            </a:r>
          </a:p>
        </p:txBody>
      </p:sp>
    </p:spTree>
    <p:extLst>
      <p:ext uri="{BB962C8B-B14F-4D97-AF65-F5344CB8AC3E}">
        <p14:creationId xmlns:p14="http://schemas.microsoft.com/office/powerpoint/2010/main" val="21166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2018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5225142"/>
          </a:xfrm>
        </p:spPr>
        <p:txBody>
          <a:bodyPr>
            <a:noAutofit/>
          </a:bodyPr>
          <a:lstStyle/>
          <a:p>
            <a:r>
              <a:rPr lang="en-US" sz="1600" dirty="0" smtClean="0"/>
              <a:t>24 students, 6 groups of 4 students</a:t>
            </a:r>
          </a:p>
          <a:p>
            <a:r>
              <a:rPr lang="en-US" sz="1600" dirty="0" smtClean="0"/>
              <a:t>Honors students, but can be non-honors very easily, key is small enough class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Process of analytics that we noticed students doing:</a:t>
            </a:r>
          </a:p>
          <a:p>
            <a:pPr lvl="1"/>
            <a:r>
              <a:rPr lang="en-US" sz="1400" dirty="0" smtClean="0"/>
              <a:t>Find sources showing things like performance, on-time, customer satisfaction, perks offered customers, and even things like airline stock </a:t>
            </a:r>
            <a:r>
              <a:rPr lang="en-US" sz="1400" dirty="0" smtClean="0"/>
              <a:t>trends</a:t>
            </a:r>
          </a:p>
          <a:p>
            <a:pPr lvl="1"/>
            <a:r>
              <a:rPr lang="en-US" sz="1400" dirty="0" smtClean="0"/>
              <a:t>Do basic statistics on your data</a:t>
            </a:r>
            <a:endParaRPr lang="en-US" sz="1400" dirty="0" smtClean="0"/>
          </a:p>
          <a:p>
            <a:pPr lvl="1"/>
            <a:r>
              <a:rPr lang="en-US" sz="1400" dirty="0" smtClean="0"/>
              <a:t>Look at how well your airline did comparatively</a:t>
            </a:r>
          </a:p>
          <a:p>
            <a:pPr lvl="2"/>
            <a:r>
              <a:rPr lang="en-US" sz="1200" dirty="0" smtClean="0"/>
              <a:t>Keep the best things you can find</a:t>
            </a:r>
          </a:p>
          <a:p>
            <a:pPr lvl="2"/>
            <a:r>
              <a:rPr lang="en-US" sz="1200" dirty="0" smtClean="0"/>
              <a:t>“Spin” to the best of your ability and still be correct </a:t>
            </a:r>
            <a:endParaRPr lang="en-US" sz="1200" dirty="0" smtClean="0">
              <a:sym typeface="Wingdings" panose="05000000000000000000" pitchFamily="2" charset="2"/>
            </a:endParaRPr>
          </a:p>
          <a:p>
            <a:pPr lvl="2"/>
            <a:r>
              <a:rPr lang="en-US" sz="1200" dirty="0" smtClean="0">
                <a:sym typeface="Wingdings" panose="05000000000000000000" pitchFamily="2" charset="2"/>
              </a:rPr>
              <a:t>Ignore the worst items, or put less weight on them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Look for relationships, CI, HT, </a:t>
            </a:r>
            <a:r>
              <a:rPr lang="en-US" sz="1400" dirty="0" err="1" smtClean="0">
                <a:sym typeface="Wingdings" panose="05000000000000000000" pitchFamily="2" charset="2"/>
              </a:rPr>
              <a:t>etc</a:t>
            </a:r>
            <a:r>
              <a:rPr lang="en-US" sz="1400" dirty="0" smtClean="0">
                <a:sym typeface="Wingdings" panose="05000000000000000000" pitchFamily="2" charset="2"/>
              </a:rPr>
              <a:t> at a higher statistical level</a:t>
            </a:r>
            <a:endParaRPr lang="en-US" sz="1400" dirty="0" smtClean="0">
              <a:sym typeface="Wingdings" panose="05000000000000000000" pitchFamily="2" charset="2"/>
            </a:endParaRP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Have some people make the presentation, others make the brochure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Select the speaker(s)</a:t>
            </a:r>
          </a:p>
          <a:p>
            <a:pPr lvl="1"/>
            <a:r>
              <a:rPr lang="en-US" sz="1400" dirty="0" smtClean="0">
                <a:sym typeface="Wingdings" panose="05000000000000000000" pitchFamily="2" charset="2"/>
              </a:rPr>
              <a:t>Give the presentation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6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Sources Students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32" y="1455194"/>
            <a:ext cx="8596668" cy="3880773"/>
          </a:xfrm>
        </p:spPr>
        <p:txBody>
          <a:bodyPr>
            <a:noAutofit/>
          </a:bodyPr>
          <a:lstStyle/>
          <a:p>
            <a:r>
              <a:rPr lang="en-US" sz="1600" dirty="0" smtClean="0"/>
              <a:t>Performance (</a:t>
            </a:r>
            <a:r>
              <a:rPr lang="en-US" sz="1600" dirty="0"/>
              <a:t>On-time percentages, amount of delays, length of delays, baggage lost, complaints </a:t>
            </a:r>
            <a:r>
              <a:rPr lang="en-US" sz="1600" dirty="0" smtClean="0"/>
              <a:t>received)</a:t>
            </a:r>
          </a:p>
          <a:p>
            <a:pPr lvl="1"/>
            <a:r>
              <a:rPr lang="en-US" dirty="0" smtClean="0"/>
              <a:t>U.S. Bureau of Transportation Statistics</a:t>
            </a:r>
          </a:p>
          <a:p>
            <a:pPr lvl="1"/>
            <a:r>
              <a:rPr lang="en-US" dirty="0" smtClean="0"/>
              <a:t>Flightstats.com</a:t>
            </a:r>
          </a:p>
          <a:p>
            <a:r>
              <a:rPr lang="en-US" sz="1600" dirty="0" smtClean="0"/>
              <a:t>Ticket Prices: </a:t>
            </a:r>
          </a:p>
          <a:p>
            <a:pPr lvl="1"/>
            <a:r>
              <a:rPr lang="en-US" dirty="0" smtClean="0"/>
              <a:t>Travelocity.com, other travel companies</a:t>
            </a:r>
          </a:p>
          <a:p>
            <a:r>
              <a:rPr lang="en-US" sz="1600" dirty="0" smtClean="0"/>
              <a:t>Customer Satisfaction: </a:t>
            </a:r>
          </a:p>
          <a:p>
            <a:pPr lvl="1"/>
            <a:r>
              <a:rPr lang="en-US" dirty="0" smtClean="0"/>
              <a:t>JD Powers Awards</a:t>
            </a:r>
          </a:p>
          <a:p>
            <a:r>
              <a:rPr lang="en-US" sz="1600" dirty="0" smtClean="0"/>
              <a:t>News Articles</a:t>
            </a:r>
          </a:p>
          <a:p>
            <a:pPr lvl="1"/>
            <a:r>
              <a:rPr lang="en-US" dirty="0" smtClean="0"/>
              <a:t>NY Times, other major newspapers</a:t>
            </a:r>
          </a:p>
          <a:p>
            <a:pPr lvl="1"/>
            <a:r>
              <a:rPr lang="en-US" dirty="0" smtClean="0"/>
              <a:t>Aviationvoice.com</a:t>
            </a:r>
          </a:p>
          <a:p>
            <a:r>
              <a:rPr lang="en-US" sz="1600" dirty="0" smtClean="0"/>
              <a:t>Stock Prices and trends (airline websites)</a:t>
            </a:r>
          </a:p>
          <a:p>
            <a:r>
              <a:rPr lang="en-US" sz="1600" dirty="0" smtClean="0"/>
              <a:t>ASA Website (information about members, where the conference is…)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04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Student </a:t>
            </a:r>
            <a:r>
              <a:rPr lang="en-US" dirty="0" smtClean="0"/>
              <a:t>slide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br>
              <a:rPr lang="en-US" dirty="0" smtClean="0"/>
            </a:br>
            <a:r>
              <a:rPr lang="en-US" dirty="0" smtClean="0"/>
              <a:t>GAISE GUIDELINES: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Teach statistical thinking.</a:t>
            </a:r>
          </a:p>
          <a:p>
            <a:pPr>
              <a:buAutoNum type="arabicPeriod"/>
            </a:pPr>
            <a:r>
              <a:rPr lang="en-US" dirty="0" smtClean="0"/>
              <a:t>Focus on conceptual understanding.</a:t>
            </a:r>
          </a:p>
          <a:p>
            <a:pPr>
              <a:buAutoNum type="arabicPeriod"/>
            </a:pPr>
            <a:r>
              <a:rPr lang="en-US" dirty="0" smtClean="0"/>
              <a:t>Integrate real data with a context and a purpose.</a:t>
            </a:r>
          </a:p>
          <a:p>
            <a:pPr>
              <a:buAutoNum type="arabicPeriod"/>
            </a:pPr>
            <a:r>
              <a:rPr lang="en-US" dirty="0" smtClean="0"/>
              <a:t>Foster active learning.</a:t>
            </a:r>
          </a:p>
          <a:p>
            <a:pPr>
              <a:buAutoNum type="arabicPeriod"/>
            </a:pPr>
            <a:r>
              <a:rPr lang="en-US" dirty="0" smtClean="0"/>
              <a:t>Use technology to explore concepts and analyze data.</a:t>
            </a:r>
          </a:p>
          <a:p>
            <a:pPr>
              <a:buAutoNum type="arabicPeriod"/>
            </a:pPr>
            <a:r>
              <a:rPr lang="en-US" dirty="0" smtClean="0"/>
              <a:t>Use assessments to improve and evaluate student learning.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Students can do data analytics on their own to solve problems and make decisions.</a:t>
            </a:r>
          </a:p>
          <a:p>
            <a:r>
              <a:rPr lang="en-US" sz="2400" dirty="0" smtClean="0"/>
              <a:t>What you provide is knowledge of basic statistics and software, a clear objective/goal with a well-defined rubric, and support along the way.</a:t>
            </a:r>
          </a:p>
          <a:p>
            <a:r>
              <a:rPr lang="en-US" sz="2400" dirty="0" smtClean="0"/>
              <a:t>It’s amazing what they can accomplish!</a:t>
            </a:r>
          </a:p>
          <a:p>
            <a:r>
              <a:rPr lang="en-US" sz="2400" dirty="0" smtClean="0"/>
              <a:t>And it’s good to know it does not need to take a lot of work on your part. That’s important too.</a:t>
            </a:r>
          </a:p>
        </p:txBody>
      </p:sp>
    </p:spTree>
    <p:extLst>
      <p:ext uri="{BB962C8B-B14F-4D97-AF65-F5344CB8AC3E}">
        <p14:creationId xmlns:p14="http://schemas.microsoft.com/office/powerpoint/2010/main" val="20343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What is Data Analytics at the Intro Level?</a:t>
            </a:r>
          </a:p>
          <a:p>
            <a:r>
              <a:rPr lang="en-US" sz="2400" dirty="0" smtClean="0"/>
              <a:t>How Does Data Analytics Benefit our Students?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F</a:t>
            </a:r>
            <a:r>
              <a:rPr lang="en-US" sz="2400" dirty="0" smtClean="0"/>
              <a:t>inal Project using Data Analytics - Airlines Competing for JSM</a:t>
            </a:r>
          </a:p>
          <a:p>
            <a:r>
              <a:rPr lang="en-US" sz="2400" dirty="0" smtClean="0"/>
              <a:t>Project Expectations and Rubric</a:t>
            </a:r>
          </a:p>
          <a:p>
            <a:r>
              <a:rPr lang="en-US" sz="2400" dirty="0" smtClean="0"/>
              <a:t>Management of the Project</a:t>
            </a:r>
          </a:p>
          <a:p>
            <a:r>
              <a:rPr lang="en-US" sz="2400" dirty="0" smtClean="0"/>
              <a:t>Examples of Student-found Sources</a:t>
            </a:r>
          </a:p>
          <a:p>
            <a:r>
              <a:rPr lang="en-US" sz="2400" dirty="0" smtClean="0"/>
              <a:t>Final Products and Take-</a:t>
            </a:r>
            <a:r>
              <a:rPr lang="en-US" sz="2400" dirty="0" err="1" smtClean="0"/>
              <a:t>aways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824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Analytics at the Intro Level?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49" y="1519562"/>
            <a:ext cx="10515600" cy="5338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000" dirty="0" smtClean="0"/>
              <a:t>Technopedia: “… qualitative </a:t>
            </a:r>
            <a:r>
              <a:rPr lang="en-US" sz="2000" dirty="0"/>
              <a:t>and quantitative techniques and processes used to enhance productivity and business gain</a:t>
            </a:r>
            <a:r>
              <a:rPr lang="en-US" sz="2000" dirty="0" smtClean="0"/>
              <a:t>.”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Informatica</a:t>
            </a:r>
            <a:r>
              <a:rPr lang="en-US" sz="2000" dirty="0" smtClean="0"/>
              <a:t>: “… the </a:t>
            </a:r>
            <a:r>
              <a:rPr lang="en-US" sz="2000" dirty="0"/>
              <a:t>pursuit of extracting meaning from raw data using specialized computer systems. These systems transform, organize, and model the data to draw conclusions and identify </a:t>
            </a:r>
            <a:r>
              <a:rPr lang="en-US" sz="2000" dirty="0" smtClean="0"/>
              <a:t>patterns.”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Wikipedia: … “a </a:t>
            </a:r>
            <a:r>
              <a:rPr lang="en-US" sz="2000" dirty="0"/>
              <a:t>process of inspecting, cleansing, transforming, and modeling data with the goal of discovering useful information, suggesting conclusions, and supporting </a:t>
            </a:r>
            <a:r>
              <a:rPr lang="en-US" sz="2000" dirty="0" smtClean="0"/>
              <a:t>decision-making. (It) </a:t>
            </a:r>
            <a:r>
              <a:rPr lang="en-US" sz="2000" dirty="0"/>
              <a:t>is the discovery, interpretation, and communication of meaningful patterns in data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What.Is.Com</a:t>
            </a:r>
            <a:r>
              <a:rPr lang="en-US" sz="2000" dirty="0" smtClean="0"/>
              <a:t>: … “ a </a:t>
            </a:r>
            <a:r>
              <a:rPr lang="en-US" sz="2000" dirty="0"/>
              <a:t>process for analyzing sets of data to guide business decisions and test scientific theories</a:t>
            </a:r>
            <a:r>
              <a:rPr lang="en-US" sz="2000" dirty="0" smtClean="0"/>
              <a:t>.”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Data Analytics Benefits Our Students: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638" y="1457002"/>
            <a:ext cx="7458061" cy="49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Analytics Benefits Our Students – GAISE GUIDELINES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SIX OVERARCHING GOALS</a:t>
            </a:r>
          </a:p>
          <a:p>
            <a:r>
              <a:rPr lang="en-US" dirty="0" smtClean="0"/>
              <a:t>1</a:t>
            </a:r>
            <a:r>
              <a:rPr lang="en-US" dirty="0"/>
              <a:t>. Teach statistical thinking.</a:t>
            </a:r>
          </a:p>
          <a:p>
            <a:r>
              <a:rPr lang="en-US" dirty="0"/>
              <a:t> </a:t>
            </a:r>
            <a:r>
              <a:rPr lang="en-US" dirty="0" smtClean="0"/>
              <a:t>		Teach </a:t>
            </a:r>
            <a:r>
              <a:rPr lang="en-US" dirty="0"/>
              <a:t>statistics as an investigative process of problem-solving and </a:t>
            </a:r>
            <a:r>
              <a:rPr lang="en-US" dirty="0" smtClean="0"/>
              <a:t>				decision making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		Give </a:t>
            </a:r>
            <a:r>
              <a:rPr lang="en-US" dirty="0"/>
              <a:t>students experience with multivariable thinking.</a:t>
            </a:r>
          </a:p>
          <a:p>
            <a:r>
              <a:rPr lang="en-US" dirty="0"/>
              <a:t>2. Focus on conceptual understanding.</a:t>
            </a:r>
          </a:p>
          <a:p>
            <a:r>
              <a:rPr lang="en-US" dirty="0"/>
              <a:t>3. Integrate real data with a context and purpose.</a:t>
            </a:r>
          </a:p>
          <a:p>
            <a:r>
              <a:rPr lang="en-US" dirty="0"/>
              <a:t>4. Foster active learning.</a:t>
            </a:r>
          </a:p>
          <a:p>
            <a:r>
              <a:rPr lang="en-US" dirty="0"/>
              <a:t>5. Use technology to explore concepts and analyze data.</a:t>
            </a:r>
          </a:p>
          <a:p>
            <a:r>
              <a:rPr lang="en-US" dirty="0"/>
              <a:t>6. Use assessments to improve and evaluate student learning.</a:t>
            </a:r>
          </a:p>
        </p:txBody>
      </p:sp>
    </p:spTree>
    <p:extLst>
      <p:ext uri="{BB962C8B-B14F-4D97-AF65-F5344CB8AC3E}">
        <p14:creationId xmlns:p14="http://schemas.microsoft.com/office/powerpoint/2010/main" val="29779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GAISE GUIDELINES SUGGESTIONS FOR TEACHERS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“Give </a:t>
            </a:r>
            <a:r>
              <a:rPr lang="en-US" dirty="0"/>
              <a:t>students practice with developing and using statistical thinking. This should </a:t>
            </a:r>
            <a:r>
              <a:rPr lang="en-US" dirty="0" smtClean="0"/>
              <a:t>include open-ended </a:t>
            </a:r>
            <a:r>
              <a:rPr lang="en-US" dirty="0"/>
              <a:t>problems and projects, in addition to real-life scenarios with </a:t>
            </a:r>
            <a:r>
              <a:rPr lang="en-US" dirty="0" smtClean="0"/>
              <a:t>multiple variables </a:t>
            </a:r>
            <a:r>
              <a:rPr lang="en-US" dirty="0"/>
              <a:t>that can also help students appreciate the role that statistics plays in </a:t>
            </a:r>
            <a:r>
              <a:rPr lang="en-US" dirty="0" smtClean="0"/>
              <a:t>everyday life</a:t>
            </a:r>
            <a:r>
              <a:rPr lang="en-US" dirty="0"/>
              <a:t>. Provide students with examples of real studies and, within each study, discuss </a:t>
            </a:r>
            <a:r>
              <a:rPr lang="en-US" dirty="0" smtClean="0"/>
              <a:t>the research </a:t>
            </a:r>
            <a:r>
              <a:rPr lang="en-US" dirty="0"/>
              <a:t>questions that guided the study, the collection of the data, the analysis of </a:t>
            </a:r>
            <a:r>
              <a:rPr lang="en-US" dirty="0" smtClean="0"/>
              <a:t>the results</a:t>
            </a:r>
            <a:r>
              <a:rPr lang="en-US" dirty="0"/>
              <a:t>, the conclusions that were reached, and the scope of the conclusions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Final Project Using Data Analytics: Compete for JSM Airline Sponsor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74" y="2158145"/>
            <a:ext cx="10515600" cy="4699855"/>
          </a:xfrm>
        </p:spPr>
        <p:txBody>
          <a:bodyPr>
            <a:noAutofit/>
          </a:bodyPr>
          <a:lstStyle/>
          <a:p>
            <a:r>
              <a:rPr lang="en-US" sz="3200" dirty="0" smtClean="0"/>
              <a:t>Situation: You have a group of “meeting planners” planning JSM 2020 in Philadelphia. Which airline should be the ‘official’ airline of JSM?</a:t>
            </a:r>
          </a:p>
          <a:p>
            <a:r>
              <a:rPr lang="en-US" sz="3200" dirty="0" smtClean="0"/>
              <a:t>Students put into groups of 4-5</a:t>
            </a:r>
          </a:p>
          <a:p>
            <a:r>
              <a:rPr lang="en-US" sz="3200" dirty="0" smtClean="0"/>
              <a:t>Each group assigned a major airline</a:t>
            </a:r>
          </a:p>
          <a:p>
            <a:r>
              <a:rPr lang="en-US" sz="3200" dirty="0" smtClean="0"/>
              <a:t>Task: Convince the meeting planners that your airline should be the official airline of JSM 2020.</a:t>
            </a:r>
          </a:p>
        </p:txBody>
      </p:sp>
    </p:spTree>
    <p:extLst>
      <p:ext uri="{BB962C8B-B14F-4D97-AF65-F5344CB8AC3E}">
        <p14:creationId xmlns:p14="http://schemas.microsoft.com/office/powerpoint/2010/main" val="13842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JSM Airline Sponsor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Time frame: 2 weeks, some in class some out of </a:t>
            </a:r>
            <a:r>
              <a:rPr lang="en-US" sz="2400" dirty="0" smtClean="0"/>
              <a:t>class; wait  until CI and/or HT basics have been covered if you can</a:t>
            </a:r>
            <a:endParaRPr lang="en-US" sz="2400" dirty="0"/>
          </a:p>
          <a:p>
            <a:r>
              <a:rPr lang="en-US" sz="2400" dirty="0"/>
              <a:t>Presentation: “In character” with “real” meeting planners, dressed business professional, with meeting planners scoring the rubric</a:t>
            </a:r>
          </a:p>
          <a:p>
            <a:r>
              <a:rPr lang="en-US" sz="2400" dirty="0" smtClean="0"/>
              <a:t>“Official JSM Airline” </a:t>
            </a:r>
            <a:r>
              <a:rPr lang="en-US" sz="2400" dirty="0"/>
              <a:t>= highest </a:t>
            </a:r>
            <a:r>
              <a:rPr lang="en-US" sz="2400" dirty="0" smtClean="0"/>
              <a:t>total scoring group</a:t>
            </a:r>
          </a:p>
          <a:p>
            <a:r>
              <a:rPr lang="en-US" sz="2400" dirty="0" smtClean="0"/>
              <a:t>Also everyone votes for “People’s Choice” Award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43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3755"/>
            <a:ext cx="8596668" cy="5232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main part of their rubric is to make a strong statistical argument for their airline.</a:t>
            </a:r>
          </a:p>
          <a:p>
            <a:r>
              <a:rPr lang="en-US" sz="2400" dirty="0" smtClean="0"/>
              <a:t>Need to explain it in a way that a non-statistician would understand.</a:t>
            </a:r>
          </a:p>
          <a:p>
            <a:r>
              <a:rPr lang="en-US" sz="2400" dirty="0" smtClean="0"/>
              <a:t>Use more than just graphs basic statistics such as mean, median, etc.</a:t>
            </a:r>
          </a:p>
          <a:p>
            <a:r>
              <a:rPr lang="en-US" sz="2400" dirty="0" smtClean="0"/>
              <a:t>At least one of the following: correlation/scatterplots, regression line for prediction, confidence intervals for proportion, mean, maybe a HT for same.</a:t>
            </a:r>
          </a:p>
          <a:p>
            <a:r>
              <a:rPr lang="en-US" sz="2400" dirty="0" smtClean="0"/>
              <a:t>Provide some in-class work time, possibly use a drop-box for them to submit a rough draft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00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21968</TotalTime>
  <Words>1105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Wingdings 3</vt:lpstr>
      <vt:lpstr>Facet</vt:lpstr>
      <vt:lpstr>            Data Analytics in the Introductory Business Stat Course – Whose Airline Should Represent JSM 2020?</vt:lpstr>
      <vt:lpstr>Overview</vt:lpstr>
      <vt:lpstr>What is Data Analytics at the Intro Level?</vt:lpstr>
      <vt:lpstr>How Data Analytics Benefits Our Students:  </vt:lpstr>
      <vt:lpstr>How Data Analytics Benefits Our Students – GAISE GUIDELINES 2016</vt:lpstr>
      <vt:lpstr>GAISE GUIDELINES SUGGESTIONS FOR TEACHERS</vt:lpstr>
      <vt:lpstr>A Final Project Using Data Analytics: Compete for JSM Airline Sponsor</vt:lpstr>
      <vt:lpstr>JSM Airline Sponsor</vt:lpstr>
      <vt:lpstr>Project Expectations</vt:lpstr>
      <vt:lpstr>Panelist / Instructor Rubric</vt:lpstr>
      <vt:lpstr>Final Presentation</vt:lpstr>
      <vt:lpstr>Final Grade Assignment</vt:lpstr>
      <vt:lpstr>Managing the Project</vt:lpstr>
      <vt:lpstr>My 2018 Class</vt:lpstr>
      <vt:lpstr>Common Sources Students Used</vt:lpstr>
      <vt:lpstr>    Student slide examples</vt:lpstr>
      <vt:lpstr>Takeaways GAISE GUIDELINES: RECOMMENDATIONS</vt:lpstr>
      <vt:lpstr>Takeaways</vt:lpstr>
    </vt:vector>
  </TitlesOfParts>
  <Company>The Ohio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 the Introductory Business Stat Course – Whose Airline Should Represent JSM?</dc:title>
  <dc:creator>Deb Rumsey</dc:creator>
  <cp:lastModifiedBy>Rumsey, Deborah</cp:lastModifiedBy>
  <cp:revision>32</cp:revision>
  <dcterms:created xsi:type="dcterms:W3CDTF">2018-04-18T16:47:03Z</dcterms:created>
  <dcterms:modified xsi:type="dcterms:W3CDTF">2018-05-24T17:59:16Z</dcterms:modified>
</cp:coreProperties>
</file>