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7" r:id="rId5"/>
    <p:sldId id="264" r:id="rId6"/>
    <p:sldId id="263" r:id="rId7"/>
    <p:sldId id="265" r:id="rId8"/>
    <p:sldId id="266" r:id="rId9"/>
    <p:sldId id="269" r:id="rId10"/>
    <p:sldId id="270" r:id="rId11"/>
    <p:sldId id="274" r:id="rId12"/>
    <p:sldId id="282" r:id="rId13"/>
    <p:sldId id="275" r:id="rId14"/>
    <p:sldId id="277" r:id="rId15"/>
    <p:sldId id="278" r:id="rId16"/>
    <p:sldId id="272" r:id="rId17"/>
    <p:sldId id="273" r:id="rId18"/>
    <p:sldId id="279" r:id="rId19"/>
    <p:sldId id="281" r:id="rId20"/>
    <p:sldId id="268" r:id="rId21"/>
    <p:sldId id="284" r:id="rId22"/>
    <p:sldId id="285" r:id="rId23"/>
    <p:sldId id="286" r:id="rId24"/>
    <p:sldId id="283" r:id="rId25"/>
    <p:sldId id="287" r:id="rId26"/>
    <p:sldId id="288" r:id="rId27"/>
    <p:sldId id="28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AFAFA"/>
    <a:srgbClr val="E1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9" autoAdjust="0"/>
    <p:restoredTop sz="99270" autoAdjust="0"/>
  </p:normalViewPr>
  <p:slideViewPr>
    <p:cSldViewPr snapToGrid="0" snapToObjects="1">
      <p:cViewPr>
        <p:scale>
          <a:sx n="99" d="100"/>
          <a:sy n="99" d="100"/>
        </p:scale>
        <p:origin x="-2176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7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7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7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7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1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1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200C-1D53-8549-807C-B5981DA94CBA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7E8D-DF54-2E47-98EA-D6E730B24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9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2473280" y="2002336"/>
            <a:ext cx="1036641" cy="492002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622076" y="2002336"/>
            <a:ext cx="1038718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PRODUCER LOGIN</a:t>
            </a:r>
            <a:endParaRPr lang="en-US" sz="1200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576291" y="2002336"/>
            <a:ext cx="1036641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INSTRUCTOR </a:t>
            </a:r>
          </a:p>
          <a:p>
            <a:pPr algn="ctr">
              <a:lnSpc>
                <a:spcPct val="70000"/>
              </a:lnSpc>
            </a:pPr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3530506" y="2002336"/>
            <a:ext cx="1036641" cy="4119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STUDENT LOGIN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eneral_Assembl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" y="77638"/>
            <a:ext cx="1876279" cy="56310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71197" y="2357035"/>
            <a:ext cx="4198746" cy="2734619"/>
          </a:xfrm>
          <a:prstGeom prst="roundRect">
            <a:avLst>
              <a:gd name="adj" fmla="val 4116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165" y="2620336"/>
            <a:ext cx="3191964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WELCOME TO THE G.A. HOMEWORK HUB</a:t>
            </a:r>
          </a:p>
          <a:p>
            <a:pPr algn="ctr">
              <a:lnSpc>
                <a:spcPct val="70000"/>
              </a:lnSpc>
            </a:pPr>
            <a:endParaRPr lang="en-US" dirty="0" smtClean="0"/>
          </a:p>
          <a:p>
            <a:pPr algn="ctr">
              <a:lnSpc>
                <a:spcPct val="70000"/>
              </a:lnSpc>
            </a:pPr>
            <a:endParaRPr lang="en-US" dirty="0"/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To login, select the appropriate tab above.</a:t>
            </a:r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 </a:t>
            </a:r>
          </a:p>
          <a:p>
            <a:pPr algn="ctr">
              <a:lnSpc>
                <a:spcPct val="70000"/>
              </a:lnSpc>
            </a:pPr>
            <a:endParaRPr lang="en-US" sz="2400" dirty="0">
              <a:solidFill>
                <a:srgbClr val="FFFFFF"/>
              </a:solidFill>
              <a:latin typeface="DIN Condensed Bold"/>
              <a:cs typeface="DIN Condensed Bold"/>
            </a:endParaRP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Not a member? </a:t>
            </a:r>
          </a:p>
          <a:p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0" y="91450"/>
            <a:ext cx="2974001" cy="57306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591256" y="4554596"/>
            <a:ext cx="1951781" cy="292513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Request an Invitation Here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8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404658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Taylor!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59116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‘Student’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>
            <a:off x="5955152" y="908028"/>
            <a:ext cx="2651760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TAKEAWAYS</a:t>
            </a:r>
            <a:endParaRPr lang="en-US" sz="2000" b="1" dirty="0"/>
          </a:p>
        </p:txBody>
      </p:sp>
      <p:sp>
        <p:nvSpPr>
          <p:cNvPr id="33" name="Round Same Side Corner Rectangle 32"/>
          <p:cNvSpPr/>
          <p:nvPr/>
        </p:nvSpPr>
        <p:spPr>
          <a:xfrm>
            <a:off x="3222356" y="908027"/>
            <a:ext cx="2651760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SUBMIT ASSIGNMENT</a:t>
            </a:r>
            <a:endParaRPr lang="en-US" sz="2000" b="1" dirty="0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486417" y="908027"/>
            <a:ext cx="2651015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SUBMISSIONS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553561" y="5758771"/>
            <a:ext cx="2053768" cy="523366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See All Takeaways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4818" y="1656770"/>
            <a:ext cx="56047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Project 2 On Rails Takeaways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 Shot 2015-12-15 at 9.44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94" y="2417176"/>
            <a:ext cx="5701560" cy="30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8" y="908027"/>
            <a:ext cx="1981435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527455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PENDING ASSIGNMENTS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32495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Anna!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6" name="Oval 5"/>
          <p:cNvSpPr/>
          <p:nvPr/>
        </p:nvSpPr>
        <p:spPr>
          <a:xfrm>
            <a:off x="7080099" y="-170914"/>
            <a:ext cx="2378048" cy="107894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296004" y="-63952"/>
            <a:ext cx="635047" cy="1554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31051" y="-325204"/>
            <a:ext cx="25414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Instructors </a:t>
            </a:r>
          </a:p>
          <a:p>
            <a:r>
              <a:rPr lang="en-US" dirty="0" smtClean="0"/>
              <a:t>Profile</a:t>
            </a:r>
            <a:r>
              <a:rPr lang="en-US" dirty="0"/>
              <a:t> </a:t>
            </a:r>
            <a:r>
              <a:rPr lang="en-US" dirty="0" smtClean="0"/>
              <a:t>and logout button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73213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‘Instructor’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6622256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HOMEWORK TAKEAWAYS</a:t>
            </a:r>
            <a:endParaRPr lang="en-US" sz="2000" b="1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584214" y="908027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GRADED ASSIGNMENTS</a:t>
            </a:r>
            <a:endParaRPr lang="en-US" sz="20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91668"/>
              </p:ext>
            </p:extLst>
          </p:nvPr>
        </p:nvGraphicFramePr>
        <p:xfrm>
          <a:off x="1278333" y="2553384"/>
          <a:ext cx="6466738" cy="2752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320"/>
                <a:gridCol w="2877978"/>
                <a:gridCol w="2367440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Start Date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Course Name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Number of Students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10-01-15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WDI-Bacon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10-01-15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WDI-Lettuce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10-01-15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WDI-Tomato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09-28-15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WDI-Weekend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Workshop </a:t>
                      </a:r>
                      <a:endParaRPr lang="en-US" sz="18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2269959" y="4142558"/>
            <a:ext cx="2784174" cy="66361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527455" y="4820351"/>
            <a:ext cx="1097433" cy="22588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9231" y="7080205"/>
            <a:ext cx="36086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Takes you to that classes student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7164" y="1686600"/>
            <a:ext cx="199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Your 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Cohorts</a:t>
            </a:r>
            <a:endParaRPr lang="en-US" sz="36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08513" y="6057241"/>
            <a:ext cx="258072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 New Cohort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8" y="908027"/>
            <a:ext cx="1981435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527455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PENDING ASSIGNMENTS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32495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Anna!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73213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‘Instructor’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6622256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HOMEWORK TAKEAWAYS</a:t>
            </a:r>
            <a:endParaRPr lang="en-US" sz="2000" b="1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584214" y="908027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GRADED ASSIGNMENTS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37457" y="168660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Create New Cohort</a:t>
            </a:r>
            <a:endParaRPr lang="en-US" sz="36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79285" y="5867929"/>
            <a:ext cx="205145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 Cohorts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73244" y="5867929"/>
            <a:ext cx="205145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View All Cohorts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22647942" y="2547592"/>
            <a:ext cx="25970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Cohort Name :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  <a:p>
            <a:pPr algn="r"/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Start Date :</a:t>
            </a:r>
          </a:p>
          <a:p>
            <a:pPr algn="r"/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  <a:p>
            <a:pPr algn="r"/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Cohort End Date :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22125" y="2702092"/>
            <a:ext cx="3917451" cy="384648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522125" y="3636981"/>
            <a:ext cx="3917451" cy="384648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526321" y="4650066"/>
            <a:ext cx="3917451" cy="384648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8" y="908027"/>
            <a:ext cx="1981435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527455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PENDING ASSIGNMENTS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32495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Anna!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73213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‘Instructor’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584214" y="908027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GRADED ASSIGNMENTS</a:t>
            </a:r>
            <a:endParaRPr lang="en-US" sz="20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43365"/>
              </p:ext>
            </p:extLst>
          </p:nvPr>
        </p:nvGraphicFramePr>
        <p:xfrm>
          <a:off x="1278333" y="2418284"/>
          <a:ext cx="6466738" cy="3264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320"/>
                <a:gridCol w="3823793"/>
                <a:gridCol w="1421625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Student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Homework Status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Completion Rate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Taylor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Basso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 Pending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Assignments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100%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Amadeo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Thomas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 Pending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Assignments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95%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Nathan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Remier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 Pending Assignment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Jess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Lee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 Pending Assignments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80%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Douglas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P.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 Pending Assignments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10%</a:t>
                      </a: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934110" y="4110120"/>
            <a:ext cx="1486281" cy="66361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837583" y="4773733"/>
            <a:ext cx="689872" cy="23054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9231" y="7080205"/>
            <a:ext cx="54993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Takes you to that students list of homework submissions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8301" y="1578520"/>
            <a:ext cx="395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WDI-Persephone Students</a:t>
            </a:r>
            <a:endParaRPr lang="en-US" sz="36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21342" y="6147037"/>
            <a:ext cx="258072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Cohort Listings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 Same Side Corner Rectangle 24"/>
          <p:cNvSpPr/>
          <p:nvPr/>
        </p:nvSpPr>
        <p:spPr>
          <a:xfrm>
            <a:off x="6622256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HOMEWORK TAKEAWAYS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592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8" y="908027"/>
            <a:ext cx="1981435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527455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PENDING ASSIGNMENTS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32495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Anna!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73213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‘Instructor’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584214" y="908027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GRADED ASSIGNMENTS</a:t>
            </a:r>
            <a:endParaRPr lang="en-US" sz="2000" b="1" dirty="0"/>
          </a:p>
        </p:txBody>
      </p:sp>
      <p:sp>
        <p:nvSpPr>
          <p:cNvPr id="27" name="Oval 26"/>
          <p:cNvSpPr/>
          <p:nvPr/>
        </p:nvSpPr>
        <p:spPr>
          <a:xfrm>
            <a:off x="3327637" y="5115807"/>
            <a:ext cx="3306583" cy="66361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0838"/>
              </p:ext>
            </p:extLst>
          </p:nvPr>
        </p:nvGraphicFramePr>
        <p:xfrm>
          <a:off x="972837" y="2702215"/>
          <a:ext cx="7134143" cy="3118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692"/>
                <a:gridCol w="1237101"/>
                <a:gridCol w="3215770"/>
                <a:gridCol w="1256580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DATE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SUBMITTED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TITLE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ASSIGNMENT LINK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SCORE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 On Rails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Unsatisfactory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11-15-15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Trails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11-09-15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Migrations Practice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11-02-15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Moma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App On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Rails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/w08/d05/instructor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Unsatisfactory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 flipV="1">
            <a:off x="4702050" y="5779420"/>
            <a:ext cx="499526" cy="13007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43210" y="7080205"/>
            <a:ext cx="48790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Takes you to that students </a:t>
            </a:r>
            <a:r>
              <a:rPr lang="en-US" dirty="0" err="1" smtClean="0"/>
              <a:t>github</a:t>
            </a:r>
            <a:r>
              <a:rPr lang="en-US" dirty="0" smtClean="0"/>
              <a:t> or website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7853" y="1578520"/>
            <a:ext cx="414013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Nathan </a:t>
            </a:r>
            <a:r>
              <a:rPr lang="en-US" sz="3600" dirty="0" err="1" smtClean="0">
                <a:solidFill>
                  <a:srgbClr val="FFFFFF"/>
                </a:solidFill>
                <a:latin typeface="DIN Condensed Bold"/>
                <a:cs typeface="DIN Condensed Bold"/>
              </a:rPr>
              <a:t>Remier’s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Homework</a:t>
            </a:r>
          </a:p>
          <a:p>
            <a:pPr lvl="0" algn="ctr"/>
            <a:r>
              <a:rPr lang="en-US" sz="2000" dirty="0">
                <a:solidFill>
                  <a:srgbClr val="FFFFFF"/>
                </a:solidFill>
                <a:latin typeface="DIN Condensed Bold"/>
                <a:cs typeface="DIN Condensed Bold"/>
              </a:rPr>
              <a:t>WDI-Persephone</a:t>
            </a:r>
          </a:p>
          <a:p>
            <a:endParaRPr lang="en-US" sz="3600" dirty="0" smtClean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02205" y="6147037"/>
            <a:ext cx="258072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Cohort Listings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75453" y="6147037"/>
            <a:ext cx="2742855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WDI-Persephone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63754" y="5114444"/>
            <a:ext cx="1253686" cy="55553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585204" y="5669977"/>
            <a:ext cx="942251" cy="14642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318125" y="7130067"/>
            <a:ext cx="387168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Takes you to that homework assignments page where you can see full details and add/update scores</a:t>
            </a:r>
            <a:endParaRPr lang="en-US" dirty="0"/>
          </a:p>
        </p:txBody>
      </p:sp>
      <p:sp>
        <p:nvSpPr>
          <p:cNvPr id="26" name="Round Same Side Corner Rectangle 25"/>
          <p:cNvSpPr/>
          <p:nvPr/>
        </p:nvSpPr>
        <p:spPr>
          <a:xfrm>
            <a:off x="6622256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HOMEWORK TAKEAWAYS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375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8" y="917504"/>
            <a:ext cx="1981435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527455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PENDING ASSIGNMENTS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32495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Anna!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73213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‘Instructor’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584214" y="908027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GRADED ASSIGNMENTS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12886" y="5431009"/>
            <a:ext cx="1119000" cy="3558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DIN Condensed Bold"/>
              </a:rPr>
              <a:t>Pending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243578" y="6147037"/>
            <a:ext cx="2742855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WDI-Persephone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20774" y="6147037"/>
            <a:ext cx="2164761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Cohort Listings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9278" y="6147037"/>
            <a:ext cx="2372155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Nathan’s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Assigmnents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213" y="2450787"/>
            <a:ext cx="56303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solidFill>
                  <a:prstClr val="white"/>
                </a:solidFill>
                <a:latin typeface="DIN Condensed Bold"/>
                <a:cs typeface="DIN Condensed Bold"/>
              </a:rPr>
              <a:t>Assignment Title </a:t>
            </a:r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: </a:t>
            </a:r>
            <a:r>
              <a:rPr lang="en-US" dirty="0" smtClean="0">
                <a:solidFill>
                  <a:schemeClr val="bg1"/>
                </a:solidFill>
                <a:cs typeface="DIN Condensed Bold"/>
              </a:rPr>
              <a:t>SQLITE3</a:t>
            </a:r>
          </a:p>
          <a:p>
            <a:pPr lvl="0">
              <a:lnSpc>
                <a:spcPct val="150000"/>
              </a:lnSpc>
            </a:pPr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Link : </a:t>
            </a:r>
            <a:r>
              <a:rPr lang="en-US" u="sng" dirty="0" smtClean="0">
                <a:solidFill>
                  <a:srgbClr val="FFFFFF"/>
                </a:solidFill>
              </a:rPr>
              <a:t>https</a:t>
            </a:r>
            <a:r>
              <a:rPr lang="en-US" u="sng" dirty="0" smtClean="0">
                <a:solidFill>
                  <a:srgbClr val="FFFFFF"/>
                </a:solidFill>
              </a:rPr>
              <a:t>://github.com/tayb18/wdi-persephone</a:t>
            </a:r>
            <a:r>
              <a:rPr lang="en-US" u="sng" dirty="0" smtClean="0">
                <a:solidFill>
                  <a:srgbClr val="FFFFFF"/>
                </a:solidFill>
              </a:rPr>
              <a:t>/tree/</a:t>
            </a:r>
            <a:r>
              <a:rPr lang="en-US" dirty="0" smtClean="0">
                <a:solidFill>
                  <a:srgbClr val="FFFFFF"/>
                </a:solidFill>
              </a:rPr>
              <a:t>	    </a:t>
            </a:r>
            <a:r>
              <a:rPr lang="en-US" u="sng" dirty="0" smtClean="0">
                <a:solidFill>
                  <a:srgbClr val="FFFFFF"/>
                </a:solidFill>
              </a:rPr>
              <a:t>master/</a:t>
            </a:r>
            <a:r>
              <a:rPr lang="en-US" u="sng" dirty="0" err="1" smtClean="0">
                <a:solidFill>
                  <a:srgbClr val="FFFFFF"/>
                </a:solidFill>
              </a:rPr>
              <a:t>unit_c</a:t>
            </a:r>
            <a:r>
              <a:rPr lang="en-US" u="sng" dirty="0" smtClean="0">
                <a:solidFill>
                  <a:srgbClr val="FFFFFF"/>
                </a:solidFill>
              </a:rPr>
              <a:t>/w09</a:t>
            </a:r>
            <a:endParaRPr lang="en-US" sz="800" u="sng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prstClr val="white"/>
              </a:solidFill>
              <a:cs typeface="DIN Condensed Bold"/>
            </a:endParaRPr>
          </a:p>
          <a:p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Comments : </a:t>
            </a:r>
            <a:r>
              <a:rPr lang="en-US" dirty="0" smtClean="0">
                <a:solidFill>
                  <a:schemeClr val="bg1"/>
                </a:solidFill>
                <a:cs typeface="DIN Condensed Bold"/>
              </a:rPr>
              <a:t>Would </a:t>
            </a:r>
            <a:r>
              <a:rPr lang="en-US" dirty="0" smtClean="0">
                <a:solidFill>
                  <a:schemeClr val="bg1"/>
                </a:solidFill>
                <a:cs typeface="DIN Condensed Bold"/>
              </a:rPr>
              <a:t>have been easier if I could turn on </a:t>
            </a:r>
            <a:r>
              <a:rPr lang="en-US" dirty="0" smtClean="0">
                <a:solidFill>
                  <a:schemeClr val="bg1"/>
                </a:solidFill>
                <a:cs typeface="DIN Condensed Bold"/>
              </a:rPr>
              <a:t>			my computer.</a:t>
            </a:r>
          </a:p>
          <a:p>
            <a:endParaRPr lang="en-US" dirty="0">
              <a:solidFill>
                <a:schemeClr val="bg1"/>
              </a:solidFill>
              <a:cs typeface="DIN Condensed Bold"/>
            </a:endParaRPr>
          </a:p>
          <a:p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Score :</a:t>
            </a:r>
            <a:endParaRPr lang="en-US" dirty="0" smtClean="0">
              <a:solidFill>
                <a:schemeClr val="bg1"/>
              </a:solidFill>
              <a:cs typeface="DIN Condensed Bold"/>
            </a:endParaRPr>
          </a:p>
          <a:p>
            <a:endParaRPr lang="en-US" dirty="0" smtClean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729213" y="5423560"/>
            <a:ext cx="0" cy="364774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46498" y="5607538"/>
            <a:ext cx="18102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>
            <a:off x="3778847" y="5464090"/>
            <a:ext cx="108093" cy="9457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0800000">
            <a:off x="3778846" y="5653839"/>
            <a:ext cx="108094" cy="9245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079428" y="5435566"/>
            <a:ext cx="1771112" cy="366278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Update Score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 Same Side Corner Rectangle 27"/>
          <p:cNvSpPr/>
          <p:nvPr/>
        </p:nvSpPr>
        <p:spPr>
          <a:xfrm>
            <a:off x="6622256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HOMEWORK TAKEAWAYS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67853" y="1578520"/>
            <a:ext cx="4140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Nathan </a:t>
            </a:r>
            <a:r>
              <a:rPr lang="en-US" sz="3600" dirty="0" err="1" smtClean="0">
                <a:solidFill>
                  <a:srgbClr val="FFFFFF"/>
                </a:solidFill>
                <a:latin typeface="DIN Condensed Bold"/>
                <a:cs typeface="DIN Condensed Bold"/>
              </a:rPr>
              <a:t>Remier’s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Homework</a:t>
            </a:r>
          </a:p>
          <a:p>
            <a:pPr lvl="0" algn="ctr"/>
            <a:r>
              <a:rPr lang="en-US" sz="2000" dirty="0">
                <a:solidFill>
                  <a:srgbClr val="FFFFFF"/>
                </a:solidFill>
                <a:latin typeface="DIN Condensed Bold"/>
                <a:cs typeface="DIN Condensed Bold"/>
              </a:rPr>
              <a:t>WDI-</a:t>
            </a:r>
            <a:r>
              <a:rPr lang="en-US" sz="20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Persephone</a:t>
            </a:r>
            <a:endParaRPr lang="en-US" sz="20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63966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8" y="908027"/>
            <a:ext cx="1981435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STUDENTS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527455" y="917505"/>
            <a:ext cx="1984248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PENDING ASSIGNMENTS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32495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Anna!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73213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‘Instructor’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584214" y="908027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GRADED ASSIGNMENTS</a:t>
            </a:r>
            <a:endParaRPr lang="en-US" sz="2000" b="1" dirty="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6622256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HOMEWORK TAKEAWAYS</a:t>
            </a:r>
            <a:endParaRPr lang="en-US" sz="20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80251"/>
              </p:ext>
            </p:extLst>
          </p:nvPr>
        </p:nvGraphicFramePr>
        <p:xfrm>
          <a:off x="972837" y="2475973"/>
          <a:ext cx="7134142" cy="3758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87"/>
                <a:gridCol w="941495"/>
                <a:gridCol w="941496"/>
                <a:gridCol w="2846381"/>
                <a:gridCol w="958183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DATE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SUBMITTED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STUDENT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TITLE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ASSIGNMENT LINK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SCORE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Nathan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Remier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 On Rails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Pending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-20-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Amadeo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Thomas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 On Rails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Pending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Taylor Basso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 On Rails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Pending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Jess Lee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 On Rails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/w08/d05/instructor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Pending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20421" y="1578520"/>
            <a:ext cx="586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Persephone: Pending Submissions</a:t>
            </a:r>
            <a:endParaRPr lang="en-US" sz="36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84579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8" y="908027"/>
            <a:ext cx="1981435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STUDENTS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527455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PENDING ASSIGNMENTS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32495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Anna!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73213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‘Instructor’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584214" y="917504"/>
            <a:ext cx="1984248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GRADED ASSIGNMENTS</a:t>
            </a:r>
            <a:endParaRPr lang="en-US" sz="2000" b="1" dirty="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6622256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HOMEWORK TAKEAWAYS</a:t>
            </a:r>
            <a:endParaRPr lang="en-US" sz="20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36672"/>
              </p:ext>
            </p:extLst>
          </p:nvPr>
        </p:nvGraphicFramePr>
        <p:xfrm>
          <a:off x="972837" y="2475973"/>
          <a:ext cx="7134142" cy="3758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87"/>
                <a:gridCol w="941495"/>
                <a:gridCol w="941496"/>
                <a:gridCol w="2715010"/>
                <a:gridCol w="1089554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DATE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SUBMITTED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STUDENT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TITLE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ASSIGNMENT LINK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SCORE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-10-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Nathan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Remier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Trails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Unsatisfactory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-10-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Amadeo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Thomas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Trails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Satisfactory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11-10-15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Taylor Basso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Trails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Satisfactory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11-10-15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Jess Lee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Trails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/w08/d05/instructor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Satisfactory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20421" y="1578520"/>
            <a:ext cx="57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Persephone: Graded Submissions</a:t>
            </a:r>
            <a:endParaRPr lang="en-US" sz="36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17852" y="2884181"/>
            <a:ext cx="2954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</a:t>
            </a:r>
            <a:r>
              <a:rPr lang="en-US" dirty="0" smtClean="0"/>
              <a:t>assignment in GITHUB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940588" y="3175812"/>
            <a:ext cx="2577264" cy="33897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02178" y="2752526"/>
            <a:ext cx="2889726" cy="119840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94466" y="5458909"/>
            <a:ext cx="1143287" cy="711209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002029" y="6170119"/>
            <a:ext cx="754456" cy="8209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17138" y="6991087"/>
            <a:ext cx="29259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assignment in our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9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8" y="908027"/>
            <a:ext cx="1981435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STUDENTS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527455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PENDING ASSIGNMENTS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32495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Anna!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73213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‘Instructor’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6622256" y="917505"/>
            <a:ext cx="1984248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HOMEWORK TAKEAWAYS</a:t>
            </a:r>
            <a:endParaRPr lang="en-US" sz="2000" b="1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584214" y="908027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GRADED ASSIGNMENTS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20421" y="1578520"/>
            <a:ext cx="595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Persephone: Homework Takeaways</a:t>
            </a:r>
            <a:endParaRPr lang="en-US" sz="36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24578"/>
              </p:ext>
            </p:extLst>
          </p:nvPr>
        </p:nvGraphicFramePr>
        <p:xfrm>
          <a:off x="972836" y="2585463"/>
          <a:ext cx="7095559" cy="2779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002"/>
                <a:gridCol w="5268557"/>
              </a:tblGrid>
              <a:tr h="4546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TITLE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GITHUB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LINK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11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811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Trails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8119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MoMA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811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SQLITE3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/w08/d05/instructor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3334793" y="5934202"/>
            <a:ext cx="2397611" cy="448897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 New Takeaway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28613" y="5622711"/>
            <a:ext cx="3003526" cy="107894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527455" y="6542940"/>
            <a:ext cx="923309" cy="525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4001" y="7055111"/>
            <a:ext cx="28277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</a:t>
            </a:r>
            <a:r>
              <a:rPr lang="en-US" dirty="0" smtClean="0"/>
              <a:t>Create new gist page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583113" y="4718539"/>
            <a:ext cx="19800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</a:t>
            </a:r>
            <a:r>
              <a:rPr lang="en-US" dirty="0" smtClean="0"/>
              <a:t>GITHUB gist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2938170" y="2905840"/>
            <a:ext cx="2183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</a:t>
            </a:r>
            <a:r>
              <a:rPr lang="en-US" dirty="0" smtClean="0"/>
              <a:t>gist in our site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33901" y="3034474"/>
            <a:ext cx="1274738" cy="41617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27455" y="4718539"/>
            <a:ext cx="5540940" cy="64633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28" idx="1"/>
          </p:cNvCxnSpPr>
          <p:nvPr/>
        </p:nvCxnSpPr>
        <p:spPr>
          <a:xfrm flipV="1">
            <a:off x="8053993" y="4903205"/>
            <a:ext cx="1529120" cy="1846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-778561" y="2998173"/>
            <a:ext cx="1612462" cy="2769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0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8" y="908027"/>
            <a:ext cx="1981435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STUDENTS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527455" y="908028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PENDING ASSIGNMENTS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324950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Anna!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73213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‘Instructor’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6622256" y="917505"/>
            <a:ext cx="1984248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HOMEWORK TAKEAWAYS</a:t>
            </a:r>
            <a:endParaRPr lang="en-US" sz="2000" b="1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584214" y="908027"/>
            <a:ext cx="1984248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GRADED ASSIGNMENTS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24012" y="1578520"/>
            <a:ext cx="666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Persephone: New Homework Takeaway</a:t>
            </a:r>
            <a:endParaRPr lang="en-US" sz="36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71662" y="5934202"/>
            <a:ext cx="2397611" cy="448897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 Takeaway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42848" y="5934202"/>
            <a:ext cx="2397611" cy="448897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 to All Takeaways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579" y="2424433"/>
            <a:ext cx="1841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Title :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  <a:p>
            <a:pPr algn="r"/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Content :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54336" y="2612200"/>
            <a:ext cx="4785239" cy="384648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54337" y="3469536"/>
            <a:ext cx="4785239" cy="1936924"/>
          </a:xfrm>
          <a:prstGeom prst="roundRect">
            <a:avLst>
              <a:gd name="adj" fmla="val 4233"/>
            </a:avLst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2473280" y="2002336"/>
            <a:ext cx="1036641" cy="492002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622076" y="2002336"/>
            <a:ext cx="1038718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PRODUCER LOGIN</a:t>
            </a:r>
            <a:endParaRPr lang="en-US" sz="1200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576291" y="2002336"/>
            <a:ext cx="1036641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INSTRUCTOR </a:t>
            </a:r>
          </a:p>
          <a:p>
            <a:pPr algn="ctr">
              <a:lnSpc>
                <a:spcPct val="70000"/>
              </a:lnSpc>
            </a:pPr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3530506" y="2002336"/>
            <a:ext cx="1036641" cy="4119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STUDENT LOGIN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eneral_Assembl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" y="77638"/>
            <a:ext cx="1876279" cy="56310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71197" y="2357035"/>
            <a:ext cx="4198746" cy="2734619"/>
          </a:xfrm>
          <a:prstGeom prst="roundRect">
            <a:avLst>
              <a:gd name="adj" fmla="val 4116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96770" y="2528976"/>
            <a:ext cx="3559042" cy="79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endParaRPr lang="en-US" dirty="0" smtClean="0"/>
          </a:p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Request to join the Hub here.</a:t>
            </a:r>
          </a:p>
          <a:p>
            <a:pPr algn="ctr">
              <a:lnSpc>
                <a:spcPct val="70000"/>
              </a:lnSpc>
            </a:pPr>
            <a:endParaRPr lang="en-US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0" y="91450"/>
            <a:ext cx="2974001" cy="57306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726708" y="4426692"/>
            <a:ext cx="1680878" cy="292513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Request an Invitation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4669" y="3245637"/>
            <a:ext cx="1917202" cy="107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endParaRPr lang="en-US" dirty="0" smtClean="0"/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Email :</a:t>
            </a:r>
          </a:p>
          <a:p>
            <a:pPr algn="ctr">
              <a:lnSpc>
                <a:spcPct val="70000"/>
              </a:lnSpc>
            </a:pPr>
            <a:endParaRPr lang="en-US" dirty="0">
              <a:solidFill>
                <a:srgbClr val="FFFFFF"/>
              </a:solidFill>
              <a:latin typeface="DIN Condensed Bold"/>
              <a:cs typeface="DIN Condensed Bold"/>
            </a:endParaRPr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Role : </a:t>
            </a:r>
          </a:p>
          <a:p>
            <a:pPr algn="ctr">
              <a:lnSpc>
                <a:spcPct val="70000"/>
              </a:lnSpc>
            </a:pPr>
            <a:endParaRPr lang="en-US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5852" y="3427158"/>
            <a:ext cx="2093648" cy="22849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5852" y="3817193"/>
            <a:ext cx="2093648" cy="22849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5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7" y="917504"/>
            <a:ext cx="3945399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661516" y="908027"/>
            <a:ext cx="3945396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4992" y="25673"/>
            <a:ext cx="179214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Stephanie!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6" name="Oval 5"/>
          <p:cNvSpPr/>
          <p:nvPr/>
        </p:nvSpPr>
        <p:spPr>
          <a:xfrm>
            <a:off x="7080099" y="-170914"/>
            <a:ext cx="2378048" cy="107894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296004" y="-63952"/>
            <a:ext cx="635047" cy="1554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31051" y="-325204"/>
            <a:ext cx="25414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Producers</a:t>
            </a:r>
          </a:p>
          <a:p>
            <a:r>
              <a:rPr lang="en-US" dirty="0" smtClean="0"/>
              <a:t>Profile</a:t>
            </a:r>
            <a:r>
              <a:rPr lang="en-US" dirty="0"/>
              <a:t> </a:t>
            </a:r>
            <a:r>
              <a:rPr lang="en-US" dirty="0" smtClean="0"/>
              <a:t>and logout button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44992" y="365188"/>
            <a:ext cx="1692534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‘Producer’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3101" y="964837"/>
            <a:ext cx="261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COHORTS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8415" y="964837"/>
            <a:ext cx="2743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STUDENTS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89120"/>
              </p:ext>
            </p:extLst>
          </p:nvPr>
        </p:nvGraphicFramePr>
        <p:xfrm>
          <a:off x="1278333" y="2553384"/>
          <a:ext cx="6466738" cy="2752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320"/>
                <a:gridCol w="2877978"/>
                <a:gridCol w="2367440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Start Date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Course Name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Number of Students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10-01-15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WDI-Bacon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10-01-15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WDI-Lettuce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10-01-15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WDI-Tomato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09-28-15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WDI-Weekend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Workshop </a:t>
                      </a:r>
                      <a:endParaRPr lang="en-US" sz="18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47164" y="1686600"/>
            <a:ext cx="199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Your 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Cohorts</a:t>
            </a:r>
            <a:endParaRPr lang="en-US" sz="36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88396" y="4797204"/>
            <a:ext cx="2760704" cy="5088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68748" y="5306041"/>
            <a:ext cx="0" cy="17876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98020" y="7067940"/>
            <a:ext cx="4621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will take you to the students in that cohort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39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7" y="917504"/>
            <a:ext cx="3945399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661516" y="908027"/>
            <a:ext cx="3945396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4992" y="25673"/>
            <a:ext cx="179214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Stephanie!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992" y="365188"/>
            <a:ext cx="1692534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‘Producer’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3101" y="964837"/>
            <a:ext cx="261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COHORTS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8415" y="964837"/>
            <a:ext cx="2743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STUDENTS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2165" y="1679946"/>
            <a:ext cx="395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WDI-Persephone Students</a:t>
            </a:r>
            <a:endParaRPr lang="en-US" sz="36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58892" y="4986414"/>
            <a:ext cx="1477786" cy="5088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1937207" y="5477421"/>
            <a:ext cx="634756" cy="1616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98020" y="7067940"/>
            <a:ext cx="4621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will take you to the students in that cohort</a:t>
            </a:r>
            <a:endParaRPr lang="en-US" dirty="0" smtClean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38628"/>
              </p:ext>
            </p:extLst>
          </p:nvPr>
        </p:nvGraphicFramePr>
        <p:xfrm>
          <a:off x="1262592" y="2719212"/>
          <a:ext cx="6466738" cy="3264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320"/>
                <a:gridCol w="3823793"/>
                <a:gridCol w="1421625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Student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Homework Status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Completion Rate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Taylor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Basso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 Pending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Assignments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100%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Amadeo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Thomas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 Pending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Assignments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95%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Nathan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Remier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 Pending Assignment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Jess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Lee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 Pending Assignments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80%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Douglas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P.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 Pending Assignments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10%</a:t>
                      </a: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3221342" y="6147037"/>
            <a:ext cx="258072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Cohort Listings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9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7" y="917504"/>
            <a:ext cx="3945399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661516" y="908027"/>
            <a:ext cx="3945396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4992" y="25673"/>
            <a:ext cx="179214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Stephanie!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992" y="365188"/>
            <a:ext cx="1692534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‘Producer’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3101" y="964837"/>
            <a:ext cx="261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COHORTS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8415" y="964837"/>
            <a:ext cx="2743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STUDENTS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6678" y="1526010"/>
            <a:ext cx="4403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Jess Lee’s 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Homework History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WDI-Persephone</a:t>
            </a:r>
            <a:endParaRPr lang="en-US" sz="2000" dirty="0" smtClean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99291"/>
              </p:ext>
            </p:extLst>
          </p:nvPr>
        </p:nvGraphicFramePr>
        <p:xfrm>
          <a:off x="972841" y="2612419"/>
          <a:ext cx="7134143" cy="3118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692"/>
                <a:gridCol w="1237101"/>
                <a:gridCol w="3215770"/>
                <a:gridCol w="1256580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DATE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SUBMITTED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TITLE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ASSIGNMENT LINK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SCORE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 On Rails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Unsatisfactory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11-15-15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Trails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11-09-15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Migrations Practice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11-02-15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Moma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App On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Rails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/w08/d05/instructor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Unsatisfactory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2284698" y="4968584"/>
            <a:ext cx="1477786" cy="5088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571963" y="5477421"/>
            <a:ext cx="134995" cy="1616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98020" y="7067940"/>
            <a:ext cx="56733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will take you to the specific assignment of the student</a:t>
            </a:r>
            <a:endParaRPr lang="en-US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675453" y="6147037"/>
            <a:ext cx="2742855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WDI-Persephone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002205" y="6147037"/>
            <a:ext cx="258072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Cohort Listings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6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7" y="917504"/>
            <a:ext cx="3945399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661516" y="908027"/>
            <a:ext cx="3945396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4992" y="25673"/>
            <a:ext cx="179214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Stephanie!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992" y="365188"/>
            <a:ext cx="1692534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‘Producer’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3101" y="964837"/>
            <a:ext cx="261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COHORTS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9213" y="2296851"/>
            <a:ext cx="56303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solidFill>
                  <a:prstClr val="white"/>
                </a:solidFill>
                <a:latin typeface="DIN Condensed Bold"/>
                <a:cs typeface="DIN Condensed Bold"/>
              </a:rPr>
              <a:t>Assignment Title </a:t>
            </a:r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cs typeface="DIN Condensed Bold"/>
              </a:rPr>
              <a:t>SQLITE3</a:t>
            </a:r>
          </a:p>
          <a:p>
            <a:pPr lvl="0">
              <a:lnSpc>
                <a:spcPct val="150000"/>
              </a:lnSpc>
            </a:pPr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Link : </a:t>
            </a:r>
            <a:r>
              <a:rPr lang="en-US" u="sng" dirty="0" smtClean="0">
                <a:solidFill>
                  <a:srgbClr val="FFFFFF"/>
                </a:solidFill>
              </a:rPr>
              <a:t>https</a:t>
            </a:r>
            <a:r>
              <a:rPr lang="en-US" u="sng" dirty="0" smtClean="0">
                <a:solidFill>
                  <a:srgbClr val="FFFFFF"/>
                </a:solidFill>
              </a:rPr>
              <a:t>://github.com/tayb18/wdi-persephone</a:t>
            </a:r>
            <a:r>
              <a:rPr lang="en-US" u="sng" dirty="0" smtClean="0">
                <a:solidFill>
                  <a:srgbClr val="FFFFFF"/>
                </a:solidFill>
              </a:rPr>
              <a:t>/tree/master/</a:t>
            </a:r>
            <a:r>
              <a:rPr lang="en-US" u="sng" dirty="0" err="1" smtClean="0">
                <a:solidFill>
                  <a:srgbClr val="FFFFFF"/>
                </a:solidFill>
              </a:rPr>
              <a:t>unit_c</a:t>
            </a:r>
            <a:r>
              <a:rPr lang="en-US" u="sng" dirty="0" smtClean="0">
                <a:solidFill>
                  <a:srgbClr val="FFFFFF"/>
                </a:solidFill>
              </a:rPr>
              <a:t>/w09</a:t>
            </a:r>
            <a:endParaRPr lang="en-US" sz="800" u="sng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prstClr val="white"/>
              </a:solidFill>
              <a:cs typeface="DIN Condensed Bold"/>
            </a:endParaRPr>
          </a:p>
          <a:p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Comments : </a:t>
            </a:r>
            <a:r>
              <a:rPr lang="en-US" sz="2400" dirty="0" smtClean="0">
                <a:solidFill>
                  <a:schemeClr val="bg1"/>
                </a:solidFill>
                <a:cs typeface="DIN Condensed Bold"/>
              </a:rPr>
              <a:t>Would </a:t>
            </a:r>
            <a:r>
              <a:rPr lang="en-US" sz="2400" dirty="0" smtClean="0">
                <a:solidFill>
                  <a:schemeClr val="bg1"/>
                </a:solidFill>
                <a:cs typeface="DIN Condensed Bold"/>
              </a:rPr>
              <a:t>have been easier if I could turn on </a:t>
            </a:r>
            <a:r>
              <a:rPr lang="en-US" sz="2400" dirty="0" smtClean="0">
                <a:solidFill>
                  <a:schemeClr val="bg1"/>
                </a:solidFill>
                <a:cs typeface="DIN Condensed Bold"/>
              </a:rPr>
              <a:t>my computer.</a:t>
            </a:r>
          </a:p>
          <a:p>
            <a:endParaRPr lang="en-US" dirty="0">
              <a:solidFill>
                <a:schemeClr val="bg1"/>
              </a:solidFill>
              <a:cs typeface="DIN Condensed Bold"/>
            </a:endParaRPr>
          </a:p>
          <a:p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Score : </a:t>
            </a:r>
            <a:r>
              <a:rPr lang="en-US" sz="2400" dirty="0" smtClean="0">
                <a:solidFill>
                  <a:prstClr val="white"/>
                </a:solidFill>
                <a:cs typeface="DIN Condensed Bold"/>
              </a:rPr>
              <a:t>Satisfactory</a:t>
            </a:r>
            <a:endParaRPr lang="en-US" sz="2400" dirty="0" smtClean="0">
              <a:solidFill>
                <a:schemeClr val="bg1"/>
              </a:solidFill>
              <a:cs typeface="DIN Condensed Bold"/>
            </a:endParaRPr>
          </a:p>
          <a:p>
            <a:endParaRPr lang="en-US" dirty="0" smtClean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8415" y="964837"/>
            <a:ext cx="2743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STUDENTS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88111" y="1526010"/>
            <a:ext cx="3300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Jess Lee’s 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Homework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WDI-Persephone</a:t>
            </a:r>
            <a:endParaRPr lang="en-US" sz="2000" dirty="0" smtClean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9278" y="6147037"/>
            <a:ext cx="2372155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Jess’s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Assigmnents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43578" y="6147037"/>
            <a:ext cx="2742855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WDI-Persephone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20774" y="6147037"/>
            <a:ext cx="2164761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Cohort Listings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7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7" y="917504"/>
            <a:ext cx="3945399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661516" y="908027"/>
            <a:ext cx="3945396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4992" y="25673"/>
            <a:ext cx="179214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Stephanie!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992" y="365188"/>
            <a:ext cx="1692534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‘Producer’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3101" y="964837"/>
            <a:ext cx="261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COHORTS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8415" y="964837"/>
            <a:ext cx="2743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STUDENTS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5054" y="1634411"/>
            <a:ext cx="32479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All Student Submissions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08522"/>
              </p:ext>
            </p:extLst>
          </p:nvPr>
        </p:nvGraphicFramePr>
        <p:xfrm>
          <a:off x="858893" y="2418284"/>
          <a:ext cx="7300468" cy="3435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726"/>
                <a:gridCol w="1090481"/>
                <a:gridCol w="3528025"/>
                <a:gridCol w="1334236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Cohort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Student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Homework Status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Completion Rate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Taylor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Basso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 Pending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Assignments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100%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Amadeo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Thomas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 Pending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Assignments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95%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UXDI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-Rebels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Nathan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Remier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 Pending Assignment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UXDI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-Rebels</a:t>
                      </a:r>
                      <a:endPara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Jess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Lee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 Pending Assignments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80%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UXDI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-Rebels</a:t>
                      </a:r>
                      <a:endPara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Douglas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P.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 Pending Assignments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10%</a:t>
                      </a: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3221342" y="6147037"/>
            <a:ext cx="258072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View At-Risk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86994" y="5299970"/>
            <a:ext cx="1477786" cy="5088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71963" y="5808807"/>
            <a:ext cx="53924" cy="12849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98020" y="7067940"/>
            <a:ext cx="49118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will take you to the students assignment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45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7" y="917504"/>
            <a:ext cx="3945399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661516" y="908027"/>
            <a:ext cx="3945396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4992" y="25673"/>
            <a:ext cx="179214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Stephanie!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992" y="365188"/>
            <a:ext cx="1692534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‘Producer’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3101" y="964837"/>
            <a:ext cx="261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COHORTS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8415" y="964837"/>
            <a:ext cx="2743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STUDENTS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0405" y="1644703"/>
            <a:ext cx="25873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All At-Risk Student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34603"/>
              </p:ext>
            </p:extLst>
          </p:nvPr>
        </p:nvGraphicFramePr>
        <p:xfrm>
          <a:off x="858893" y="2623532"/>
          <a:ext cx="7300468" cy="1685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726"/>
                <a:gridCol w="1090481"/>
                <a:gridCol w="3528025"/>
                <a:gridCol w="1334236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Cohort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Student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Homework Status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Completion Rate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UXDI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-Rebels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Nathan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Remier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 Pending Assignment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UXDI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-Rebels</a:t>
                      </a:r>
                      <a:endPara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Douglas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P.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 Pending Assignments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10%</a:t>
                      </a: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3221342" y="6147037"/>
            <a:ext cx="258072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View All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571963" y="4308994"/>
            <a:ext cx="0" cy="27847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68065" y="3800157"/>
            <a:ext cx="1477786" cy="5088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98020" y="7067940"/>
            <a:ext cx="49118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will take you to the students assignment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280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7" y="917504"/>
            <a:ext cx="3945399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661516" y="908027"/>
            <a:ext cx="3945396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4992" y="25673"/>
            <a:ext cx="179214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Stephanie!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992" y="365188"/>
            <a:ext cx="1692534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‘Producer’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3101" y="964837"/>
            <a:ext cx="261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COHORTS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8415" y="964837"/>
            <a:ext cx="2743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STUDENTS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40719" y="6136786"/>
            <a:ext cx="258072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View All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571963" y="4308994"/>
            <a:ext cx="0" cy="27847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68065" y="3800157"/>
            <a:ext cx="1477786" cy="5088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98020" y="7067940"/>
            <a:ext cx="49118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will take you to the students assignment page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798343" y="1526010"/>
            <a:ext cx="3480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Douglas P.’s 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Homework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WDI-Persephone</a:t>
            </a:r>
            <a:endParaRPr lang="en-US" sz="2000" dirty="0" smtClean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67781"/>
              </p:ext>
            </p:extLst>
          </p:nvPr>
        </p:nvGraphicFramePr>
        <p:xfrm>
          <a:off x="972841" y="2612419"/>
          <a:ext cx="7134143" cy="3118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692"/>
                <a:gridCol w="1237101"/>
                <a:gridCol w="3215770"/>
                <a:gridCol w="1256580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DATE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SUBMITTED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TITLE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ASSIGNMENT LINK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SCORE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 On Rails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Unsatisfactory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11-15-15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Trails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11-09-15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Migrations Practice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11-02-15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Moma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App On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Rails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/w08/d05/instructor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Unsatisfactory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5067194" y="6127066"/>
            <a:ext cx="2580722" cy="32423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Unsatisfactory: 80%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22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7" y="917504"/>
            <a:ext cx="3945399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661516" y="908027"/>
            <a:ext cx="3945396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4992" y="25673"/>
            <a:ext cx="179214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Stephanie!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992" y="365188"/>
            <a:ext cx="1692534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‘Producer’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3101" y="964837"/>
            <a:ext cx="261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COHORTS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8415" y="964837"/>
            <a:ext cx="2743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VIEW ALL STUDENTS</a:t>
            </a:r>
            <a:endParaRPr lang="en-US" sz="32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6146" y="1526010"/>
            <a:ext cx="45448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Douglas P.’s </a:t>
            </a:r>
            <a:r>
              <a:rPr lang="en-US" sz="36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Homework History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WDI-Persephone</a:t>
            </a:r>
            <a:endParaRPr lang="en-US" sz="2000" dirty="0" smtClean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09213" y="2296851"/>
            <a:ext cx="56303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solidFill>
                  <a:prstClr val="white"/>
                </a:solidFill>
                <a:latin typeface="DIN Condensed Bold"/>
                <a:cs typeface="DIN Condensed Bold"/>
              </a:rPr>
              <a:t>Assignment Title </a:t>
            </a:r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cs typeface="DIN Condensed Bold"/>
              </a:rPr>
              <a:t>SQLITE3</a:t>
            </a:r>
          </a:p>
          <a:p>
            <a:pPr lvl="0">
              <a:lnSpc>
                <a:spcPct val="150000"/>
              </a:lnSpc>
            </a:pPr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Link : </a:t>
            </a:r>
            <a:r>
              <a:rPr lang="en-US" u="sng" dirty="0" smtClean="0">
                <a:solidFill>
                  <a:srgbClr val="FFFFFF"/>
                </a:solidFill>
              </a:rPr>
              <a:t>https</a:t>
            </a:r>
            <a:r>
              <a:rPr lang="en-US" u="sng" dirty="0" smtClean="0">
                <a:solidFill>
                  <a:srgbClr val="FFFFFF"/>
                </a:solidFill>
              </a:rPr>
              <a:t>://github.com/tayb18/wdi-persephone</a:t>
            </a:r>
            <a:r>
              <a:rPr lang="en-US" u="sng" dirty="0" smtClean="0">
                <a:solidFill>
                  <a:srgbClr val="FFFFFF"/>
                </a:solidFill>
              </a:rPr>
              <a:t>/tree/master/</a:t>
            </a:r>
            <a:r>
              <a:rPr lang="en-US" u="sng" dirty="0" err="1" smtClean="0">
                <a:solidFill>
                  <a:srgbClr val="FFFFFF"/>
                </a:solidFill>
              </a:rPr>
              <a:t>unit_c</a:t>
            </a:r>
            <a:r>
              <a:rPr lang="en-US" u="sng" dirty="0" smtClean="0">
                <a:solidFill>
                  <a:srgbClr val="FFFFFF"/>
                </a:solidFill>
              </a:rPr>
              <a:t>/w09</a:t>
            </a:r>
            <a:endParaRPr lang="en-US" sz="800" u="sng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prstClr val="white"/>
              </a:solidFill>
              <a:cs typeface="DIN Condensed Bold"/>
            </a:endParaRPr>
          </a:p>
          <a:p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Comments : </a:t>
            </a:r>
            <a:r>
              <a:rPr lang="en-US" sz="2400" dirty="0" smtClean="0">
                <a:solidFill>
                  <a:schemeClr val="bg1"/>
                </a:solidFill>
                <a:cs typeface="DIN Condensed Bold"/>
              </a:rPr>
              <a:t>Would </a:t>
            </a:r>
            <a:r>
              <a:rPr lang="en-US" sz="2400" dirty="0" smtClean="0">
                <a:solidFill>
                  <a:schemeClr val="bg1"/>
                </a:solidFill>
                <a:cs typeface="DIN Condensed Bold"/>
              </a:rPr>
              <a:t>have been easier if I could turn on </a:t>
            </a:r>
            <a:r>
              <a:rPr lang="en-US" sz="2400" dirty="0" smtClean="0">
                <a:solidFill>
                  <a:schemeClr val="bg1"/>
                </a:solidFill>
                <a:cs typeface="DIN Condensed Bold"/>
              </a:rPr>
              <a:t>my computer.</a:t>
            </a:r>
          </a:p>
          <a:p>
            <a:endParaRPr lang="en-US" dirty="0">
              <a:solidFill>
                <a:schemeClr val="bg1"/>
              </a:solidFill>
              <a:cs typeface="DIN Condensed Bold"/>
            </a:endParaRPr>
          </a:p>
          <a:p>
            <a:r>
              <a:rPr lang="en-US" sz="2800" dirty="0" smtClean="0">
                <a:solidFill>
                  <a:prstClr val="white"/>
                </a:solidFill>
                <a:latin typeface="DIN Condensed Bold"/>
                <a:cs typeface="DIN Condensed Bold"/>
              </a:rPr>
              <a:t>Score : </a:t>
            </a:r>
            <a:r>
              <a:rPr lang="en-US" sz="2400" dirty="0" smtClean="0">
                <a:solidFill>
                  <a:prstClr val="white"/>
                </a:solidFill>
                <a:cs typeface="DIN Condensed Bold"/>
              </a:rPr>
              <a:t>Satisfactory</a:t>
            </a:r>
            <a:endParaRPr lang="en-US" sz="2400" dirty="0" smtClean="0">
              <a:solidFill>
                <a:schemeClr val="bg1"/>
              </a:solidFill>
              <a:cs typeface="DIN Condensed Bold"/>
            </a:endParaRPr>
          </a:p>
          <a:p>
            <a:endParaRPr lang="en-US" dirty="0" smtClean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23037" y="6136786"/>
            <a:ext cx="2014845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Jess’s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Assigmnents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78399" y="6136786"/>
            <a:ext cx="2122942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View All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52703" y="6122500"/>
            <a:ext cx="2286515" cy="32423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View At-Risk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0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1533" y="2341653"/>
            <a:ext cx="1819796" cy="235984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COHORT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cohort_name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roducer_id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tart_on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nd_on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703" y="341102"/>
            <a:ext cx="1819796" cy="235984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assword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6113" y="635742"/>
            <a:ext cx="1819796" cy="235984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INSTRUCTOR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mail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0719" y="86257"/>
            <a:ext cx="1421715" cy="13647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PRODUCER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assword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055385" y="1175947"/>
            <a:ext cx="1527338" cy="116570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02852" y="1450984"/>
            <a:ext cx="2" cy="8874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1"/>
          </p:cNvCxnSpPr>
          <p:nvPr/>
        </p:nvCxnSpPr>
        <p:spPr>
          <a:xfrm flipH="1">
            <a:off x="5271329" y="1815664"/>
            <a:ext cx="1714784" cy="72250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65266" y="1130091"/>
            <a:ext cx="1099460" cy="120285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ENROLLMENT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c</a:t>
            </a:r>
            <a:r>
              <a:rPr lang="en-US" sz="1200" dirty="0" smtClean="0">
                <a:solidFill>
                  <a:srgbClr val="000000"/>
                </a:solidFill>
              </a:rPr>
              <a:t>ohort_id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dirty="0" smtClean="0">
                <a:solidFill>
                  <a:srgbClr val="000000"/>
                </a:solidFill>
              </a:rPr>
              <a:t>tudent_id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is_enrolled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78134" y="969177"/>
            <a:ext cx="1099460" cy="189280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COHORTS_INSTRUCTORS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c</a:t>
            </a:r>
            <a:r>
              <a:rPr lang="en-US" sz="1200" dirty="0" smtClean="0">
                <a:solidFill>
                  <a:srgbClr val="000000"/>
                </a:solidFill>
              </a:rPr>
              <a:t>ohort_id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i</a:t>
            </a:r>
            <a:r>
              <a:rPr lang="en-US" sz="1200" dirty="0" smtClean="0">
                <a:solidFill>
                  <a:srgbClr val="000000"/>
                </a:solidFill>
              </a:rPr>
              <a:t>nstructor_id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(no primary key id)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4336" y="3481116"/>
            <a:ext cx="1442173" cy="1666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GIST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itle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US" sz="1200" dirty="0" smtClean="0">
                <a:solidFill>
                  <a:schemeClr val="tx1"/>
                </a:solidFill>
              </a:rPr>
              <a:t>ist_link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nstructor_id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ohort_id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271329" y="3745055"/>
            <a:ext cx="75355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33606" y="2995586"/>
            <a:ext cx="0" cy="45079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50156" y="4889104"/>
            <a:ext cx="1178560" cy="15485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ASSIGNMENT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itle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prompt_link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ssigned_on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ohort_id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nstructor_id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743201" y="4079126"/>
            <a:ext cx="708332" cy="8099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62178" y="2708242"/>
            <a:ext cx="2" cy="7494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7-Point Star 31"/>
          <p:cNvSpPr/>
          <p:nvPr/>
        </p:nvSpPr>
        <p:spPr>
          <a:xfrm>
            <a:off x="5731935" y="1005355"/>
            <a:ext cx="350690" cy="341183"/>
          </a:xfrm>
          <a:prstGeom prst="star7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3" name="7-Point Star 32"/>
          <p:cNvSpPr/>
          <p:nvPr/>
        </p:nvSpPr>
        <p:spPr>
          <a:xfrm>
            <a:off x="2314908" y="1109801"/>
            <a:ext cx="350690" cy="341183"/>
          </a:xfrm>
          <a:prstGeom prst="star7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37" name="5-Point Star 36"/>
          <p:cNvSpPr/>
          <p:nvPr/>
        </p:nvSpPr>
        <p:spPr>
          <a:xfrm>
            <a:off x="542258" y="3203905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79056" y="2747645"/>
            <a:ext cx="0" cy="114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09937" y="3879343"/>
            <a:ext cx="0" cy="114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5-Point Star 41"/>
          <p:cNvSpPr/>
          <p:nvPr/>
        </p:nvSpPr>
        <p:spPr>
          <a:xfrm>
            <a:off x="2581744" y="4591314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5-Point Star 42"/>
          <p:cNvSpPr/>
          <p:nvPr/>
        </p:nvSpPr>
        <p:spPr>
          <a:xfrm>
            <a:off x="5851058" y="3474267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373267" y="3559717"/>
            <a:ext cx="0" cy="114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25735" y="3032125"/>
            <a:ext cx="0" cy="114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5-Point Star 45"/>
          <p:cNvSpPr/>
          <p:nvPr/>
        </p:nvSpPr>
        <p:spPr>
          <a:xfrm>
            <a:off x="7175006" y="3246601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5-Point Star 46"/>
          <p:cNvSpPr/>
          <p:nvPr/>
        </p:nvSpPr>
        <p:spPr>
          <a:xfrm>
            <a:off x="2113616" y="969176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5-Point Star 49"/>
          <p:cNvSpPr/>
          <p:nvPr/>
        </p:nvSpPr>
        <p:spPr>
          <a:xfrm>
            <a:off x="4291613" y="2084247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5-Point Star 50"/>
          <p:cNvSpPr/>
          <p:nvPr/>
        </p:nvSpPr>
        <p:spPr>
          <a:xfrm>
            <a:off x="5400885" y="2141870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5-Point Star 51"/>
          <p:cNvSpPr/>
          <p:nvPr/>
        </p:nvSpPr>
        <p:spPr>
          <a:xfrm>
            <a:off x="6824985" y="1516568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395123" y="1516568"/>
            <a:ext cx="10228" cy="12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37704" y="3450636"/>
            <a:ext cx="1317324" cy="15443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SUBMISSION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grade_status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ubmitted_on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student_id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assignment_id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549846" y="4591314"/>
            <a:ext cx="505538" cy="2977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8529218" y="2992444"/>
            <a:ext cx="2" cy="31238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8716" y="6116320"/>
            <a:ext cx="550050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5-Point Star 71"/>
          <p:cNvSpPr/>
          <p:nvPr/>
        </p:nvSpPr>
        <p:spPr>
          <a:xfrm>
            <a:off x="1585501" y="4369633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2075704" y="4676764"/>
            <a:ext cx="0" cy="114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429421" y="3089291"/>
            <a:ext cx="0" cy="114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5-Point Star 74"/>
          <p:cNvSpPr/>
          <p:nvPr/>
        </p:nvSpPr>
        <p:spPr>
          <a:xfrm>
            <a:off x="3138291" y="5832376"/>
            <a:ext cx="142172" cy="19978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3471880" y="2067422"/>
            <a:ext cx="10228" cy="12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4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2473280" y="2002336"/>
            <a:ext cx="1036641" cy="492002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622076" y="2002336"/>
            <a:ext cx="1038718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PRODUCER LOGIN</a:t>
            </a:r>
            <a:endParaRPr lang="en-US" sz="1200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576291" y="2002336"/>
            <a:ext cx="1036641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INSTRUCTOR </a:t>
            </a:r>
          </a:p>
          <a:p>
            <a:pPr algn="ctr">
              <a:lnSpc>
                <a:spcPct val="70000"/>
              </a:lnSpc>
            </a:pPr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3530506" y="2002336"/>
            <a:ext cx="1036641" cy="4119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STUDENT LOGIN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eneral_Assembl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" y="77638"/>
            <a:ext cx="1876279" cy="56310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71197" y="2357035"/>
            <a:ext cx="4198746" cy="2734619"/>
          </a:xfrm>
          <a:prstGeom prst="roundRect">
            <a:avLst>
              <a:gd name="adj" fmla="val 4116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165" y="2620336"/>
            <a:ext cx="3191964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WELCOME TO THE G.A. HOMEWORK HUB</a:t>
            </a:r>
          </a:p>
          <a:p>
            <a:pPr algn="ctr">
              <a:lnSpc>
                <a:spcPct val="70000"/>
              </a:lnSpc>
            </a:pPr>
            <a:endParaRPr lang="en-US" dirty="0"/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Thanks for requesting to join the G.A. Homework Hub. An email has been sent to our Producers letting them know you are interested. Please check your inbox for a response within in the next business day.</a:t>
            </a:r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0" y="91450"/>
            <a:ext cx="2974001" cy="5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9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2473280" y="2002336"/>
            <a:ext cx="1036641" cy="4119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622076" y="2002336"/>
            <a:ext cx="1038718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PRODUCER LOGIN</a:t>
            </a:r>
            <a:endParaRPr lang="en-US" sz="1200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576291" y="2002336"/>
            <a:ext cx="1036641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INSTRUCTOR </a:t>
            </a:r>
          </a:p>
          <a:p>
            <a:pPr algn="ctr">
              <a:lnSpc>
                <a:spcPct val="70000"/>
              </a:lnSpc>
            </a:pPr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3530506" y="2002336"/>
            <a:ext cx="1036641" cy="411909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STUDENT LOGIN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eneral_Assembl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" y="77638"/>
            <a:ext cx="1876279" cy="56310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71197" y="2357035"/>
            <a:ext cx="4198746" cy="2734619"/>
          </a:xfrm>
          <a:prstGeom prst="roundRect">
            <a:avLst>
              <a:gd name="adj" fmla="val 4116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34702" y="3280939"/>
            <a:ext cx="2465437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Email :          </a:t>
            </a:r>
          </a:p>
          <a:p>
            <a:pPr algn="ctr">
              <a:lnSpc>
                <a:spcPct val="70000"/>
              </a:lnSpc>
            </a:pPr>
            <a:endParaRPr lang="en-US" dirty="0">
              <a:solidFill>
                <a:schemeClr val="bg1"/>
              </a:solidFill>
              <a:latin typeface="DIN Condensed Bold"/>
              <a:cs typeface="DIN Condensed Bold"/>
            </a:endParaRPr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      Password :</a:t>
            </a:r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0" y="91450"/>
            <a:ext cx="2974001" cy="57306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042747" y="4218634"/>
            <a:ext cx="1048799" cy="292513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6320" y="2459925"/>
            <a:ext cx="37188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1DADC"/>
                </a:solidFill>
                <a:latin typeface="DIN Condensed Bold"/>
                <a:cs typeface="DIN Condensed Bold"/>
              </a:rPr>
              <a:t>G.A. Student Login</a:t>
            </a:r>
            <a:endParaRPr lang="en-US" sz="3200" dirty="0">
              <a:solidFill>
                <a:srgbClr val="E1DADC"/>
              </a:solidFill>
              <a:latin typeface="DIN Condensed Bold"/>
              <a:cs typeface="DIN Condensed Bold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36961" y="3317483"/>
            <a:ext cx="2093648" cy="22849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36961" y="3673845"/>
            <a:ext cx="2093648" cy="22849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2473280" y="2002336"/>
            <a:ext cx="1036641" cy="4119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622076" y="2002336"/>
            <a:ext cx="1038718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PRODUCER LOGIN</a:t>
            </a:r>
            <a:endParaRPr lang="en-US" sz="1200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576291" y="2002336"/>
            <a:ext cx="1036641" cy="411909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INSTRUCTOR </a:t>
            </a:r>
          </a:p>
          <a:p>
            <a:pPr algn="ctr">
              <a:lnSpc>
                <a:spcPct val="70000"/>
              </a:lnSpc>
            </a:pPr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3530506" y="2002336"/>
            <a:ext cx="1036641" cy="4119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STUDENT LOGIN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eneral_Assembl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" y="77638"/>
            <a:ext cx="1876279" cy="56310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71197" y="2357035"/>
            <a:ext cx="4198746" cy="2734619"/>
          </a:xfrm>
          <a:prstGeom prst="roundRect">
            <a:avLst>
              <a:gd name="adj" fmla="val 4116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34702" y="3280939"/>
            <a:ext cx="2465437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Email :          </a:t>
            </a:r>
          </a:p>
          <a:p>
            <a:pPr algn="ctr">
              <a:lnSpc>
                <a:spcPct val="70000"/>
              </a:lnSpc>
            </a:pPr>
            <a:endParaRPr lang="en-US" dirty="0">
              <a:solidFill>
                <a:schemeClr val="bg1"/>
              </a:solidFill>
              <a:latin typeface="DIN Condensed Bold"/>
              <a:cs typeface="DIN Condensed Bold"/>
            </a:endParaRPr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      Password :</a:t>
            </a:r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0" y="91450"/>
            <a:ext cx="2974001" cy="57306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042747" y="4218634"/>
            <a:ext cx="1048799" cy="292513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6320" y="2459925"/>
            <a:ext cx="37188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1DADC"/>
                </a:solidFill>
                <a:latin typeface="DIN Condensed Bold"/>
                <a:cs typeface="DIN Condensed Bold"/>
              </a:rPr>
              <a:t>G.A. Instructor Login</a:t>
            </a:r>
            <a:endParaRPr lang="en-US" sz="3200" dirty="0">
              <a:solidFill>
                <a:srgbClr val="E1DADC"/>
              </a:solidFill>
              <a:latin typeface="DIN Condensed Bold"/>
              <a:cs typeface="DIN Condensed Bold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36961" y="3317483"/>
            <a:ext cx="2093648" cy="22849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36961" y="3673845"/>
            <a:ext cx="2093648" cy="22849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4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2473280" y="2002336"/>
            <a:ext cx="1036641" cy="4119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622076" y="2002336"/>
            <a:ext cx="1038718" cy="411909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PRODUCER LOGIN</a:t>
            </a:r>
            <a:endParaRPr lang="en-US" sz="1200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576291" y="2002336"/>
            <a:ext cx="1036641" cy="411909"/>
          </a:xfrm>
          <a:prstGeom prst="round2SameRect">
            <a:avLst/>
          </a:prstGeom>
          <a:solidFill>
            <a:srgbClr val="D996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INSTRUCTOR </a:t>
            </a:r>
          </a:p>
          <a:p>
            <a:pPr algn="ctr">
              <a:lnSpc>
                <a:spcPct val="70000"/>
              </a:lnSpc>
            </a:pPr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3530506" y="2002336"/>
            <a:ext cx="1036641" cy="4119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STUDENT LOGIN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eneral_Assembl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" y="77638"/>
            <a:ext cx="1876279" cy="56310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71197" y="2357035"/>
            <a:ext cx="4198746" cy="2734619"/>
          </a:xfrm>
          <a:prstGeom prst="roundRect">
            <a:avLst>
              <a:gd name="adj" fmla="val 4116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34702" y="3280939"/>
            <a:ext cx="2465437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Email :          </a:t>
            </a:r>
          </a:p>
          <a:p>
            <a:pPr algn="ctr">
              <a:lnSpc>
                <a:spcPct val="70000"/>
              </a:lnSpc>
            </a:pPr>
            <a:endParaRPr lang="en-US" dirty="0">
              <a:solidFill>
                <a:schemeClr val="bg1"/>
              </a:solidFill>
              <a:latin typeface="DIN Condensed Bold"/>
              <a:cs typeface="DIN Condensed Bold"/>
            </a:endParaRPr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      Password :</a:t>
            </a:r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0" y="91450"/>
            <a:ext cx="2974001" cy="57306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042747" y="4218634"/>
            <a:ext cx="1048799" cy="292513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6320" y="2459925"/>
            <a:ext cx="37188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1DADC"/>
                </a:solidFill>
                <a:latin typeface="DIN Condensed Bold"/>
                <a:cs typeface="DIN Condensed Bold"/>
              </a:rPr>
              <a:t>G.A. Producer Login</a:t>
            </a:r>
            <a:endParaRPr lang="en-US" sz="3200" dirty="0">
              <a:solidFill>
                <a:srgbClr val="E1DADC"/>
              </a:solidFill>
              <a:latin typeface="DIN Condensed Bold"/>
              <a:cs typeface="DIN Condensed Bold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36961" y="3317483"/>
            <a:ext cx="2093648" cy="22849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36961" y="3673845"/>
            <a:ext cx="2093648" cy="228499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4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486417" y="908027"/>
            <a:ext cx="2651015" cy="632109"/>
          </a:xfrm>
          <a:prstGeom prst="round2SameRect">
            <a:avLst/>
          </a:prstGeom>
          <a:solidFill>
            <a:srgbClr val="953735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SUBMISSIONS</a:t>
            </a:r>
            <a:endParaRPr lang="en-US" sz="2000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3222356" y="908027"/>
            <a:ext cx="2651760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SUBMIT ASSIGNMENT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404658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Taylor!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6" name="Oval 5"/>
          <p:cNvSpPr/>
          <p:nvPr/>
        </p:nvSpPr>
        <p:spPr>
          <a:xfrm>
            <a:off x="7080099" y="-170914"/>
            <a:ext cx="2378048" cy="107894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296004" y="-63952"/>
            <a:ext cx="635047" cy="1554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31051" y="-325204"/>
            <a:ext cx="23596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Students profile</a:t>
            </a:r>
          </a:p>
          <a:p>
            <a:r>
              <a:rPr lang="en-US" dirty="0" smtClean="0"/>
              <a:t>And logout button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59116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‘Student’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70478"/>
              </p:ext>
            </p:extLst>
          </p:nvPr>
        </p:nvGraphicFramePr>
        <p:xfrm>
          <a:off x="972837" y="2485924"/>
          <a:ext cx="7134143" cy="4023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430"/>
                <a:gridCol w="1182363"/>
                <a:gridCol w="3215770"/>
                <a:gridCol w="1256580"/>
              </a:tblGrid>
              <a:tr h="35936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DATE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SUBMITTED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TITLE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ASSIGNMENT LINK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SCORE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6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 On Rails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https://github.com/tayb18/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86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11-15-15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Trails App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/w08/d05/instructor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86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11-09-15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Migrations Practice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86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11-02-15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Moma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App On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Rails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/w08/d05/instructor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86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10-29-15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SQLITE3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https://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github.com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/tayb18/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wdi-persephone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/tree/master/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unit_c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/w09/d01/homework/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muvie_house_app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Complete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3341584" y="5640502"/>
            <a:ext cx="3402595" cy="91181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515369" y="6445143"/>
            <a:ext cx="535251" cy="764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84631" y="7187306"/>
            <a:ext cx="32141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that specific assignments </a:t>
            </a:r>
          </a:p>
          <a:p>
            <a:r>
              <a:rPr lang="en-US" dirty="0" smtClean="0"/>
              <a:t>Information page</a:t>
            </a:r>
            <a:endParaRPr lang="en-US" dirty="0"/>
          </a:p>
        </p:txBody>
      </p:sp>
      <p:sp>
        <p:nvSpPr>
          <p:cNvPr id="29" name="Round Same Side Corner Rectangle 28"/>
          <p:cNvSpPr/>
          <p:nvPr/>
        </p:nvSpPr>
        <p:spPr>
          <a:xfrm>
            <a:off x="5955152" y="908028"/>
            <a:ext cx="2651760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TAKEAWAYS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05534" y="1528316"/>
            <a:ext cx="38902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Your Homework Submissions</a:t>
            </a:r>
          </a:p>
          <a:p>
            <a:pPr lvl="0" algn="ctr"/>
            <a:r>
              <a:rPr lang="en-US" sz="2000" dirty="0">
                <a:solidFill>
                  <a:srgbClr val="FFFFFF"/>
                </a:solidFill>
                <a:latin typeface="DIN Condensed Bold"/>
                <a:cs typeface="DIN Condensed Bold"/>
              </a:rPr>
              <a:t>WDI-</a:t>
            </a:r>
            <a:r>
              <a:rPr lang="en-US" sz="2000" dirty="0" smtClean="0">
                <a:solidFill>
                  <a:srgbClr val="FFFFFF"/>
                </a:solidFill>
                <a:latin typeface="DIN Condensed Bold"/>
                <a:cs typeface="DIN Condensed Bold"/>
              </a:rPr>
              <a:t>Persephone</a:t>
            </a:r>
            <a:endParaRPr lang="en-US" sz="2000" dirty="0">
              <a:solidFill>
                <a:srgbClr val="FFFFFF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725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404658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Taylor!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59116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‘Student’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515369" y="6234746"/>
            <a:ext cx="635047" cy="9525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84631" y="7187306"/>
            <a:ext cx="58852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Submits all this info to the </a:t>
            </a:r>
            <a:r>
              <a:rPr lang="en-US" dirty="0" err="1" smtClean="0"/>
              <a:t>db</a:t>
            </a:r>
            <a:r>
              <a:rPr lang="en-US" dirty="0" smtClean="0"/>
              <a:t> and alerts instructor</a:t>
            </a:r>
          </a:p>
          <a:p>
            <a:r>
              <a:rPr lang="en-US" dirty="0" smtClean="0"/>
              <a:t>Of the new submission. Redirects back to ‘View Submissions’ </a:t>
            </a:r>
          </a:p>
          <a:p>
            <a:r>
              <a:rPr lang="en-US" dirty="0" smtClean="0"/>
              <a:t>Page and shows ‘Pending’ in Score column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2770" y="1594176"/>
            <a:ext cx="475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Submit a </a:t>
            </a:r>
            <a:r>
              <a:rPr lang="en-US" sz="36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New </a:t>
            </a:r>
            <a:r>
              <a:rPr lang="en-US" sz="3600" dirty="0">
                <a:solidFill>
                  <a:schemeClr val="bg1"/>
                </a:solidFill>
                <a:latin typeface="DIN Condensed Bold"/>
                <a:cs typeface="DIN Condensed Bold"/>
              </a:rPr>
              <a:t>A</a:t>
            </a:r>
            <a:r>
              <a:rPr lang="en-US" sz="36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ssignment </a:t>
            </a:r>
            <a:r>
              <a:rPr lang="en-US" sz="3600" dirty="0">
                <a:solidFill>
                  <a:schemeClr val="bg1"/>
                </a:solidFill>
                <a:latin typeface="DIN Condensed Bold"/>
                <a:cs typeface="DIN Condensed Bold"/>
              </a:rPr>
              <a:t>H</a:t>
            </a:r>
            <a:r>
              <a:rPr lang="en-US" sz="36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ere</a:t>
            </a:r>
            <a:r>
              <a:rPr lang="en-US" sz="36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</a:t>
            </a:r>
            <a:endParaRPr lang="en-US" sz="3600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9053" y="2361112"/>
            <a:ext cx="2465437" cy="162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Assignment </a:t>
            </a:r>
            <a:r>
              <a:rPr lang="en-US" sz="28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Title :</a:t>
            </a:r>
            <a:endParaRPr lang="en-US" sz="2800" dirty="0">
              <a:solidFill>
                <a:schemeClr val="bg1"/>
              </a:solidFill>
              <a:latin typeface="DIN Condensed Bold"/>
              <a:cs typeface="DIN Condensed Bold"/>
            </a:endParaRPr>
          </a:p>
          <a:p>
            <a:pPr algn="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Link :</a:t>
            </a:r>
            <a:r>
              <a:rPr lang="en-US" sz="2800" dirty="0">
                <a:solidFill>
                  <a:schemeClr val="bg1"/>
                </a:solidFill>
                <a:latin typeface="DIN Condensed Bold"/>
                <a:cs typeface="DIN Condensed Bold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DIN Condensed Bold"/>
                <a:cs typeface="DIN Condensed Bold"/>
              </a:rPr>
            </a:br>
            <a:r>
              <a:rPr lang="en-US" sz="28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Comments </a:t>
            </a:r>
            <a:r>
              <a:rPr lang="en-US" sz="28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       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522125" y="2509672"/>
            <a:ext cx="3917451" cy="384648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76196" y="5758771"/>
            <a:ext cx="1361908" cy="523366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22125" y="3036396"/>
            <a:ext cx="3917451" cy="384648"/>
          </a:xfrm>
          <a:prstGeom prst="round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15369" y="3559330"/>
            <a:ext cx="3917451" cy="1936924"/>
          </a:xfrm>
          <a:prstGeom prst="roundRect">
            <a:avLst>
              <a:gd name="adj" fmla="val 4233"/>
            </a:avLst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>
            <a:off x="5955152" y="908028"/>
            <a:ext cx="2651760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TAKEAWAYS</a:t>
            </a:r>
            <a:endParaRPr lang="en-US" sz="2000" b="1" dirty="0"/>
          </a:p>
        </p:txBody>
      </p:sp>
      <p:sp>
        <p:nvSpPr>
          <p:cNvPr id="33" name="Round Same Side Corner Rectangle 32"/>
          <p:cNvSpPr/>
          <p:nvPr/>
        </p:nvSpPr>
        <p:spPr>
          <a:xfrm>
            <a:off x="3222356" y="908027"/>
            <a:ext cx="2651760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SUBMIT ASSIGNMENT</a:t>
            </a:r>
            <a:endParaRPr lang="en-US" sz="2000" b="1" dirty="0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486417" y="908027"/>
            <a:ext cx="2651015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SUBMISSIONS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0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R_150105_General-Assembly_0029_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9153232" cy="617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7322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12-15 at 7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2" y="91450"/>
            <a:ext cx="2974001" cy="573063"/>
          </a:xfrm>
          <a:prstGeom prst="rect">
            <a:avLst/>
          </a:prstGeom>
        </p:spPr>
      </p:pic>
      <p:pic>
        <p:nvPicPr>
          <p:cNvPr id="2" name="Picture 1" descr="ga_c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952"/>
            <a:ext cx="858892" cy="85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9576" y="25673"/>
            <a:ext cx="1404658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N Condensed Bold"/>
                <a:cs typeface="DIN Condensed Bold"/>
              </a:rPr>
              <a:t>Hello, Taylor! </a:t>
            </a:r>
            <a:endParaRPr lang="en-US" sz="2400" dirty="0">
              <a:latin typeface="DIN Condensed Bold"/>
              <a:cs typeface="DIN Condensed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576" y="365188"/>
            <a:ext cx="159116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368300"/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Logged in as ‘Student’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486418" y="1540135"/>
            <a:ext cx="8120494" cy="5106771"/>
          </a:xfrm>
          <a:prstGeom prst="round2SameRect">
            <a:avLst>
              <a:gd name="adj1" fmla="val 5585"/>
              <a:gd name="adj2" fmla="val 0"/>
            </a:avLst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>
            <a:off x="5955152" y="908028"/>
            <a:ext cx="2651760" cy="632108"/>
          </a:xfrm>
          <a:prstGeom prst="round2Same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TAKEAWAYS</a:t>
            </a:r>
            <a:endParaRPr lang="en-US" sz="2000" b="1" dirty="0"/>
          </a:p>
        </p:txBody>
      </p:sp>
      <p:sp>
        <p:nvSpPr>
          <p:cNvPr id="33" name="Round Same Side Corner Rectangle 32"/>
          <p:cNvSpPr/>
          <p:nvPr/>
        </p:nvSpPr>
        <p:spPr>
          <a:xfrm>
            <a:off x="3222356" y="908027"/>
            <a:ext cx="2651760" cy="632108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SUBMIT ASSIGNMENT</a:t>
            </a:r>
            <a:endParaRPr lang="en-US" sz="2000" b="1" dirty="0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486417" y="908027"/>
            <a:ext cx="2651015" cy="632109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VIEW</a:t>
            </a:r>
            <a:r>
              <a:rPr lang="en-US" sz="2000" dirty="0" smtClean="0"/>
              <a:t> </a:t>
            </a:r>
            <a:r>
              <a:rPr lang="en-US" sz="2000" b="1" dirty="0" smtClean="0"/>
              <a:t>SUBMISSIONS</a:t>
            </a:r>
            <a:endParaRPr lang="en-US" sz="20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17186"/>
              </p:ext>
            </p:extLst>
          </p:nvPr>
        </p:nvGraphicFramePr>
        <p:xfrm>
          <a:off x="972837" y="2552751"/>
          <a:ext cx="7134144" cy="3222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183"/>
                <a:gridCol w="2505820"/>
                <a:gridCol w="3067141"/>
              </a:tblGrid>
              <a:tr h="4053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DATE POSTED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TITLE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IN Condensed Bold"/>
                          <a:cs typeface="DIN Condensed Bold"/>
                        </a:rPr>
                        <a:t>Link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IN Condensed Bold"/>
                        <a:cs typeface="DIN Condensed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Project 2 – On Rails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http://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www.github.com.linktogist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11-15-15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Oregon Trail Rails App</a:t>
                      </a:r>
                      <a:endPara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http://www.github.com.linktogist1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11-09-15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Migrations Practice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http://www.github.com.linktogist2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11-02-15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Moma</a:t>
                      </a: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App on Rails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http://www.github.com.linktogist3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10-29-15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SQLITE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http://www.github.com.linktogist4</a:t>
                      </a:r>
                    </a:p>
                  </a:txBody>
                  <a:tcPr>
                    <a:noFill/>
                  </a:tcPr>
                </a:tc>
              </a:tr>
              <a:tr h="4694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10-20-15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200 Cupid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http://www.github.com.linktogist5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5043788" y="2875765"/>
            <a:ext cx="2877978" cy="59258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7823238" y="2283185"/>
            <a:ext cx="2107813" cy="76055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31051" y="1972454"/>
            <a:ext cx="28135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Takes you to the </a:t>
            </a:r>
            <a:r>
              <a:rPr lang="en-US" dirty="0" err="1" smtClean="0"/>
              <a:t>Github</a:t>
            </a:r>
            <a:r>
              <a:rPr lang="en-US" dirty="0" smtClean="0"/>
              <a:t> gist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42930" y="7078262"/>
            <a:ext cx="36817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Takes you to the gist page on our site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729351" y="5380759"/>
            <a:ext cx="237354" cy="16975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07817" y="4660941"/>
            <a:ext cx="1878116" cy="7198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64365" y="1636854"/>
            <a:ext cx="3348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Homework Takeaways</a:t>
            </a:r>
            <a:endParaRPr lang="en-US" sz="3600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50295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2408</Words>
  <Application>Microsoft Macintosh PowerPoint</Application>
  <PresentationFormat>On-screen Show (4:3)</PresentationFormat>
  <Paragraphs>605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Basso</dc:creator>
  <cp:lastModifiedBy>Taylor Basso</cp:lastModifiedBy>
  <cp:revision>43</cp:revision>
  <dcterms:created xsi:type="dcterms:W3CDTF">2015-12-16T00:10:42Z</dcterms:created>
  <dcterms:modified xsi:type="dcterms:W3CDTF">2015-12-17T01:18:08Z</dcterms:modified>
</cp:coreProperties>
</file>