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co" ContentType="image/x-ico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7" r:id="rId1"/>
  </p:sldMasterIdLst>
  <p:notesMasterIdLst>
    <p:notesMasterId r:id="rId27"/>
  </p:notesMasterIdLst>
  <p:sldIdLst>
    <p:sldId id="256" r:id="rId2"/>
    <p:sldId id="262" r:id="rId3"/>
    <p:sldId id="263" r:id="rId4"/>
    <p:sldId id="257" r:id="rId5"/>
    <p:sldId id="265" r:id="rId6"/>
    <p:sldId id="266" r:id="rId7"/>
    <p:sldId id="267" r:id="rId8"/>
    <p:sldId id="268" r:id="rId9"/>
    <p:sldId id="264" r:id="rId10"/>
    <p:sldId id="259" r:id="rId11"/>
    <p:sldId id="269" r:id="rId12"/>
    <p:sldId id="271" r:id="rId13"/>
    <p:sldId id="270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1080" y="-28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62E80-D089-814D-8BCC-7DA898367A99}" type="datetimeFigureOut">
              <a:rPr lang="en-US" smtClean="0"/>
              <a:t>8/24/2017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D60AA-7FB1-C34E-B95F-BB8138D0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2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D60AA-7FB1-C34E-B95F-BB8138D0805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03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1ECF-6F3E-EF4E-9347-1C62ADB83B0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B35C1ECF-6F3E-EF4E-9347-1C62ADB83B0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1ECF-6F3E-EF4E-9347-1C62ADB83B0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1ECF-6F3E-EF4E-9347-1C62ADB83B0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1ECF-6F3E-EF4E-9347-1C62ADB83B0A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1ECF-6F3E-EF4E-9347-1C62ADB83B0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1ECF-6F3E-EF4E-9347-1C62ADB83B0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s-ES_tradnl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1ECF-6F3E-EF4E-9347-1C62ADB83B0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1ECF-6F3E-EF4E-9347-1C62ADB83B0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1ECF-6F3E-EF4E-9347-1C62ADB83B0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1ECF-6F3E-EF4E-9347-1C62ADB83B0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1ECF-6F3E-EF4E-9347-1C62ADB83B0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4EFFA87-F6BE-BD4A-A8D6-6B7915BE8C4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35C1ECF-6F3E-EF4E-9347-1C62ADB83B0A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mex1/pokedex/tree/initi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-pokedex.herokuapp.com/pokem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i-pokedex.herokuapp.com/pokedex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ico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38" y="4182595"/>
            <a:ext cx="7806367" cy="1720054"/>
          </a:xfrm>
        </p:spPr>
        <p:txBody>
          <a:bodyPr/>
          <a:lstStyle/>
          <a:p>
            <a:r>
              <a:rPr lang="en-US" dirty="0" err="1"/>
              <a:t>Construcción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Web </a:t>
            </a:r>
            <a:r>
              <a:rPr lang="en-US" dirty="0" err="1"/>
              <a:t>basadas</a:t>
            </a:r>
            <a:r>
              <a:rPr lang="en-US" dirty="0"/>
              <a:t> en </a:t>
            </a:r>
            <a:r>
              <a:rPr lang="en-US" dirty="0" smtClean="0">
                <a:solidFill>
                  <a:srgbClr val="FF0000"/>
                </a:solidFill>
              </a:rPr>
              <a:t>Angular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4" name="Picture 3" descr="angul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48" y="1221582"/>
            <a:ext cx="3316948" cy="331694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765426" y="5902439"/>
            <a:ext cx="495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L.I. Alejandra Ramos Navarro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7166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1. </a:t>
            </a:r>
            <a:r>
              <a:rPr lang="es-ES_tradnl" dirty="0"/>
              <a:t>Mostrar la lista </a:t>
            </a:r>
            <a:r>
              <a:rPr lang="es-ES_tradnl" dirty="0" err="1"/>
              <a:t>pokemon</a:t>
            </a:r>
            <a:r>
              <a:rPr lang="es-ES_tradnl" dirty="0" smtClean="0"/>
              <a:t>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15925" y="2756647"/>
            <a:ext cx="8308975" cy="1166950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URL: </a:t>
            </a:r>
            <a:r>
              <a:rPr lang="es-ES_tradnl" dirty="0">
                <a:hlinkClick r:id="rId2"/>
              </a:rPr>
              <a:t>https://github.com/homex1/pokedex/tree/</a:t>
            </a:r>
            <a:r>
              <a:rPr lang="es-ES_tradnl" dirty="0" smtClean="0">
                <a:hlinkClick r:id="rId2"/>
              </a:rPr>
              <a:t>initial</a:t>
            </a:r>
            <a:endParaRPr lang="es-ES_tradnl" dirty="0"/>
          </a:p>
          <a:p>
            <a:pPr marL="457200" indent="-457200">
              <a:buFont typeface="Wingdings" charset="2"/>
              <a:buAutoNum type="arabicPlain"/>
            </a:pPr>
            <a:r>
              <a:rPr lang="es-ES_tradnl" dirty="0" smtClean="0"/>
              <a:t>Define un modelo de tipo </a:t>
            </a:r>
            <a:r>
              <a:rPr lang="es-ES_tradnl" dirty="0" err="1" smtClean="0"/>
              <a:t>Pokemon</a:t>
            </a:r>
            <a:r>
              <a:rPr lang="es-ES_tradnl" dirty="0" smtClean="0"/>
              <a:t> con los siguientes atributos:</a:t>
            </a:r>
            <a:endParaRPr lang="es-ES_tradnl" dirty="0"/>
          </a:p>
        </p:txBody>
      </p:sp>
      <p:sp>
        <p:nvSpPr>
          <p:cNvPr id="5" name="TextBox 4"/>
          <p:cNvSpPr txBox="1"/>
          <p:nvPr/>
        </p:nvSpPr>
        <p:spPr>
          <a:xfrm>
            <a:off x="4644269" y="3923597"/>
            <a:ext cx="362063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export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Pokemon</a:t>
            </a:r>
            <a:r>
              <a:rPr lang="es-ES" dirty="0"/>
              <a:t> {</a:t>
            </a:r>
          </a:p>
          <a:p>
            <a:r>
              <a:rPr lang="es-ES" dirty="0"/>
              <a:t>  id: </a:t>
            </a:r>
            <a:r>
              <a:rPr lang="es-ES" dirty="0" err="1"/>
              <a:t>number</a:t>
            </a:r>
            <a:r>
              <a:rPr lang="es-ES" dirty="0"/>
              <a:t>;</a:t>
            </a:r>
          </a:p>
          <a:p>
            <a:r>
              <a:rPr lang="es-ES" dirty="0"/>
              <a:t>  </a:t>
            </a:r>
            <a:r>
              <a:rPr lang="es-ES" dirty="0" err="1"/>
              <a:t>name</a:t>
            </a:r>
            <a:r>
              <a:rPr lang="es-ES" dirty="0"/>
              <a:t>: </a:t>
            </a:r>
            <a:r>
              <a:rPr lang="es-ES" dirty="0" err="1"/>
              <a:t>string</a:t>
            </a:r>
            <a:r>
              <a:rPr lang="es-ES" dirty="0"/>
              <a:t>;</a:t>
            </a:r>
          </a:p>
          <a:p>
            <a:r>
              <a:rPr lang="es-ES" dirty="0"/>
              <a:t>  </a:t>
            </a:r>
            <a:r>
              <a:rPr lang="es-ES" dirty="0" err="1"/>
              <a:t>pokedex</a:t>
            </a:r>
            <a:r>
              <a:rPr lang="es-ES" dirty="0"/>
              <a:t>: </a:t>
            </a:r>
            <a:r>
              <a:rPr lang="es-ES" dirty="0" err="1"/>
              <a:t>string</a:t>
            </a:r>
            <a:r>
              <a:rPr lang="es-ES" dirty="0"/>
              <a:t>;</a:t>
            </a:r>
          </a:p>
          <a:p>
            <a:r>
              <a:rPr lang="es-ES" dirty="0"/>
              <a:t>  kind1: </a:t>
            </a:r>
            <a:r>
              <a:rPr lang="es-ES" dirty="0" err="1"/>
              <a:t>string</a:t>
            </a:r>
            <a:r>
              <a:rPr lang="es-ES" dirty="0"/>
              <a:t>;</a:t>
            </a:r>
          </a:p>
          <a:p>
            <a:r>
              <a:rPr lang="es-ES" dirty="0"/>
              <a:t>  kind2: </a:t>
            </a:r>
            <a:r>
              <a:rPr lang="es-ES" dirty="0" err="1"/>
              <a:t>string</a:t>
            </a:r>
            <a:r>
              <a:rPr lang="es-ES" dirty="0"/>
              <a:t>;</a:t>
            </a:r>
          </a:p>
          <a:p>
            <a:r>
              <a:rPr lang="es-ES" dirty="0"/>
              <a:t>  </a:t>
            </a:r>
            <a:r>
              <a:rPr lang="es-ES" dirty="0" err="1"/>
              <a:t>image</a:t>
            </a:r>
            <a:r>
              <a:rPr lang="es-ES" dirty="0"/>
              <a:t>: </a:t>
            </a:r>
            <a:r>
              <a:rPr lang="es-ES" dirty="0" err="1"/>
              <a:t>string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8049" y="4454009"/>
            <a:ext cx="3436470" cy="53041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000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dirty="0" err="1">
                <a:solidFill>
                  <a:schemeClr val="tx1"/>
                </a:solidFill>
              </a:rPr>
              <a:t>ng</a:t>
            </a:r>
            <a:r>
              <a:rPr lang="en-US" dirty="0">
                <a:solidFill>
                  <a:schemeClr val="tx1"/>
                </a:solidFill>
              </a:rPr>
              <a:t> generate class </a:t>
            </a:r>
            <a:r>
              <a:rPr lang="en-US" dirty="0" err="1">
                <a:solidFill>
                  <a:schemeClr val="tx1"/>
                </a:solidFill>
              </a:rPr>
              <a:t>pokemon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smtClean="0"/>
              <a:t>1. </a:t>
            </a:r>
            <a:r>
              <a:rPr lang="es-ES_tradnl" dirty="0"/>
              <a:t>Mostrar la lista </a:t>
            </a:r>
            <a:r>
              <a:rPr lang="es-ES_tradnl" dirty="0" err="1"/>
              <a:t>pokemon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60261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charset="2"/>
              <a:buAutoNum type="arabicPlain" startAt="2"/>
            </a:pPr>
            <a:r>
              <a:rPr lang="es-ES_tradnl" dirty="0" smtClean="0"/>
              <a:t>Ahora habrá que crear la </a:t>
            </a:r>
            <a:r>
              <a:rPr lang="es-ES_tradnl" dirty="0"/>
              <a:t>c</a:t>
            </a:r>
            <a:r>
              <a:rPr lang="es-ES_tradnl" dirty="0" smtClean="0"/>
              <a:t>onexión </a:t>
            </a:r>
            <a:r>
              <a:rPr lang="es-ES_tradnl" dirty="0"/>
              <a:t>a una </a:t>
            </a:r>
            <a:r>
              <a:rPr lang="es-ES_tradnl" dirty="0" smtClean="0"/>
              <a:t>API</a:t>
            </a:r>
          </a:p>
          <a:p>
            <a:pPr lvl="1"/>
            <a:r>
              <a:rPr lang="es-ES_tradnl" dirty="0" smtClean="0">
                <a:hlinkClick r:id="rId2"/>
              </a:rPr>
              <a:t>https</a:t>
            </a:r>
            <a:r>
              <a:rPr lang="es-ES_tradnl" dirty="0">
                <a:hlinkClick r:id="rId2"/>
              </a:rPr>
              <a:t>://api-pokedex.herokuapp.com/</a:t>
            </a:r>
            <a:r>
              <a:rPr lang="es-ES_tradnl" dirty="0" smtClean="0">
                <a:hlinkClick r:id="rId2"/>
              </a:rPr>
              <a:t>pokemons</a:t>
            </a:r>
            <a:endParaRPr lang="es-ES_tradnl" dirty="0"/>
          </a:p>
          <a:p>
            <a:pPr marL="457200" indent="-457200">
              <a:buFont typeface="Wingdings" charset="2"/>
              <a:buAutoNum type="arabicPlain" startAt="3"/>
            </a:pPr>
            <a:r>
              <a:rPr lang="es-ES_tradnl" dirty="0" smtClean="0"/>
              <a:t>Dar de alta el módulo HTTP y la clase </a:t>
            </a:r>
            <a:r>
              <a:rPr lang="es-ES_tradnl" dirty="0" err="1" smtClean="0"/>
              <a:t>Pokemon</a:t>
            </a:r>
            <a:r>
              <a:rPr lang="es-ES_tradnl" dirty="0" smtClean="0"/>
              <a:t> que se creó en el archivo </a:t>
            </a:r>
            <a:r>
              <a:rPr lang="es-ES_tradnl" b="1" dirty="0" err="1" smtClean="0"/>
              <a:t>app.module.ts</a:t>
            </a:r>
            <a:r>
              <a:rPr lang="es-ES_tradnl" dirty="0" smtClean="0"/>
              <a:t>:</a:t>
            </a:r>
          </a:p>
          <a:p>
            <a:endParaRPr lang="es-ES_tradnl" dirty="0"/>
          </a:p>
          <a:p>
            <a:endParaRPr lang="es-ES_tradnl" dirty="0" smtClean="0"/>
          </a:p>
          <a:p>
            <a:pPr marL="457200" indent="-457200">
              <a:buFont typeface="Wingdings" charset="2"/>
              <a:buAutoNum type="arabicPlain" startAt="4"/>
            </a:pPr>
            <a:endParaRPr lang="es-ES_tradnl" dirty="0" smtClean="0"/>
          </a:p>
          <a:p>
            <a:pPr marL="457200" indent="-457200">
              <a:buFont typeface="Wingdings" charset="2"/>
              <a:buAutoNum type="arabicPlain" startAt="4"/>
            </a:pPr>
            <a:endParaRPr lang="es-ES_tradnl" dirty="0" smtClean="0"/>
          </a:p>
          <a:p>
            <a:pPr marL="457200" indent="-457200">
              <a:buFont typeface="Wingdings" charset="2"/>
              <a:buAutoNum type="arabicPlain" startAt="4"/>
            </a:pPr>
            <a:r>
              <a:rPr lang="es-ES_tradnl" dirty="0" smtClean="0"/>
              <a:t>Es </a:t>
            </a:r>
            <a:r>
              <a:rPr lang="es-ES_tradnl" dirty="0"/>
              <a:t>necesario crear un archivo </a:t>
            </a:r>
            <a:r>
              <a:rPr lang="es-ES_tradnl" dirty="0" smtClean="0"/>
              <a:t>para crear los servicios: </a:t>
            </a:r>
            <a:r>
              <a:rPr lang="es-ES_tradnl" dirty="0" err="1" smtClean="0"/>
              <a:t>pokemon.service.ts</a:t>
            </a: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855" y="4198436"/>
            <a:ext cx="4492621" cy="1661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400" dirty="0" err="1"/>
              <a:t>import</a:t>
            </a:r>
            <a:r>
              <a:rPr lang="es-ES_tradnl" sz="1400" dirty="0"/>
              <a:t> { </a:t>
            </a:r>
            <a:r>
              <a:rPr lang="es-ES_tradnl" sz="1400" dirty="0" err="1"/>
              <a:t>Pokemon</a:t>
            </a:r>
            <a:r>
              <a:rPr lang="es-ES_tradnl" sz="1400" dirty="0"/>
              <a:t> } </a:t>
            </a:r>
            <a:r>
              <a:rPr lang="es-ES_tradnl" sz="1400" dirty="0" err="1"/>
              <a:t>from</a:t>
            </a:r>
            <a:r>
              <a:rPr lang="es-ES_tradnl" sz="1400" dirty="0"/>
              <a:t> './</a:t>
            </a:r>
            <a:r>
              <a:rPr lang="es-ES_tradnl" sz="1400" dirty="0" err="1"/>
              <a:t>pokemon</a:t>
            </a:r>
            <a:r>
              <a:rPr lang="es-ES_tradnl" sz="1400" dirty="0"/>
              <a:t>’;</a:t>
            </a:r>
          </a:p>
          <a:p>
            <a:endParaRPr lang="es-ES_tradnl" sz="1400" dirty="0" smtClean="0"/>
          </a:p>
          <a:p>
            <a:r>
              <a:rPr lang="es-ES_tradnl" sz="1400" dirty="0" err="1" smtClean="0"/>
              <a:t>import</a:t>
            </a:r>
            <a:r>
              <a:rPr lang="es-ES_tradnl" sz="1400" dirty="0" smtClean="0"/>
              <a:t> </a:t>
            </a:r>
            <a:r>
              <a:rPr lang="es-ES_tradnl" sz="1400" dirty="0"/>
              <a:t>{ </a:t>
            </a:r>
            <a:r>
              <a:rPr lang="es-ES_tradnl" sz="1400" dirty="0" err="1"/>
              <a:t>HttpModule</a:t>
            </a:r>
            <a:r>
              <a:rPr lang="es-ES_tradnl" sz="1400" dirty="0"/>
              <a:t> } </a:t>
            </a:r>
            <a:r>
              <a:rPr lang="es-ES_tradnl" sz="1400" dirty="0" err="1"/>
              <a:t>from</a:t>
            </a:r>
            <a:r>
              <a:rPr lang="es-ES_tradnl" sz="1400" dirty="0"/>
              <a:t> '@angular/http';</a:t>
            </a:r>
          </a:p>
          <a:p>
            <a:endParaRPr lang="es-ES_tradnl" sz="1400" dirty="0" smtClean="0"/>
          </a:p>
          <a:p>
            <a:r>
              <a:rPr lang="es-ES_tradnl" sz="1400" dirty="0" smtClean="0"/>
              <a:t>Dentro de @</a:t>
            </a:r>
            <a:r>
              <a:rPr lang="es-ES_tradnl" sz="1400" dirty="0" err="1" smtClean="0"/>
              <a:t>NGModule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imports</a:t>
            </a:r>
            <a:r>
              <a:rPr lang="es-ES_tradnl" sz="1400" dirty="0" smtClean="0"/>
              <a:t>:</a:t>
            </a:r>
          </a:p>
          <a:p>
            <a:r>
              <a:rPr lang="es-ES_tradnl" sz="1400" dirty="0" err="1" smtClean="0"/>
              <a:t>HttpModule</a:t>
            </a:r>
            <a:endParaRPr lang="es-ES_tradnl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5190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smtClean="0"/>
              <a:t>1. </a:t>
            </a:r>
            <a:r>
              <a:rPr lang="es-ES_tradnl" dirty="0"/>
              <a:t>Mostrar la lista </a:t>
            </a:r>
            <a:r>
              <a:rPr lang="es-ES_tradnl" dirty="0" err="1"/>
              <a:t>pokemon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charset="2"/>
              <a:buAutoNum type="arabicPlain" startAt="5"/>
            </a:pPr>
            <a:r>
              <a:rPr lang="es-ES_tradnl" dirty="0"/>
              <a:t>Dar de alta el servicio dentro de </a:t>
            </a:r>
            <a:r>
              <a:rPr lang="es-ES_tradnl" b="1" dirty="0" err="1"/>
              <a:t>app.module.ts</a:t>
            </a:r>
            <a:r>
              <a:rPr lang="es-ES_tradnl" b="1" dirty="0" smtClean="0"/>
              <a:t>:</a:t>
            </a:r>
          </a:p>
          <a:p>
            <a:pPr marL="457200" indent="-457200">
              <a:buFont typeface="Wingdings" charset="2"/>
              <a:buAutoNum type="arabicPlain" startAt="5"/>
            </a:pPr>
            <a:endParaRPr lang="es-ES_tradnl" b="1" dirty="0"/>
          </a:p>
          <a:p>
            <a:pPr marL="457200" indent="-457200">
              <a:buFont typeface="Wingdings" charset="2"/>
              <a:buAutoNum type="arabicPlain" startAt="5"/>
            </a:pPr>
            <a:endParaRPr lang="es-ES_tradnl" b="1" dirty="0" smtClean="0"/>
          </a:p>
          <a:p>
            <a:pPr marL="457200" indent="-457200">
              <a:buFont typeface="Wingdings" charset="2"/>
              <a:buAutoNum type="arabicPlain" startAt="5"/>
            </a:pPr>
            <a:r>
              <a:rPr lang="es-ES_tradnl" dirty="0" err="1" smtClean="0"/>
              <a:t>Enapp.component.ts</a:t>
            </a:r>
            <a:r>
              <a:rPr lang="es-ES_tradnl" dirty="0" smtClean="0"/>
              <a:t> se importará el servicio y la clase </a:t>
            </a:r>
            <a:r>
              <a:rPr lang="es-ES_tradnl" dirty="0" err="1" smtClean="0"/>
              <a:t>pokemon</a:t>
            </a:r>
            <a:endParaRPr lang="es-ES_tradnl" dirty="0" smtClean="0"/>
          </a:p>
          <a:p>
            <a:pPr marL="457200" indent="-457200">
              <a:buFont typeface="Wingdings" charset="2"/>
              <a:buAutoNum type="arabicPlain" startAt="5"/>
            </a:pPr>
            <a:endParaRPr lang="es-ES_tradnl" dirty="0" smtClean="0"/>
          </a:p>
          <a:p>
            <a:pPr marL="457200" indent="-457200">
              <a:buFont typeface="Wingdings" charset="2"/>
              <a:buAutoNum type="arabicPlain" startAt="5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8729" y="3328052"/>
            <a:ext cx="4492621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import </a:t>
            </a:r>
            <a:r>
              <a:rPr lang="en-US" sz="1400" dirty="0"/>
              <a:t>{ </a:t>
            </a:r>
            <a:r>
              <a:rPr lang="en-US" sz="1400" dirty="0" err="1"/>
              <a:t>PokemonService</a:t>
            </a:r>
            <a:r>
              <a:rPr lang="en-US" sz="1400" dirty="0"/>
              <a:t> } from './</a:t>
            </a:r>
            <a:r>
              <a:rPr lang="en-US" sz="1400" dirty="0" err="1"/>
              <a:t>pokemon.service</a:t>
            </a:r>
            <a:r>
              <a:rPr lang="en-US" sz="1400" dirty="0"/>
              <a:t>';</a:t>
            </a:r>
          </a:p>
          <a:p>
            <a:endParaRPr lang="es-ES_tradnl" sz="1400" dirty="0" smtClean="0"/>
          </a:p>
          <a:p>
            <a:r>
              <a:rPr lang="es-ES_tradnl" sz="1400" dirty="0" smtClean="0"/>
              <a:t>Dentro de @</a:t>
            </a:r>
            <a:r>
              <a:rPr lang="es-ES_tradnl" sz="1400" dirty="0" err="1" smtClean="0"/>
              <a:t>NGModule</a:t>
            </a:r>
            <a:r>
              <a:rPr lang="es-ES_tradnl" sz="1400" dirty="0" smtClean="0"/>
              <a:t>, </a:t>
            </a:r>
            <a:r>
              <a:rPr lang="es-ES_tradnl" sz="1400" dirty="0" err="1" smtClean="0"/>
              <a:t>providers</a:t>
            </a:r>
            <a:r>
              <a:rPr lang="es-ES_tradnl" sz="1400" dirty="0" smtClean="0"/>
              <a:t>:</a:t>
            </a:r>
          </a:p>
          <a:p>
            <a:r>
              <a:rPr lang="es-ES_tradnl" sz="1400" dirty="0" smtClean="0"/>
              <a:t>	</a:t>
            </a:r>
            <a:r>
              <a:rPr lang="es-ES_tradnl" sz="1400" dirty="0" err="1" smtClean="0"/>
              <a:t>providers</a:t>
            </a:r>
            <a:r>
              <a:rPr lang="es-ES_tradnl" sz="1400" dirty="0"/>
              <a:t>: [ </a:t>
            </a:r>
            <a:r>
              <a:rPr lang="es-ES_tradnl" sz="1400" dirty="0" err="1"/>
              <a:t>PokemonService</a:t>
            </a:r>
            <a:r>
              <a:rPr lang="es-ES_tradnl" sz="1400" dirty="0"/>
              <a:t> </a:t>
            </a:r>
            <a:r>
              <a:rPr lang="es-ES_tradnl" sz="1400" dirty="0" smtClean="0"/>
              <a:t>]</a:t>
            </a:r>
            <a:endParaRPr lang="es-ES_tradnl" sz="1400" dirty="0"/>
          </a:p>
          <a:p>
            <a:endParaRPr lang="es-E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42173" y="4840782"/>
            <a:ext cx="449262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400" dirty="0" err="1"/>
              <a:t>import</a:t>
            </a:r>
            <a:r>
              <a:rPr lang="es-ES_tradnl" sz="1400" dirty="0"/>
              <a:t> { </a:t>
            </a:r>
            <a:r>
              <a:rPr lang="es-ES_tradnl" sz="1400" dirty="0" err="1"/>
              <a:t>Pokemon</a:t>
            </a:r>
            <a:r>
              <a:rPr lang="es-ES_tradnl" sz="1400" dirty="0"/>
              <a:t> } </a:t>
            </a:r>
            <a:r>
              <a:rPr lang="es-ES_tradnl" sz="1400" dirty="0" err="1"/>
              <a:t>from</a:t>
            </a:r>
            <a:r>
              <a:rPr lang="es-ES_tradnl" sz="1400" dirty="0"/>
              <a:t> './</a:t>
            </a:r>
            <a:r>
              <a:rPr lang="es-ES_tradnl" sz="1400" dirty="0" err="1"/>
              <a:t>pokemon</a:t>
            </a:r>
            <a:r>
              <a:rPr lang="es-ES_tradnl" sz="1400" dirty="0"/>
              <a:t>';</a:t>
            </a:r>
          </a:p>
          <a:p>
            <a:endParaRPr lang="es-ES_tradnl" sz="1400" dirty="0" smtClean="0"/>
          </a:p>
          <a:p>
            <a:r>
              <a:rPr lang="es-ES_tradnl" sz="1400" dirty="0" err="1" smtClean="0"/>
              <a:t>import</a:t>
            </a:r>
            <a:r>
              <a:rPr lang="es-ES_tradnl" sz="1400" dirty="0" smtClean="0"/>
              <a:t> </a:t>
            </a:r>
            <a:r>
              <a:rPr lang="es-ES_tradnl" sz="1400" dirty="0"/>
              <a:t>{ </a:t>
            </a:r>
            <a:r>
              <a:rPr lang="es-ES_tradnl" sz="1400" dirty="0" err="1"/>
              <a:t>PokemonService</a:t>
            </a:r>
            <a:r>
              <a:rPr lang="es-ES_tradnl" sz="1400" dirty="0"/>
              <a:t> } </a:t>
            </a:r>
            <a:r>
              <a:rPr lang="es-ES_tradnl" sz="1400" dirty="0" err="1"/>
              <a:t>from</a:t>
            </a:r>
            <a:r>
              <a:rPr lang="es-ES_tradnl" sz="1400" dirty="0"/>
              <a:t> './</a:t>
            </a:r>
            <a:r>
              <a:rPr lang="es-ES_tradnl" sz="1400" dirty="0" err="1" smtClean="0"/>
              <a:t>pokemon.service</a:t>
            </a:r>
            <a:r>
              <a:rPr lang="es-ES_tradnl" sz="1400" dirty="0" smtClean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336664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smtClean="0"/>
              <a:t>1. </a:t>
            </a:r>
            <a:r>
              <a:rPr lang="es-ES_tradnl" dirty="0"/>
              <a:t>Mostrar la lista </a:t>
            </a:r>
            <a:r>
              <a:rPr lang="es-ES_tradnl" dirty="0" err="1"/>
              <a:t>pokemon</a:t>
            </a:r>
            <a:r>
              <a:rPr lang="es-ES_tradnl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charset="2"/>
              <a:buAutoNum type="arabicPlain" startAt="7"/>
            </a:pPr>
            <a:r>
              <a:rPr lang="es-ES_tradnl" dirty="0" smtClean="0"/>
              <a:t>Agregar en </a:t>
            </a:r>
            <a:r>
              <a:rPr lang="es-ES_tradnl" dirty="0" smtClean="0">
                <a:solidFill>
                  <a:srgbClr val="248AEA"/>
                </a:solidFill>
              </a:rPr>
              <a:t>@</a:t>
            </a:r>
            <a:r>
              <a:rPr lang="es-ES_tradnl" dirty="0" err="1" smtClean="0">
                <a:solidFill>
                  <a:srgbClr val="248AEA"/>
                </a:solidFill>
              </a:rPr>
              <a:t>Component</a:t>
            </a:r>
            <a:r>
              <a:rPr lang="es-ES_tradnl" dirty="0" smtClean="0"/>
              <a:t>:</a:t>
            </a:r>
          </a:p>
          <a:p>
            <a:pPr marL="457200" indent="-457200">
              <a:buFont typeface="Wingdings" charset="2"/>
              <a:buAutoNum type="arabicPlain" startAt="7"/>
            </a:pPr>
            <a:endParaRPr lang="es-ES_tradnl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s-ES_tradnl" dirty="0" smtClean="0"/>
              <a:t>Para hacer uso de las funciones del servicio se tendrá que crear un constructor de la clase </a:t>
            </a:r>
            <a:r>
              <a:rPr lang="es-ES_tradnl" dirty="0" err="1" smtClean="0">
                <a:solidFill>
                  <a:srgbClr val="248AEA"/>
                </a:solidFill>
              </a:rPr>
              <a:t>PokemonService</a:t>
            </a:r>
            <a:r>
              <a:rPr lang="es-ES_tradnl" dirty="0" smtClean="0">
                <a:solidFill>
                  <a:srgbClr val="248AEA"/>
                </a:solidFill>
              </a:rPr>
              <a:t> </a:t>
            </a:r>
            <a:r>
              <a:rPr lang="es-ES_tradnl" dirty="0" smtClean="0"/>
              <a:t>dentro de la clase </a:t>
            </a:r>
            <a:r>
              <a:rPr lang="es-ES_tradnl" dirty="0" err="1" smtClean="0">
                <a:solidFill>
                  <a:schemeClr val="bg2">
                    <a:lumMod val="75000"/>
                  </a:schemeClr>
                </a:solidFill>
              </a:rPr>
              <a:t>AppComponent</a:t>
            </a:r>
            <a:r>
              <a:rPr lang="es-ES_tradnl" dirty="0" smtClean="0"/>
              <a:t>.</a:t>
            </a:r>
          </a:p>
          <a:p>
            <a:pPr marL="457200" indent="-457200">
              <a:buFont typeface="+mj-lt"/>
              <a:buAutoNum type="arabicPeriod" startAt="8"/>
            </a:pPr>
            <a:endParaRPr lang="es-ES_tradnl" dirty="0" smtClean="0"/>
          </a:p>
          <a:p>
            <a:pPr marL="457200" indent="-457200">
              <a:buFont typeface="+mj-lt"/>
              <a:buAutoNum type="arabicPeriod" startAt="8"/>
            </a:pPr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2677" y="3387897"/>
            <a:ext cx="26159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/>
            <a:r>
              <a:rPr lang="es-ES_tradnl" sz="1400" dirty="0" err="1"/>
              <a:t>providers</a:t>
            </a:r>
            <a:r>
              <a:rPr lang="es-ES_tradnl" sz="1400" dirty="0"/>
              <a:t>: [</a:t>
            </a:r>
            <a:r>
              <a:rPr lang="es-ES_tradnl" sz="1400" dirty="0" err="1"/>
              <a:t>PokemonService</a:t>
            </a:r>
            <a:r>
              <a:rPr lang="es-ES_tradnl" sz="1400" dirty="0" smtClean="0"/>
              <a:t>]</a:t>
            </a:r>
            <a:endParaRPr lang="es-ES_tradnl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88965" y="5053724"/>
            <a:ext cx="443186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constructor(</a:t>
            </a:r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pokemonService</a:t>
            </a:r>
            <a:r>
              <a:rPr lang="es-ES" sz="1400" dirty="0"/>
              <a:t>: </a:t>
            </a:r>
            <a:r>
              <a:rPr lang="es-ES" sz="1400" dirty="0" err="1"/>
              <a:t>PokemonService</a:t>
            </a:r>
            <a:r>
              <a:rPr lang="es-ES" sz="1400" dirty="0"/>
              <a:t>) { }</a:t>
            </a:r>
          </a:p>
        </p:txBody>
      </p:sp>
    </p:spTree>
    <p:extLst>
      <p:ext uri="{BB962C8B-B14F-4D97-AF65-F5344CB8AC3E}">
        <p14:creationId xmlns:p14="http://schemas.microsoft.com/office/powerpoint/2010/main" val="19796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1. </a:t>
            </a:r>
            <a:r>
              <a:rPr lang="es-ES_tradnl" dirty="0"/>
              <a:t>Mostrar la lista </a:t>
            </a:r>
            <a:r>
              <a:rPr lang="es-ES_tradnl" dirty="0" err="1"/>
              <a:t>pokemon</a:t>
            </a:r>
            <a:r>
              <a:rPr lang="es-ES_tradnl" dirty="0"/>
              <a:t>.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s-ES_tradnl" dirty="0"/>
              <a:t>Ahora se creará una función que recupere la lista de </a:t>
            </a:r>
            <a:r>
              <a:rPr lang="es-ES_tradnl" dirty="0" err="1"/>
              <a:t>pokemones</a:t>
            </a:r>
            <a:r>
              <a:rPr lang="es-ES_tradnl" dirty="0"/>
              <a:t> desde la API, dentro de la clase </a:t>
            </a:r>
            <a:r>
              <a:rPr lang="es-ES_tradnl" dirty="0" err="1">
                <a:solidFill>
                  <a:srgbClr val="248AEA"/>
                </a:solidFill>
              </a:rPr>
              <a:t>AppComponent</a:t>
            </a:r>
            <a:r>
              <a:rPr lang="es-ES_tradnl" dirty="0"/>
              <a:t>. Para esto es necesario también crear un </a:t>
            </a:r>
            <a:r>
              <a:rPr lang="es-ES_tradnl" dirty="0" err="1"/>
              <a:t>Array</a:t>
            </a:r>
            <a:r>
              <a:rPr lang="es-ES_tradnl" dirty="0"/>
              <a:t> de la clase </a:t>
            </a:r>
            <a:r>
              <a:rPr lang="es-ES_tradnl" dirty="0" err="1">
                <a:solidFill>
                  <a:srgbClr val="248AEA"/>
                </a:solidFill>
              </a:rPr>
              <a:t>pokemon</a:t>
            </a:r>
            <a:r>
              <a:rPr lang="es-ES_tradnl" dirty="0"/>
              <a:t>.</a:t>
            </a:r>
          </a:p>
          <a:p>
            <a:pPr marL="457200" indent="-457200">
              <a:buFont typeface="+mj-lt"/>
              <a:buAutoNum type="arabicPeriod" startAt="9"/>
            </a:pPr>
            <a:endParaRPr lang="es-ES_tradnl" dirty="0"/>
          </a:p>
          <a:p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301506" y="4023067"/>
            <a:ext cx="694901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err="1"/>
              <a:t>pokemones</a:t>
            </a:r>
            <a:r>
              <a:rPr lang="es-ES" sz="1400" dirty="0"/>
              <a:t>: </a:t>
            </a:r>
            <a:r>
              <a:rPr lang="es-ES" sz="1400" dirty="0" err="1"/>
              <a:t>Pokemon</a:t>
            </a:r>
            <a:r>
              <a:rPr lang="es-ES" sz="1400" dirty="0"/>
              <a:t>[]</a:t>
            </a:r>
            <a:r>
              <a:rPr lang="es-ES" sz="1400" dirty="0" smtClean="0"/>
              <a:t>;</a:t>
            </a:r>
          </a:p>
          <a:p>
            <a:endParaRPr lang="es-ES" sz="1400" dirty="0" smtClean="0"/>
          </a:p>
          <a:p>
            <a:r>
              <a:rPr lang="es-ES" sz="1400" dirty="0" err="1" smtClean="0"/>
              <a:t>getPokemones</a:t>
            </a:r>
            <a:r>
              <a:rPr lang="es-ES" sz="1400" dirty="0"/>
              <a:t>(): </a:t>
            </a:r>
            <a:r>
              <a:rPr lang="es-ES" sz="1400" dirty="0" err="1"/>
              <a:t>void</a:t>
            </a:r>
            <a:r>
              <a:rPr lang="es-ES" sz="1400" dirty="0"/>
              <a:t> {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this.pokemonService.getPokemones</a:t>
            </a:r>
            <a:r>
              <a:rPr lang="es-ES" sz="1400" dirty="0"/>
              <a:t>().</a:t>
            </a:r>
            <a:r>
              <a:rPr lang="es-ES" sz="1400" dirty="0" err="1"/>
              <a:t>then</a:t>
            </a:r>
            <a:r>
              <a:rPr lang="es-ES" sz="1400" dirty="0"/>
              <a:t>(</a:t>
            </a:r>
            <a:r>
              <a:rPr lang="es-ES" sz="1400" dirty="0" err="1"/>
              <a:t>pokemones</a:t>
            </a:r>
            <a:r>
              <a:rPr lang="es-ES" sz="1400" dirty="0"/>
              <a:t> =&gt; </a:t>
            </a:r>
            <a:r>
              <a:rPr lang="es-ES" sz="1400" dirty="0" err="1"/>
              <a:t>this.pokemones</a:t>
            </a:r>
            <a:r>
              <a:rPr lang="es-ES" sz="1400" dirty="0"/>
              <a:t> = </a:t>
            </a:r>
            <a:r>
              <a:rPr lang="es-ES" sz="1400" dirty="0" err="1"/>
              <a:t>pokemones</a:t>
            </a:r>
            <a:r>
              <a:rPr lang="es-ES" sz="1400" dirty="0"/>
              <a:t>);</a:t>
            </a:r>
          </a:p>
          <a:p>
            <a:r>
              <a:rPr lang="es-ES" sz="1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7403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1. </a:t>
            </a:r>
            <a:r>
              <a:rPr lang="es-ES_tradnl" dirty="0"/>
              <a:t>Mostrar la lista </a:t>
            </a:r>
            <a:r>
              <a:rPr lang="es-ES_tradnl" dirty="0" err="1"/>
              <a:t>pokemon</a:t>
            </a:r>
            <a:r>
              <a:rPr lang="es-ES_tradnl" dirty="0"/>
              <a:t>.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619630"/>
          </a:xfrm>
        </p:spPr>
        <p:txBody>
          <a:bodyPr/>
          <a:lstStyle/>
          <a:p>
            <a:pPr marL="457200" indent="-457200">
              <a:buFont typeface="+mj-lt"/>
              <a:buAutoNum type="arabicPeriod" startAt="10"/>
            </a:pPr>
            <a:r>
              <a:rPr lang="es-ES_tradnl" dirty="0"/>
              <a:t>La llamada de la función se tendrá que hacer al momento que inicia la aplicación, por lo que se hará uso del </a:t>
            </a:r>
            <a:r>
              <a:rPr lang="es-ES_tradnl" dirty="0" err="1"/>
              <a:t>callback</a:t>
            </a:r>
            <a:r>
              <a:rPr lang="es-ES_tradnl" dirty="0"/>
              <a:t> </a:t>
            </a:r>
            <a:r>
              <a:rPr lang="es-ES_tradnl" b="1" dirty="0" err="1" smtClean="0">
                <a:solidFill>
                  <a:srgbClr val="248AEA"/>
                </a:solidFill>
              </a:rPr>
              <a:t>OnInit</a:t>
            </a:r>
            <a:r>
              <a:rPr lang="es-ES_tradnl" b="1" dirty="0" smtClean="0">
                <a:solidFill>
                  <a:srgbClr val="248AEA"/>
                </a:solidFill>
              </a:rPr>
              <a:t>.</a:t>
            </a:r>
            <a:r>
              <a:rPr lang="es-ES_tradnl" dirty="0" smtClean="0">
                <a:solidFill>
                  <a:schemeClr val="tx1"/>
                </a:solidFill>
              </a:rPr>
              <a:t> Así como la llamada de la función dentro de la clase </a:t>
            </a:r>
            <a:r>
              <a:rPr lang="es-ES_tradnl" dirty="0" err="1" smtClean="0">
                <a:solidFill>
                  <a:schemeClr val="tx1"/>
                </a:solidFill>
              </a:rPr>
              <a:t>AppComponent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s-ES_tradnl" dirty="0" smtClean="0"/>
              <a:t>Modificar:</a:t>
            </a:r>
          </a:p>
          <a:p>
            <a:pPr marL="457200" indent="-457200">
              <a:buFont typeface="+mj-lt"/>
              <a:buAutoNum type="arabicPeriod" startAt="10"/>
            </a:pPr>
            <a:endParaRPr lang="es-ES_tradnl" dirty="0"/>
          </a:p>
          <a:p>
            <a:pPr marL="457200" indent="-457200">
              <a:buFont typeface="+mj-lt"/>
              <a:buAutoNum type="arabicPeriod" startAt="10"/>
            </a:pPr>
            <a:endParaRPr lang="es-ES_tradnl" dirty="0" smtClean="0"/>
          </a:p>
          <a:p>
            <a:pPr marL="457200" indent="-457200">
              <a:buFont typeface="+mj-lt"/>
              <a:buAutoNum type="arabicPeriod" startAt="10"/>
            </a:pP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317581" y="4436491"/>
            <a:ext cx="600911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 err="1"/>
              <a:t>import</a:t>
            </a:r>
            <a:r>
              <a:rPr lang="es-ES_tradnl" sz="1600" dirty="0"/>
              <a:t> { </a:t>
            </a:r>
            <a:r>
              <a:rPr lang="es-ES_tradnl" sz="1600" dirty="0" err="1"/>
              <a:t>Component</a:t>
            </a:r>
            <a:r>
              <a:rPr lang="es-ES_tradnl" sz="1600" dirty="0"/>
              <a:t>, </a:t>
            </a:r>
            <a:r>
              <a:rPr lang="es-ES_tradnl" sz="1600" dirty="0" err="1">
                <a:solidFill>
                  <a:schemeClr val="bg2">
                    <a:lumMod val="75000"/>
                  </a:schemeClr>
                </a:solidFill>
              </a:rPr>
              <a:t>OnInit</a:t>
            </a:r>
            <a:r>
              <a:rPr lang="es-ES_tradnl" sz="1600" dirty="0"/>
              <a:t> } </a:t>
            </a:r>
            <a:r>
              <a:rPr lang="es-ES_tradnl" sz="1600" dirty="0" err="1"/>
              <a:t>from</a:t>
            </a:r>
            <a:r>
              <a:rPr lang="es-ES_tradnl" sz="1600" dirty="0"/>
              <a:t> '@angular/</a:t>
            </a:r>
            <a:r>
              <a:rPr lang="es-ES_tradnl" sz="1600" dirty="0" err="1" smtClean="0"/>
              <a:t>core</a:t>
            </a:r>
            <a:r>
              <a:rPr lang="es-ES_tradnl" sz="1600" dirty="0" smtClean="0"/>
              <a:t>’;</a:t>
            </a:r>
          </a:p>
          <a:p>
            <a:endParaRPr lang="es-ES_tradnl" sz="1600" dirty="0" smtClean="0"/>
          </a:p>
          <a:p>
            <a:r>
              <a:rPr lang="es-ES_tradnl" sz="1600" dirty="0" err="1"/>
              <a:t>export</a:t>
            </a:r>
            <a:r>
              <a:rPr lang="es-ES_tradnl" sz="1600" dirty="0"/>
              <a:t> </a:t>
            </a:r>
            <a:r>
              <a:rPr lang="es-ES_tradnl" sz="1600" dirty="0" err="1"/>
              <a:t>class</a:t>
            </a:r>
            <a:r>
              <a:rPr lang="es-ES_tradnl" sz="1600" dirty="0"/>
              <a:t> </a:t>
            </a:r>
            <a:r>
              <a:rPr lang="es-ES_tradnl" sz="1600" dirty="0" err="1"/>
              <a:t>AppComponent</a:t>
            </a:r>
            <a:r>
              <a:rPr lang="es-ES_tradnl" sz="1600" dirty="0"/>
              <a:t> </a:t>
            </a:r>
            <a:r>
              <a:rPr lang="es-ES_tradnl" sz="1600" dirty="0" err="1">
                <a:solidFill>
                  <a:srgbClr val="248AEA"/>
                </a:solidFill>
              </a:rPr>
              <a:t>implements</a:t>
            </a:r>
            <a:r>
              <a:rPr lang="es-ES_tradnl" sz="1600" dirty="0">
                <a:solidFill>
                  <a:srgbClr val="248AEA"/>
                </a:solidFill>
              </a:rPr>
              <a:t> </a:t>
            </a:r>
            <a:r>
              <a:rPr lang="es-ES_tradnl" sz="1600" dirty="0" err="1" smtClean="0">
                <a:solidFill>
                  <a:srgbClr val="248AEA"/>
                </a:solidFill>
              </a:rPr>
              <a:t>OnInit</a:t>
            </a:r>
            <a:r>
              <a:rPr lang="es-ES_tradnl" sz="1600" dirty="0" smtClean="0">
                <a:solidFill>
                  <a:srgbClr val="248AEA"/>
                </a:solidFill>
              </a:rPr>
              <a:t>{</a:t>
            </a:r>
            <a:endParaRPr lang="es-ES_tradnl" sz="1600" dirty="0"/>
          </a:p>
          <a:p>
            <a:pPr lvl="1"/>
            <a:r>
              <a:rPr lang="es-ES_tradnl" sz="1600" dirty="0" err="1"/>
              <a:t>ngOnInit</a:t>
            </a:r>
            <a:r>
              <a:rPr lang="es-ES_tradnl" sz="1600" dirty="0"/>
              <a:t>(): </a:t>
            </a:r>
            <a:r>
              <a:rPr lang="es-ES_tradnl" sz="1600" dirty="0" err="1"/>
              <a:t>void</a:t>
            </a:r>
            <a:r>
              <a:rPr lang="es-ES_tradnl" sz="1600" dirty="0"/>
              <a:t> {</a:t>
            </a:r>
          </a:p>
          <a:p>
            <a:pPr lvl="1"/>
            <a:r>
              <a:rPr lang="es-ES_tradnl" sz="1600" dirty="0"/>
              <a:t>    </a:t>
            </a:r>
            <a:r>
              <a:rPr lang="es-ES_tradnl" sz="1600" dirty="0" err="1"/>
              <a:t>this.getPokemones</a:t>
            </a:r>
            <a:r>
              <a:rPr lang="es-ES_tradnl" sz="1600" dirty="0"/>
              <a:t>();</a:t>
            </a:r>
          </a:p>
          <a:p>
            <a:pPr lvl="1"/>
            <a:r>
              <a:rPr lang="es-ES_tradnl" sz="1600" dirty="0"/>
              <a:t>  </a:t>
            </a:r>
            <a:r>
              <a:rPr lang="es-ES_tradnl" sz="1600" dirty="0" smtClean="0"/>
              <a:t>}</a:t>
            </a:r>
          </a:p>
          <a:p>
            <a:r>
              <a:rPr lang="es-ES_tradnl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67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1. </a:t>
            </a:r>
            <a:r>
              <a:rPr lang="es-ES_tradnl" dirty="0"/>
              <a:t>Mostrar la lista </a:t>
            </a:r>
            <a:r>
              <a:rPr lang="es-ES_tradnl" dirty="0" err="1"/>
              <a:t>pokemon</a:t>
            </a:r>
            <a:r>
              <a:rPr lang="es-ES_tradnl" dirty="0"/>
              <a:t>.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s-ES" dirty="0" smtClean="0"/>
              <a:t>Para mostrar la lista se hace uso de la directiva *</a:t>
            </a:r>
            <a:r>
              <a:rPr lang="es-ES" dirty="0" err="1" smtClean="0"/>
              <a:t>ngFor</a:t>
            </a:r>
            <a:r>
              <a:rPr lang="es-ES" dirty="0" smtClean="0"/>
              <a:t> para mostrar los datos en el </a:t>
            </a:r>
            <a:r>
              <a:rPr lang="es-ES" dirty="0" err="1" smtClean="0"/>
              <a:t>html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832068" y="3608550"/>
            <a:ext cx="741855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&lt;div </a:t>
            </a:r>
            <a:r>
              <a:rPr lang="es-ES" sz="1400" dirty="0" err="1"/>
              <a:t>class</a:t>
            </a:r>
            <a:r>
              <a:rPr lang="es-ES" sz="1400" dirty="0"/>
              <a:t>="</a:t>
            </a:r>
            <a:r>
              <a:rPr lang="es-ES" sz="1400" dirty="0" err="1"/>
              <a:t>row</a:t>
            </a:r>
            <a:r>
              <a:rPr lang="es-ES" sz="1400" dirty="0"/>
              <a:t>"&gt;</a:t>
            </a:r>
          </a:p>
          <a:p>
            <a:r>
              <a:rPr lang="es-ES" sz="1400" dirty="0"/>
              <a:t>  &lt;div </a:t>
            </a:r>
            <a:r>
              <a:rPr lang="es-ES" sz="1400" dirty="0" err="1"/>
              <a:t>class</a:t>
            </a:r>
            <a:r>
              <a:rPr lang="es-ES" sz="1400" dirty="0"/>
              <a:t>="col-sm-10 col-sm-offset-1 </a:t>
            </a:r>
            <a:r>
              <a:rPr lang="es-ES" sz="1400" dirty="0" err="1"/>
              <a:t>pokemones</a:t>
            </a:r>
            <a:r>
              <a:rPr lang="es-ES" sz="1400" dirty="0"/>
              <a:t>"&gt;</a:t>
            </a:r>
          </a:p>
          <a:p>
            <a:r>
              <a:rPr lang="es-ES" sz="1400" dirty="0"/>
              <a:t>    &lt;div </a:t>
            </a:r>
            <a:r>
              <a:rPr lang="es-ES" sz="1400" dirty="0" err="1"/>
              <a:t>class</a:t>
            </a:r>
            <a:r>
              <a:rPr lang="es-ES" sz="1400" dirty="0"/>
              <a:t>="col-xs-1"</a:t>
            </a:r>
          </a:p>
          <a:p>
            <a:r>
              <a:rPr lang="es-ES" sz="1400" dirty="0"/>
              <a:t>      *</a:t>
            </a:r>
            <a:r>
              <a:rPr lang="es-ES" sz="1400" dirty="0" err="1"/>
              <a:t>ngFor</a:t>
            </a:r>
            <a:r>
              <a:rPr lang="es-ES" sz="1400" dirty="0"/>
              <a:t>="</a:t>
            </a:r>
            <a:r>
              <a:rPr lang="es-ES" sz="1400" dirty="0" err="1"/>
              <a:t>let</a:t>
            </a:r>
            <a:r>
              <a:rPr lang="es-ES" sz="1400" dirty="0"/>
              <a:t> </a:t>
            </a:r>
            <a:r>
              <a:rPr lang="es-ES" sz="1400" dirty="0" err="1"/>
              <a:t>item</a:t>
            </a:r>
            <a:r>
              <a:rPr lang="es-ES" sz="1400" dirty="0"/>
              <a:t> of </a:t>
            </a:r>
            <a:r>
              <a:rPr lang="es-ES" sz="1400" dirty="0" err="1"/>
              <a:t>pokemones</a:t>
            </a:r>
            <a:r>
              <a:rPr lang="es-ES" sz="1400" dirty="0"/>
              <a:t>;"&gt;</a:t>
            </a:r>
          </a:p>
          <a:p>
            <a:r>
              <a:rPr lang="es-ES" sz="1400" dirty="0"/>
              <a:t>      &lt;</a:t>
            </a:r>
            <a:r>
              <a:rPr lang="es-ES" sz="1400" dirty="0" err="1"/>
              <a:t>img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="</a:t>
            </a:r>
            <a:r>
              <a:rPr lang="es-ES" sz="1400" dirty="0" err="1"/>
              <a:t>pokemon</a:t>
            </a:r>
            <a:r>
              <a:rPr lang="es-ES" sz="1400" dirty="0"/>
              <a:t>" </a:t>
            </a:r>
            <a:r>
              <a:rPr lang="es-ES" sz="1400" dirty="0" err="1"/>
              <a:t>src</a:t>
            </a:r>
            <a:r>
              <a:rPr lang="es-ES" sz="1400" dirty="0"/>
              <a:t>={{</a:t>
            </a:r>
            <a:r>
              <a:rPr lang="es-ES" sz="1400" dirty="0" err="1"/>
              <a:t>item.image</a:t>
            </a:r>
            <a:r>
              <a:rPr lang="es-ES" sz="1400" dirty="0"/>
              <a:t>}} </a:t>
            </a:r>
            <a:r>
              <a:rPr lang="es-ES" sz="1400" dirty="0" err="1"/>
              <a:t>title</a:t>
            </a:r>
            <a:r>
              <a:rPr lang="es-ES" sz="1400" dirty="0"/>
              <a:t>={{</a:t>
            </a:r>
            <a:r>
              <a:rPr lang="es-ES" sz="1400" dirty="0" err="1"/>
              <a:t>item.name</a:t>
            </a:r>
            <a:r>
              <a:rPr lang="es-ES" sz="1400" dirty="0"/>
              <a:t>}} /&gt;</a:t>
            </a:r>
          </a:p>
          <a:p>
            <a:r>
              <a:rPr lang="es-ES" sz="1400" dirty="0"/>
              <a:t>    &lt;/div&gt;</a:t>
            </a:r>
          </a:p>
          <a:p>
            <a:r>
              <a:rPr lang="es-ES" sz="1400" dirty="0"/>
              <a:t>  &lt;/div&gt;</a:t>
            </a:r>
          </a:p>
          <a:p>
            <a:r>
              <a:rPr lang="es-ES" sz="1400" dirty="0"/>
              <a:t>&lt;/div&gt;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4800" y="5507335"/>
            <a:ext cx="450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Localhost:4200</a:t>
            </a:r>
            <a:endParaRPr lang="es-ES_tradnl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288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2. </a:t>
            </a:r>
            <a:r>
              <a:rPr lang="es-ES_tradnl" dirty="0">
                <a:solidFill>
                  <a:srgbClr val="FFFFFF"/>
                </a:solidFill>
              </a:rPr>
              <a:t>Selección de un objeto y visualización de detalles</a:t>
            </a:r>
            <a:r>
              <a:rPr lang="es-ES_tradnl" dirty="0" smtClean="0">
                <a:solidFill>
                  <a:srgbClr val="FFFFFF"/>
                </a:solidFill>
              </a:rPr>
              <a:t>.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457200">
              <a:buFont typeface="Wingdings" charset="2"/>
              <a:buAutoNum type="arabicPlain"/>
            </a:pPr>
            <a:r>
              <a:rPr lang="es-ES_tradnl" dirty="0" smtClean="0">
                <a:solidFill>
                  <a:srgbClr val="000000"/>
                </a:solidFill>
              </a:rPr>
              <a:t>Declarar un objeto de la clase </a:t>
            </a:r>
            <a:r>
              <a:rPr lang="es-ES_tradnl" dirty="0" err="1" smtClean="0">
                <a:solidFill>
                  <a:srgbClr val="000000"/>
                </a:solidFill>
              </a:rPr>
              <a:t>Pokemon</a:t>
            </a:r>
            <a:r>
              <a:rPr lang="es-ES_tradnl" dirty="0" smtClean="0">
                <a:solidFill>
                  <a:srgbClr val="000000"/>
                </a:solidFill>
              </a:rPr>
              <a:t> y crea la función </a:t>
            </a:r>
            <a:r>
              <a:rPr lang="es-ES_tradnl" dirty="0" err="1" smtClean="0">
                <a:solidFill>
                  <a:srgbClr val="000000"/>
                </a:solidFill>
              </a:rPr>
              <a:t>onSelect</a:t>
            </a:r>
            <a:r>
              <a:rPr lang="es-ES_tradnl" dirty="0" smtClean="0">
                <a:solidFill>
                  <a:srgbClr val="000000"/>
                </a:solidFill>
              </a:rPr>
              <a:t> dentro de la clase </a:t>
            </a:r>
            <a:r>
              <a:rPr lang="es-ES_tradnl" dirty="0" err="1" smtClean="0">
                <a:solidFill>
                  <a:srgbClr val="000000"/>
                </a:solidFill>
              </a:rPr>
              <a:t>AppComponent</a:t>
            </a:r>
            <a:r>
              <a:rPr lang="es-ES_tradnl" dirty="0" smtClean="0">
                <a:solidFill>
                  <a:srgbClr val="000000"/>
                </a:solidFill>
              </a:rPr>
              <a:t>.</a:t>
            </a:r>
          </a:p>
          <a:p>
            <a:pPr marL="685800" lvl="1" indent="-457200">
              <a:buFont typeface="Wingdings" charset="2"/>
              <a:buAutoNum type="arabicPlain"/>
            </a:pPr>
            <a:endParaRPr lang="es-ES_tradnl" dirty="0">
              <a:solidFill>
                <a:srgbClr val="000000"/>
              </a:solidFill>
            </a:endParaRPr>
          </a:p>
          <a:p>
            <a:pPr marL="685800" lvl="1" indent="-457200">
              <a:buFont typeface="Wingdings" charset="2"/>
              <a:buAutoNum type="arabicPlain"/>
            </a:pPr>
            <a:endParaRPr lang="es-ES_tradnl" dirty="0" smtClean="0">
              <a:solidFill>
                <a:srgbClr val="000000"/>
              </a:solidFill>
            </a:endParaRPr>
          </a:p>
          <a:p>
            <a:pPr marL="685800" lvl="1" indent="-457200">
              <a:buFont typeface="Wingdings" charset="2"/>
              <a:buAutoNum type="arabicPlain"/>
            </a:pPr>
            <a:endParaRPr lang="es-ES_tradnl" dirty="0">
              <a:solidFill>
                <a:srgbClr val="000000"/>
              </a:solidFill>
            </a:endParaRPr>
          </a:p>
          <a:p>
            <a:pPr marL="685800" lvl="1" indent="-457200">
              <a:buFont typeface="Wingdings" charset="2"/>
              <a:buAutoNum type="arabicPlain"/>
            </a:pPr>
            <a:endParaRPr lang="es-ES_tradnl" dirty="0" smtClean="0">
              <a:solidFill>
                <a:srgbClr val="000000"/>
              </a:solidFill>
            </a:endParaRPr>
          </a:p>
          <a:p>
            <a:pPr marL="685800" lvl="1" indent="-457200">
              <a:buFont typeface="Wingdings" charset="2"/>
              <a:buAutoNum type="arabicPlain"/>
            </a:pPr>
            <a:endParaRPr lang="es-ES_tradnl" dirty="0">
              <a:solidFill>
                <a:srgbClr val="000000"/>
              </a:solidFill>
            </a:endParaRPr>
          </a:p>
          <a:p>
            <a:pPr marL="685800" lvl="1" indent="-457200">
              <a:buFont typeface="Wingdings" charset="2"/>
              <a:buAutoNum type="arabicPlain"/>
            </a:pPr>
            <a:r>
              <a:rPr lang="es-ES_tradnl" dirty="0" smtClean="0">
                <a:solidFill>
                  <a:srgbClr val="000000"/>
                </a:solidFill>
              </a:rPr>
              <a:t>Agregar HTML con los campos del objeto a mostrar.</a:t>
            </a:r>
          </a:p>
          <a:p>
            <a:pPr marL="685800" lvl="1" indent="-457200">
              <a:buFont typeface="Wingdings" charset="2"/>
              <a:buAutoNum type="arabicPlain"/>
            </a:pPr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0275" y="3608551"/>
            <a:ext cx="5964622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600" dirty="0" err="1"/>
              <a:t>pokemon</a:t>
            </a:r>
            <a:r>
              <a:rPr lang="es-ES" sz="1600" dirty="0"/>
              <a:t>: </a:t>
            </a:r>
            <a:r>
              <a:rPr lang="es-ES" sz="1600" dirty="0" err="1"/>
              <a:t>Pokemon</a:t>
            </a:r>
            <a:r>
              <a:rPr lang="es-ES" sz="1600" dirty="0" smtClean="0"/>
              <a:t>;  --Variable</a:t>
            </a:r>
          </a:p>
          <a:p>
            <a:endParaRPr lang="es-ES" sz="1600" dirty="0"/>
          </a:p>
          <a:p>
            <a:r>
              <a:rPr lang="es-ES" sz="1600" dirty="0" err="1"/>
              <a:t>onSelect</a:t>
            </a:r>
            <a:r>
              <a:rPr lang="es-ES" sz="1600" dirty="0"/>
              <a:t>(</a:t>
            </a:r>
            <a:r>
              <a:rPr lang="es-ES" sz="1600" dirty="0" err="1"/>
              <a:t>pokemon</a:t>
            </a:r>
            <a:r>
              <a:rPr lang="es-ES" sz="1600" dirty="0"/>
              <a:t>: </a:t>
            </a:r>
            <a:r>
              <a:rPr lang="es-ES" sz="1600" dirty="0" err="1"/>
              <a:t>Pokemon</a:t>
            </a:r>
            <a:r>
              <a:rPr lang="es-ES" sz="1600" dirty="0"/>
              <a:t>, </a:t>
            </a:r>
            <a:r>
              <a:rPr lang="es-ES" sz="1600" dirty="0" err="1"/>
              <a:t>index</a:t>
            </a:r>
            <a:r>
              <a:rPr lang="es-ES" sz="1600" dirty="0"/>
              <a:t>: </a:t>
            </a:r>
            <a:r>
              <a:rPr lang="es-ES" sz="1600" dirty="0" err="1"/>
              <a:t>number</a:t>
            </a:r>
            <a:r>
              <a:rPr lang="es-ES" sz="1600" dirty="0"/>
              <a:t>): </a:t>
            </a:r>
            <a:r>
              <a:rPr lang="es-ES" sz="1600" dirty="0" err="1"/>
              <a:t>void</a:t>
            </a:r>
            <a:r>
              <a:rPr lang="es-ES" sz="1600" dirty="0"/>
              <a:t> {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this.pokemon</a:t>
            </a:r>
            <a:r>
              <a:rPr lang="es-ES" sz="1600" dirty="0"/>
              <a:t>  = </a:t>
            </a:r>
            <a:r>
              <a:rPr lang="es-ES" sz="1600" dirty="0" err="1"/>
              <a:t>pokemon</a:t>
            </a:r>
            <a:r>
              <a:rPr lang="es-ES" sz="1600" dirty="0"/>
              <a:t>;</a:t>
            </a:r>
          </a:p>
          <a:p>
            <a:r>
              <a:rPr lang="es-ES" sz="16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4889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755900"/>
            <a:ext cx="8308975" cy="34925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913899" y="1431979"/>
            <a:ext cx="7564491" cy="4801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mr-IN" sz="900" dirty="0"/>
              <a:t>&lt;div class="row"&gt;</a:t>
            </a:r>
          </a:p>
          <a:p>
            <a:r>
              <a:rPr lang="mr-IN" sz="900" dirty="0"/>
              <a:t>  &lt;div class="col-sm-6 col-sm-offset-1 pokemones"&gt;</a:t>
            </a:r>
          </a:p>
          <a:p>
            <a:r>
              <a:rPr lang="mr-IN" sz="900" dirty="0"/>
              <a:t>    &lt;div class="col-xs-1"</a:t>
            </a:r>
          </a:p>
          <a:p>
            <a:r>
              <a:rPr lang="mr-IN" sz="900" dirty="0"/>
              <a:t>      *ngFor="let item of pokemones; let i = index"</a:t>
            </a:r>
          </a:p>
          <a:p>
            <a:r>
              <a:rPr lang="mr-IN" sz="900" dirty="0"/>
              <a:t>      (click)="onSelect(item, i)"&gt;</a:t>
            </a:r>
          </a:p>
          <a:p>
            <a:r>
              <a:rPr lang="mr-IN" sz="900" dirty="0"/>
              <a:t>      &lt;img class="pokemon" src={{item.image}} title={{item.name}} [class.selected] = "item === this.pokemon"/&gt;</a:t>
            </a:r>
          </a:p>
          <a:p>
            <a:r>
              <a:rPr lang="mr-IN" sz="900" dirty="0"/>
              <a:t>    &lt;/div&gt;</a:t>
            </a:r>
          </a:p>
          <a:p>
            <a:r>
              <a:rPr lang="mr-IN" sz="900" dirty="0"/>
              <a:t>  &lt;/div</a:t>
            </a:r>
            <a:r>
              <a:rPr lang="mr-IN" sz="900" dirty="0" smtClean="0"/>
              <a:t>&gt;</a:t>
            </a:r>
            <a:endParaRPr lang="es-ES_tradnl" sz="900" dirty="0" smtClean="0"/>
          </a:p>
          <a:p>
            <a:endParaRPr lang="mr-IN" sz="900" dirty="0"/>
          </a:p>
          <a:p>
            <a:r>
              <a:rPr lang="mr-IN" sz="900" dirty="0"/>
              <a:t>  &lt;div class="col-sm-4"&gt;</a:t>
            </a:r>
          </a:p>
          <a:p>
            <a:r>
              <a:rPr lang="mr-IN" sz="900" dirty="0"/>
              <a:t>    &lt;div class="pokedex"&gt;</a:t>
            </a:r>
          </a:p>
          <a:p>
            <a:r>
              <a:rPr lang="mr-IN" sz="900" dirty="0"/>
              <a:t>      &lt;div *ngIf="pokemon"&gt;</a:t>
            </a:r>
          </a:p>
          <a:p>
            <a:r>
              <a:rPr lang="mr-IN" sz="900" dirty="0"/>
              <a:t>        &lt;span class="pokedex-number"&gt;</a:t>
            </a:r>
          </a:p>
          <a:p>
            <a:r>
              <a:rPr lang="mr-IN" sz="900" dirty="0"/>
              <a:t>          &lt;h4&gt;{{pokemon.pokedex}}&lt;/h4&gt;</a:t>
            </a:r>
          </a:p>
          <a:p>
            <a:r>
              <a:rPr lang="mr-IN" sz="900" dirty="0"/>
              <a:t>        &lt;/span&gt;</a:t>
            </a:r>
          </a:p>
          <a:p>
            <a:r>
              <a:rPr lang="mr-IN" sz="900" dirty="0"/>
              <a:t>        &lt;div class="name"&gt;</a:t>
            </a:r>
          </a:p>
          <a:p>
            <a:r>
              <a:rPr lang="mr-IN" sz="900" dirty="0"/>
              <a:t>          &lt;h2&gt;{{pokemon.name}}&lt;/h2&gt;</a:t>
            </a:r>
          </a:p>
          <a:p>
            <a:r>
              <a:rPr lang="mr-IN" sz="900" dirty="0"/>
              <a:t>        &lt;/div&gt;</a:t>
            </a:r>
          </a:p>
          <a:p>
            <a:r>
              <a:rPr lang="mr-IN" sz="900" dirty="0"/>
              <a:t>        &lt;div class="image"&gt;</a:t>
            </a:r>
          </a:p>
          <a:p>
            <a:r>
              <a:rPr lang="mr-IN" sz="900" dirty="0"/>
              <a:t>          &lt;img src={{pokemon.image}}/&gt;</a:t>
            </a:r>
          </a:p>
          <a:p>
            <a:r>
              <a:rPr lang="mr-IN" sz="900" dirty="0"/>
              <a:t>        &lt;/div&gt;</a:t>
            </a:r>
          </a:p>
          <a:p>
            <a:r>
              <a:rPr lang="mr-IN" sz="900" dirty="0"/>
              <a:t>        &lt;div class="mote"&gt;</a:t>
            </a:r>
          </a:p>
          <a:p>
            <a:r>
              <a:rPr lang="mr-IN" sz="900" dirty="0"/>
              <a:t>          &lt;div&gt;</a:t>
            </a:r>
          </a:p>
          <a:p>
            <a:r>
              <a:rPr lang="mr-IN" sz="900" dirty="0"/>
              <a:t>            &lt;div class="pokemon"&gt;{{pokemon.mote || pokemon.name}}&lt;/div&gt;</a:t>
            </a:r>
          </a:p>
          <a:p>
            <a:r>
              <a:rPr lang="mr-IN" sz="900" dirty="0"/>
              <a:t>          &lt;/div&gt;</a:t>
            </a:r>
          </a:p>
          <a:p>
            <a:r>
              <a:rPr lang="mr-IN" sz="900" dirty="0"/>
              <a:t>        &lt;/div&gt;</a:t>
            </a:r>
          </a:p>
          <a:p>
            <a:r>
              <a:rPr lang="mr-IN" sz="900" dirty="0"/>
              <a:t>        &lt;div class="kinds"&gt;</a:t>
            </a:r>
          </a:p>
          <a:p>
            <a:r>
              <a:rPr lang="mr-IN" sz="900" dirty="0"/>
              <a:t>          &lt;div class="{{(pokemon.kind1 | lowercase) || 'default'}} kind"&gt;{{pokemon.kind1}}&lt;/div&gt;</a:t>
            </a:r>
          </a:p>
          <a:p>
            <a:r>
              <a:rPr lang="mr-IN" sz="900" dirty="0"/>
              <a:t>          &lt;div class="{{(pokemon.kind2 | lowercase) || 'default'}} kind"&gt;{{pokemon.kind2}}&lt;/div&gt;</a:t>
            </a:r>
          </a:p>
          <a:p>
            <a:r>
              <a:rPr lang="mr-IN" sz="900" dirty="0"/>
              <a:t>        &lt;/div&gt;</a:t>
            </a:r>
          </a:p>
          <a:p>
            <a:r>
              <a:rPr lang="mr-IN" sz="900" dirty="0"/>
              <a:t>      &lt;/div&gt;</a:t>
            </a:r>
          </a:p>
          <a:p>
            <a:r>
              <a:rPr lang="mr-IN" sz="900" dirty="0"/>
              <a:t>    &lt;/div&gt;</a:t>
            </a:r>
          </a:p>
          <a:p>
            <a:r>
              <a:rPr lang="mr-IN" sz="900" dirty="0"/>
              <a:t>  &lt;/div&gt;</a:t>
            </a:r>
          </a:p>
          <a:p>
            <a:r>
              <a:rPr lang="mr-IN" sz="900" dirty="0"/>
              <a:t>&lt;/div&gt;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84234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3. </a:t>
            </a:r>
            <a:r>
              <a:rPr lang="es-ES_tradnl" dirty="0">
                <a:solidFill>
                  <a:srgbClr val="FFFFFF"/>
                </a:solidFill>
              </a:rPr>
              <a:t>Utilización de formas Input </a:t>
            </a:r>
            <a:r>
              <a:rPr lang="es-ES_tradnl" dirty="0" err="1" smtClean="0">
                <a:solidFill>
                  <a:srgbClr val="FFFFFF"/>
                </a:solidFill>
              </a:rPr>
              <a:t>text</a:t>
            </a:r>
            <a:r>
              <a:rPr lang="es-ES_tradnl" dirty="0" smtClean="0">
                <a:solidFill>
                  <a:srgbClr val="FFFFFF"/>
                </a:solidFill>
              </a:rPr>
              <a:t>.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AutoNum type="arabicPlain"/>
            </a:pPr>
            <a:r>
              <a:rPr lang="es-ES" dirty="0" smtClean="0"/>
              <a:t>Agregar el módulo para formularios en </a:t>
            </a:r>
            <a:r>
              <a:rPr lang="es-ES" dirty="0" err="1" smtClean="0"/>
              <a:t>app.module.ts</a:t>
            </a:r>
            <a:endParaRPr lang="es-ES" dirty="0"/>
          </a:p>
          <a:p>
            <a:pPr marL="457200" indent="-457200">
              <a:buFont typeface="Wingdings" charset="2"/>
              <a:buAutoNum type="arabicPlain"/>
            </a:pPr>
            <a:endParaRPr lang="es-ES" dirty="0" smtClean="0"/>
          </a:p>
          <a:p>
            <a:pPr marL="457200" indent="-457200">
              <a:buFont typeface="Wingdings" charset="2"/>
              <a:buAutoNum type="arabicPlain"/>
            </a:pPr>
            <a:r>
              <a:rPr lang="es-ES" dirty="0" smtClean="0"/>
              <a:t>Reemplazar los div para mote y kind1 </a:t>
            </a:r>
            <a:r>
              <a:rPr lang="mr-IN" dirty="0" smtClean="0"/>
              <a:t>–</a:t>
            </a:r>
            <a:r>
              <a:rPr lang="es-ES" dirty="0" smtClean="0"/>
              <a:t> kind2 por input </a:t>
            </a:r>
            <a:r>
              <a:rPr lang="es-ES" dirty="0" err="1" smtClean="0"/>
              <a:t>form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1080504" y="4410052"/>
            <a:ext cx="730162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&lt;input </a:t>
            </a:r>
            <a:r>
              <a:rPr lang="es-ES" sz="1400" dirty="0" err="1"/>
              <a:t>class</a:t>
            </a:r>
            <a:r>
              <a:rPr lang="es-ES" sz="1400" dirty="0"/>
              <a:t>="</a:t>
            </a:r>
            <a:r>
              <a:rPr lang="es-ES" sz="1400" dirty="0" err="1"/>
              <a:t>pokemon</a:t>
            </a:r>
            <a:r>
              <a:rPr lang="es-ES" sz="1400" dirty="0"/>
              <a:t>" [(</a:t>
            </a:r>
            <a:r>
              <a:rPr lang="es-ES" sz="1400" dirty="0" err="1"/>
              <a:t>ngModel</a:t>
            </a:r>
            <a:r>
              <a:rPr lang="es-ES" sz="1400" dirty="0"/>
              <a:t>)]="</a:t>
            </a:r>
            <a:r>
              <a:rPr lang="es-ES" sz="1400" dirty="0" err="1"/>
              <a:t>pokemon.mote</a:t>
            </a:r>
            <a:r>
              <a:rPr lang="es-ES" sz="1400" dirty="0"/>
              <a:t>" </a:t>
            </a:r>
            <a:r>
              <a:rPr lang="es-ES" sz="1400" dirty="0" err="1"/>
              <a:t>placeholder</a:t>
            </a:r>
            <a:r>
              <a:rPr lang="es-ES" sz="1400" dirty="0"/>
              <a:t>="{{</a:t>
            </a:r>
            <a:r>
              <a:rPr lang="es-ES" sz="1400" dirty="0" err="1"/>
              <a:t>pokemon.name</a:t>
            </a:r>
            <a:r>
              <a:rPr lang="es-ES" sz="1400" dirty="0"/>
              <a:t>}}"/</a:t>
            </a:r>
            <a:r>
              <a:rPr lang="es-ES" sz="1400" dirty="0" smtClean="0"/>
              <a:t>&gt;</a:t>
            </a:r>
          </a:p>
          <a:p>
            <a:endParaRPr lang="es-ES" sz="1400" dirty="0"/>
          </a:p>
          <a:p>
            <a:r>
              <a:rPr lang="es-ES" sz="1400" dirty="0"/>
              <a:t>&lt;input </a:t>
            </a:r>
            <a:r>
              <a:rPr lang="es-ES" sz="1400" dirty="0" err="1"/>
              <a:t>class</a:t>
            </a:r>
            <a:r>
              <a:rPr lang="es-ES" sz="1400" dirty="0"/>
              <a:t>="{{(pokemon.kind1 | </a:t>
            </a:r>
            <a:r>
              <a:rPr lang="es-ES" sz="1400" dirty="0" err="1"/>
              <a:t>lowercase</a:t>
            </a:r>
            <a:r>
              <a:rPr lang="es-ES" sz="1400" dirty="0"/>
              <a:t>) || 'default'}} </a:t>
            </a:r>
            <a:r>
              <a:rPr lang="es-ES" sz="1400" dirty="0" err="1"/>
              <a:t>kind</a:t>
            </a:r>
            <a:r>
              <a:rPr lang="es-ES" sz="1400" dirty="0"/>
              <a:t>" </a:t>
            </a:r>
            <a:endParaRPr lang="es-ES" sz="1400" dirty="0" smtClean="0"/>
          </a:p>
          <a:p>
            <a:r>
              <a:rPr lang="es-ES" sz="1400" dirty="0"/>
              <a:t>	</a:t>
            </a:r>
            <a:r>
              <a:rPr lang="es-ES" sz="1400" dirty="0" smtClean="0"/>
              <a:t>[</a:t>
            </a:r>
            <a:r>
              <a:rPr lang="es-ES" sz="1400" dirty="0"/>
              <a:t>(</a:t>
            </a:r>
            <a:r>
              <a:rPr lang="es-ES" sz="1400" dirty="0" err="1"/>
              <a:t>ngModel</a:t>
            </a:r>
            <a:r>
              <a:rPr lang="es-ES" sz="1400" dirty="0"/>
              <a:t>)]="pokemon.kind1" </a:t>
            </a:r>
            <a:r>
              <a:rPr lang="es-ES" sz="1400" dirty="0" err="1"/>
              <a:t>placeholder</a:t>
            </a:r>
            <a:r>
              <a:rPr lang="es-ES" sz="1400" dirty="0"/>
              <a:t>="Tipo"/</a:t>
            </a:r>
            <a:r>
              <a:rPr lang="es-ES" sz="1400" dirty="0" smtClean="0"/>
              <a:t>&gt;</a:t>
            </a:r>
          </a:p>
          <a:p>
            <a:r>
              <a:rPr lang="es-ES" sz="1400" dirty="0" smtClean="0"/>
              <a:t>&lt;</a:t>
            </a:r>
            <a:r>
              <a:rPr lang="es-ES" sz="1400" dirty="0"/>
              <a:t>input </a:t>
            </a:r>
            <a:r>
              <a:rPr lang="es-ES" sz="1400" dirty="0" err="1"/>
              <a:t>class</a:t>
            </a:r>
            <a:r>
              <a:rPr lang="es-ES" sz="1400" dirty="0"/>
              <a:t>="{{(pokemon.kind2 | </a:t>
            </a:r>
            <a:r>
              <a:rPr lang="es-ES" sz="1400" dirty="0" err="1"/>
              <a:t>lowercase</a:t>
            </a:r>
            <a:r>
              <a:rPr lang="es-ES" sz="1400" dirty="0"/>
              <a:t>) || 'default'}} </a:t>
            </a:r>
            <a:r>
              <a:rPr lang="es-ES" sz="1400" dirty="0" err="1"/>
              <a:t>kind</a:t>
            </a:r>
            <a:r>
              <a:rPr lang="es-ES" sz="1400" dirty="0"/>
              <a:t>" </a:t>
            </a:r>
            <a:endParaRPr lang="es-ES" sz="1400" dirty="0" smtClean="0"/>
          </a:p>
          <a:p>
            <a:r>
              <a:rPr lang="es-ES" sz="1400" dirty="0"/>
              <a:t>	</a:t>
            </a:r>
            <a:r>
              <a:rPr lang="es-ES" sz="1400" dirty="0" smtClean="0"/>
              <a:t>[</a:t>
            </a:r>
            <a:r>
              <a:rPr lang="es-ES" sz="1400" dirty="0"/>
              <a:t>(</a:t>
            </a:r>
            <a:r>
              <a:rPr lang="es-ES" sz="1400" dirty="0" err="1"/>
              <a:t>ngModel</a:t>
            </a:r>
            <a:r>
              <a:rPr lang="es-ES" sz="1400" dirty="0"/>
              <a:t>)]="pokemon.kind2" </a:t>
            </a:r>
            <a:r>
              <a:rPr lang="es-ES" sz="1400" dirty="0" err="1"/>
              <a:t>placeholder</a:t>
            </a:r>
            <a:r>
              <a:rPr lang="es-ES" sz="1400" dirty="0"/>
              <a:t>="Tipo"/</a:t>
            </a:r>
            <a:r>
              <a:rPr lang="es-ES" sz="1400" dirty="0" smtClean="0"/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0504" y="3376164"/>
            <a:ext cx="48148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import</a:t>
            </a:r>
            <a:r>
              <a:rPr lang="es-ES" sz="1400" dirty="0"/>
              <a:t> { </a:t>
            </a:r>
            <a:r>
              <a:rPr lang="es-ES" sz="1400" dirty="0" err="1"/>
              <a:t>FormsModule</a:t>
            </a:r>
            <a:r>
              <a:rPr lang="es-ES" sz="1400" dirty="0"/>
              <a:t> }   </a:t>
            </a:r>
            <a:r>
              <a:rPr lang="es-ES" sz="1400" dirty="0" err="1"/>
              <a:t>from</a:t>
            </a:r>
            <a:r>
              <a:rPr lang="es-ES" sz="1400" dirty="0"/>
              <a:t> '@angular/</a:t>
            </a:r>
            <a:r>
              <a:rPr lang="es-ES" sz="1400" dirty="0" err="1"/>
              <a:t>forms</a:t>
            </a:r>
            <a:r>
              <a:rPr lang="es-ES" sz="1400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64123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3909106"/>
            <a:ext cx="8308975" cy="1143000"/>
          </a:xfrm>
        </p:spPr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5061494"/>
            <a:ext cx="8308975" cy="118690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 smtClean="0"/>
              <a:t>Angular </a:t>
            </a:r>
            <a:r>
              <a:rPr lang="es-ES" dirty="0"/>
              <a:t>es una plataforma que facilita la creación de aplicaciones con la web. Angular combina plantillas declarativas, inyección de dependencia, herramientas de extremo a extremo y las mejores prácticas integradas para resolver los desafíos del desarrollo.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72" y="1429847"/>
            <a:ext cx="5384044" cy="29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s-ES" dirty="0" smtClean="0"/>
              <a:t>Ejercicio 4. </a:t>
            </a:r>
            <a:r>
              <a:rPr lang="es-ES" dirty="0">
                <a:solidFill>
                  <a:srgbClr val="FFFFFF"/>
                </a:solidFill>
              </a:rPr>
              <a:t>Guardar y cancelar cambios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AutoNum type="arabicPlain"/>
            </a:pPr>
            <a:r>
              <a:rPr lang="es-ES" dirty="0" smtClean="0"/>
              <a:t>Agregar una variable en </a:t>
            </a:r>
            <a:r>
              <a:rPr lang="es-ES" dirty="0" err="1" smtClean="0"/>
              <a:t>app.component.ts</a:t>
            </a:r>
            <a:r>
              <a:rPr lang="es-ES" dirty="0" smtClean="0"/>
              <a:t> para guardar el objeto original, dentro de la clase </a:t>
            </a:r>
            <a:r>
              <a:rPr lang="es-ES" dirty="0" err="1" smtClean="0"/>
              <a:t>AppComponent</a:t>
            </a:r>
            <a:r>
              <a:rPr lang="es-ES" dirty="0" smtClean="0"/>
              <a:t>.</a:t>
            </a:r>
            <a:endParaRPr lang="es-ES" dirty="0"/>
          </a:p>
          <a:p>
            <a:pPr marL="457200" indent="-457200">
              <a:buFont typeface="Wingdings" charset="2"/>
              <a:buAutoNum type="arabicPlain"/>
            </a:pPr>
            <a:endParaRPr lang="es-ES" dirty="0" smtClean="0"/>
          </a:p>
          <a:p>
            <a:pPr marL="457200" indent="-457200">
              <a:buFont typeface="Wingdings" charset="2"/>
              <a:buAutoNum type="arabicPlain"/>
            </a:pPr>
            <a:r>
              <a:rPr lang="es-ES" dirty="0" smtClean="0"/>
              <a:t>Dentro de la función </a:t>
            </a:r>
            <a:r>
              <a:rPr lang="es-ES" dirty="0" err="1" smtClean="0"/>
              <a:t>onSelect</a:t>
            </a:r>
            <a:r>
              <a:rPr lang="es-ES" dirty="0" smtClean="0"/>
              <a:t>, se hará una copia del objeto seleccionado.</a:t>
            </a:r>
          </a:p>
          <a:p>
            <a:pPr marL="457200" indent="-457200">
              <a:buFont typeface="Wingdings" charset="2"/>
              <a:buAutoNum type="arabicPlain"/>
            </a:pPr>
            <a:endParaRPr lang="es-E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80504" y="3553509"/>
            <a:ext cx="48148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original: </a:t>
            </a:r>
            <a:r>
              <a:rPr lang="es-ES" sz="1400" dirty="0" err="1"/>
              <a:t>Pokemon</a:t>
            </a:r>
            <a:r>
              <a:rPr lang="es-ES" sz="1400" dirty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0504" y="4701024"/>
            <a:ext cx="48148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this.original</a:t>
            </a:r>
            <a:r>
              <a:rPr lang="es-ES" sz="1400" dirty="0"/>
              <a:t> = </a:t>
            </a:r>
            <a:r>
              <a:rPr lang="es-ES" sz="1400" dirty="0" err="1"/>
              <a:t>Object.assign</a:t>
            </a:r>
            <a:r>
              <a:rPr lang="es-ES" sz="1400" dirty="0"/>
              <a:t>({}, </a:t>
            </a:r>
            <a:r>
              <a:rPr lang="es-ES" sz="1400" dirty="0" err="1"/>
              <a:t>pokemon</a:t>
            </a:r>
            <a:r>
              <a:rPr lang="es-ES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9403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4. </a:t>
            </a:r>
            <a:r>
              <a:rPr lang="es-ES" dirty="0">
                <a:solidFill>
                  <a:srgbClr val="FFFFFF"/>
                </a:solidFill>
              </a:rPr>
              <a:t>Guardar y cancelar cambios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AutoNum type="arabicPlain" startAt="3"/>
            </a:pPr>
            <a:r>
              <a:rPr lang="es-ES_tradnl" dirty="0"/>
              <a:t>Crearemos la función cancel dentro de la clase </a:t>
            </a:r>
            <a:r>
              <a:rPr lang="es-ES_tradnl" dirty="0" err="1"/>
              <a:t>AppComponent</a:t>
            </a:r>
            <a:r>
              <a:rPr lang="es-ES_tradnl" dirty="0" smtClean="0"/>
              <a:t>.</a:t>
            </a:r>
            <a:endParaRPr lang="es-ES" dirty="0" smtClean="0"/>
          </a:p>
          <a:p>
            <a:pPr marL="457200" indent="-457200">
              <a:buFont typeface="Wingdings" charset="2"/>
              <a:buAutoNum type="arabicPlain" startAt="3"/>
            </a:pPr>
            <a:endParaRPr lang="es-ES" dirty="0"/>
          </a:p>
          <a:p>
            <a:pPr marL="457200" indent="-457200">
              <a:buFont typeface="Wingdings" charset="2"/>
              <a:buAutoNum type="arabicPlain" startAt="3"/>
            </a:pPr>
            <a:endParaRPr lang="es-ES" dirty="0" smtClean="0"/>
          </a:p>
          <a:p>
            <a:pPr marL="457200" indent="-457200">
              <a:buFont typeface="Wingdings" charset="2"/>
              <a:buAutoNum type="arabicPlain" startAt="3"/>
            </a:pPr>
            <a:endParaRPr lang="es-ES" dirty="0"/>
          </a:p>
          <a:p>
            <a:pPr marL="457200" indent="-457200">
              <a:buFont typeface="Wingdings" charset="2"/>
              <a:buAutoNum type="arabicPlain" startAt="3"/>
            </a:pPr>
            <a:endParaRPr lang="es-E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91720" y="3268932"/>
            <a:ext cx="730162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cancel(): </a:t>
            </a:r>
            <a:r>
              <a:rPr lang="es-ES" sz="1400" dirty="0" err="1"/>
              <a:t>void</a:t>
            </a:r>
            <a:r>
              <a:rPr lang="es-ES" sz="1400" dirty="0"/>
              <a:t> {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if</a:t>
            </a:r>
            <a:r>
              <a:rPr lang="es-ES" sz="1400" dirty="0"/>
              <a:t>(</a:t>
            </a:r>
            <a:r>
              <a:rPr lang="es-ES" sz="1400" dirty="0" err="1"/>
              <a:t>this.pokemon</a:t>
            </a:r>
            <a:r>
              <a:rPr lang="es-ES" sz="1400" dirty="0"/>
              <a:t> &amp;&amp; </a:t>
            </a:r>
            <a:r>
              <a:rPr lang="es-ES" sz="1400" dirty="0" err="1"/>
              <a:t>this.original</a:t>
            </a:r>
            <a:r>
              <a:rPr lang="es-ES" sz="1400" dirty="0"/>
              <a:t>){</a:t>
            </a:r>
          </a:p>
          <a:p>
            <a:r>
              <a:rPr lang="es-ES" sz="1400" dirty="0"/>
              <a:t>      </a:t>
            </a:r>
            <a:r>
              <a:rPr lang="es-ES" sz="1400" dirty="0" err="1"/>
              <a:t>this.pokemon.mote</a:t>
            </a:r>
            <a:r>
              <a:rPr lang="es-ES" sz="1400" dirty="0"/>
              <a:t> = </a:t>
            </a:r>
            <a:r>
              <a:rPr lang="es-ES" sz="1400" dirty="0" err="1"/>
              <a:t>this.original.mote</a:t>
            </a:r>
            <a:r>
              <a:rPr lang="es-ES" sz="1400" dirty="0"/>
              <a:t>;</a:t>
            </a:r>
          </a:p>
          <a:p>
            <a:r>
              <a:rPr lang="es-ES" sz="1400" dirty="0"/>
              <a:t>      this.pokemon.kind1 = this.original.kind1;</a:t>
            </a:r>
          </a:p>
          <a:p>
            <a:r>
              <a:rPr lang="es-ES" sz="1400" dirty="0"/>
              <a:t>      this.pokemon.kind2 = this.original.kind2;</a:t>
            </a:r>
          </a:p>
          <a:p>
            <a:r>
              <a:rPr lang="es-ES" sz="1400" dirty="0"/>
              <a:t>      </a:t>
            </a:r>
            <a:r>
              <a:rPr lang="es-ES" sz="1400" dirty="0" err="1"/>
              <a:t>this.pokemon</a:t>
            </a:r>
            <a:r>
              <a:rPr lang="es-ES" sz="1400" dirty="0"/>
              <a:t> = </a:t>
            </a:r>
            <a:r>
              <a:rPr lang="es-ES" sz="1400" dirty="0" err="1"/>
              <a:t>null</a:t>
            </a:r>
            <a:r>
              <a:rPr lang="es-ES" sz="1400" dirty="0"/>
              <a:t>;</a:t>
            </a:r>
          </a:p>
          <a:p>
            <a:r>
              <a:rPr lang="es-ES" sz="1400" dirty="0"/>
              <a:t>      </a:t>
            </a:r>
            <a:r>
              <a:rPr lang="es-ES" sz="1400" dirty="0" err="1"/>
              <a:t>this.original</a:t>
            </a:r>
            <a:r>
              <a:rPr lang="es-ES" sz="1400" dirty="0"/>
              <a:t> = </a:t>
            </a:r>
            <a:r>
              <a:rPr lang="es-ES" sz="1400" dirty="0" err="1"/>
              <a:t>null</a:t>
            </a:r>
            <a:r>
              <a:rPr lang="es-ES" sz="1400" dirty="0"/>
              <a:t>;</a:t>
            </a:r>
          </a:p>
          <a:p>
            <a:r>
              <a:rPr lang="es-ES" sz="1400" dirty="0"/>
              <a:t>    }</a:t>
            </a:r>
          </a:p>
          <a:p>
            <a:r>
              <a:rPr lang="es-ES" sz="1400" dirty="0"/>
              <a:t>  }</a:t>
            </a:r>
            <a:endParaRPr lang="es-ES" sz="1400" dirty="0" smtClean="0"/>
          </a:p>
        </p:txBody>
      </p:sp>
    </p:spTree>
    <p:extLst>
      <p:ext uri="{BB962C8B-B14F-4D97-AF65-F5344CB8AC3E}">
        <p14:creationId xmlns:p14="http://schemas.microsoft.com/office/powerpoint/2010/main" val="266300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4. </a:t>
            </a:r>
            <a:r>
              <a:rPr lang="es-ES" dirty="0">
                <a:solidFill>
                  <a:srgbClr val="FFFFFF"/>
                </a:solidFill>
              </a:rPr>
              <a:t>Guardar y cancelar cambios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AutoNum type="arabicPlain" startAt="4"/>
            </a:pPr>
            <a:r>
              <a:rPr lang="es-ES" dirty="0" smtClean="0"/>
              <a:t>Modificar la función </a:t>
            </a:r>
            <a:r>
              <a:rPr lang="es-ES" dirty="0" err="1" smtClean="0"/>
              <a:t>onSelect</a:t>
            </a:r>
            <a:r>
              <a:rPr lang="es-ES" dirty="0" smtClean="0"/>
              <a:t> para cancelar los cambios antes de cargar el nuevo objeto.</a:t>
            </a:r>
          </a:p>
          <a:p>
            <a:pPr marL="457200" indent="-457200">
              <a:buFont typeface="Wingdings" charset="2"/>
              <a:buAutoNum type="arabicPlain" startAt="4"/>
            </a:pPr>
            <a:endParaRPr lang="es-ES" dirty="0" smtClean="0"/>
          </a:p>
          <a:p>
            <a:pPr marL="457200" indent="-457200">
              <a:buFont typeface="Wingdings" charset="2"/>
              <a:buAutoNum type="arabicPlain" startAt="4"/>
            </a:pPr>
            <a:r>
              <a:rPr lang="es-ES" dirty="0" smtClean="0"/>
              <a:t>Crearemos </a:t>
            </a:r>
            <a:r>
              <a:rPr lang="es-ES" dirty="0"/>
              <a:t>el botón para cancelar en el </a:t>
            </a:r>
            <a:r>
              <a:rPr lang="es-ES" dirty="0" err="1" smtClean="0"/>
              <a:t>html</a:t>
            </a:r>
            <a:endParaRPr lang="es-ES" dirty="0" smtClean="0"/>
          </a:p>
          <a:p>
            <a:pPr marL="457200" indent="-457200">
              <a:buFont typeface="Wingdings" charset="2"/>
              <a:buAutoNum type="arabicPlain" startAt="4"/>
            </a:pPr>
            <a:endParaRPr lang="es-ES_tradnl" dirty="0"/>
          </a:p>
          <a:p>
            <a:pPr marL="457200" indent="-457200">
              <a:buFont typeface="Wingdings" charset="2"/>
              <a:buAutoNum type="arabicPlain" startAt="4"/>
            </a:pPr>
            <a:endParaRPr lang="es-ES" dirty="0"/>
          </a:p>
          <a:p>
            <a:pPr marL="457200" indent="-457200">
              <a:buFont typeface="Wingdings" charset="2"/>
              <a:buAutoNum type="arabicPlain" startAt="4"/>
            </a:pPr>
            <a:endParaRPr lang="es-ES" dirty="0" smtClean="0"/>
          </a:p>
          <a:p>
            <a:pPr marL="457200" indent="-457200">
              <a:buFont typeface="Wingdings" charset="2"/>
              <a:buAutoNum type="arabicPlain" startAt="4"/>
            </a:pPr>
            <a:endParaRPr lang="es-ES" dirty="0" smtClean="0"/>
          </a:p>
          <a:p>
            <a:pPr marL="457200" indent="-457200">
              <a:buFont typeface="Wingdings" charset="2"/>
              <a:buAutoNum type="arabicPlain" startAt="4"/>
            </a:pPr>
            <a:endParaRPr lang="es-ES" dirty="0"/>
          </a:p>
          <a:p>
            <a:pPr marL="457200" indent="-457200">
              <a:buFont typeface="Wingdings" charset="2"/>
              <a:buAutoNum type="arabicPlain" startAt="4"/>
            </a:pP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1067545" y="4864211"/>
            <a:ext cx="48148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&lt;</a:t>
            </a:r>
            <a:r>
              <a:rPr lang="es-ES" sz="1400" dirty="0" err="1"/>
              <a:t>button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="cancel" (</a:t>
            </a:r>
            <a:r>
              <a:rPr lang="es-ES" sz="1400" dirty="0" err="1"/>
              <a:t>click</a:t>
            </a:r>
            <a:r>
              <a:rPr lang="es-ES" sz="1400" dirty="0"/>
              <a:t>)="cancel()"&gt;&lt;/</a:t>
            </a:r>
            <a:r>
              <a:rPr lang="es-ES" sz="1400" dirty="0" err="1"/>
              <a:t>button</a:t>
            </a:r>
            <a:r>
              <a:rPr lang="es-ES" sz="1400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7545" y="3734455"/>
            <a:ext cx="48148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this.cancel</a:t>
            </a:r>
            <a:r>
              <a:rPr lang="es-ES" sz="1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238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4. </a:t>
            </a:r>
            <a:r>
              <a:rPr lang="es-ES" dirty="0">
                <a:solidFill>
                  <a:srgbClr val="FFFFFF"/>
                </a:solidFill>
              </a:rPr>
              <a:t>Guardar y cancelar cambios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charset="2"/>
              <a:buAutoNum type="arabicPlain" startAt="6"/>
            </a:pPr>
            <a:r>
              <a:rPr lang="es-ES_tradnl" dirty="0"/>
              <a:t>Crearemos el servicio para mandar el </a:t>
            </a:r>
            <a:r>
              <a:rPr lang="es-ES_tradnl" dirty="0" err="1"/>
              <a:t>update</a:t>
            </a:r>
            <a:r>
              <a:rPr lang="es-ES_tradnl" dirty="0"/>
              <a:t> dentro de </a:t>
            </a:r>
            <a:r>
              <a:rPr lang="es-ES_tradnl" dirty="0" err="1"/>
              <a:t>pokemon.service.ts</a:t>
            </a:r>
            <a:endParaRPr lang="es-ES" dirty="0"/>
          </a:p>
          <a:p>
            <a:pPr marL="457200" indent="-457200">
              <a:buFont typeface="Wingdings" charset="2"/>
              <a:buAutoNum type="arabicPlain" startAt="6"/>
            </a:pPr>
            <a:endParaRPr lang="es-ES" dirty="0" smtClean="0"/>
          </a:p>
          <a:p>
            <a:pPr marL="457200" indent="-457200">
              <a:buFont typeface="Wingdings" charset="2"/>
              <a:buAutoNum type="arabicPlain" startAt="6"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457200" indent="-457200">
              <a:buFont typeface="Wingdings" charset="2"/>
              <a:buAutoNum type="arabicPlain" startAt="7"/>
            </a:pPr>
            <a:endParaRPr lang="es-ES" dirty="0" smtClean="0"/>
          </a:p>
          <a:p>
            <a:pPr marL="457200" indent="-457200">
              <a:buFont typeface="Wingdings" charset="2"/>
              <a:buAutoNum type="arabicPlain" startAt="7"/>
            </a:pPr>
            <a:r>
              <a:rPr lang="es-ES" dirty="0" smtClean="0"/>
              <a:t>Crear el botón dentro del </a:t>
            </a:r>
            <a:r>
              <a:rPr lang="es-ES" dirty="0" err="1" smtClean="0"/>
              <a:t>html</a:t>
            </a:r>
            <a:endParaRPr lang="es-ES" dirty="0"/>
          </a:p>
          <a:p>
            <a:pPr marL="457200" indent="-457200">
              <a:buFont typeface="Wingdings" charset="2"/>
              <a:buAutoNum type="arabicPlain" startAt="7"/>
            </a:pPr>
            <a:endParaRPr lang="es-ES" dirty="0" smtClean="0"/>
          </a:p>
          <a:p>
            <a:pPr marL="457200" indent="-457200">
              <a:buFont typeface="Wingdings" charset="2"/>
              <a:buAutoNum type="arabicPlain" startAt="7"/>
            </a:pPr>
            <a:endParaRPr lang="es-ES" dirty="0"/>
          </a:p>
          <a:p>
            <a:pPr marL="457200" indent="-457200">
              <a:buFont typeface="Wingdings" charset="2"/>
              <a:buAutoNum type="arabicPlain" startAt="7"/>
            </a:pPr>
            <a:endParaRPr lang="es-ES" dirty="0" smtClean="0"/>
          </a:p>
          <a:p>
            <a:pPr marL="457200" indent="-457200">
              <a:buFont typeface="Wingdings" charset="2"/>
              <a:buAutoNum type="arabicPlain" startAt="7"/>
            </a:pPr>
            <a:endParaRPr lang="es-E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51889" y="6035394"/>
            <a:ext cx="48148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&lt;</a:t>
            </a:r>
            <a:r>
              <a:rPr lang="es-ES" sz="1400" dirty="0" err="1"/>
              <a:t>button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="</a:t>
            </a:r>
            <a:r>
              <a:rPr lang="es-ES" sz="1400" dirty="0" err="1"/>
              <a:t>save</a:t>
            </a:r>
            <a:r>
              <a:rPr lang="es-ES" sz="1400" dirty="0"/>
              <a:t>" (</a:t>
            </a:r>
            <a:r>
              <a:rPr lang="es-ES" sz="1400" dirty="0" err="1"/>
              <a:t>click</a:t>
            </a:r>
            <a:r>
              <a:rPr lang="es-ES" sz="1400" dirty="0"/>
              <a:t>)="</a:t>
            </a:r>
            <a:r>
              <a:rPr lang="es-ES" sz="1400" dirty="0" err="1"/>
              <a:t>save</a:t>
            </a:r>
            <a:r>
              <a:rPr lang="es-ES" sz="1400" dirty="0"/>
              <a:t>()"&gt;&lt;/</a:t>
            </a:r>
            <a:r>
              <a:rPr lang="es-ES" sz="1400" dirty="0" err="1"/>
              <a:t>button</a:t>
            </a:r>
            <a:r>
              <a:rPr lang="es-ES" sz="1400" dirty="0"/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7545" y="3447122"/>
            <a:ext cx="730162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update</a:t>
            </a:r>
            <a:r>
              <a:rPr lang="es-ES" sz="1400" dirty="0"/>
              <a:t>(</a:t>
            </a:r>
            <a:r>
              <a:rPr lang="es-ES" sz="1400" dirty="0" err="1"/>
              <a:t>pokemon</a:t>
            </a:r>
            <a:r>
              <a:rPr lang="es-ES" sz="1400" dirty="0"/>
              <a:t>: </a:t>
            </a:r>
            <a:r>
              <a:rPr lang="es-ES" sz="1400" dirty="0" err="1"/>
              <a:t>Pokemon</a:t>
            </a:r>
            <a:r>
              <a:rPr lang="es-ES" sz="1400" dirty="0"/>
              <a:t>): </a:t>
            </a:r>
            <a:r>
              <a:rPr lang="es-ES" sz="1400" dirty="0" err="1"/>
              <a:t>Promise</a:t>
            </a:r>
            <a:r>
              <a:rPr lang="es-ES" sz="1400" dirty="0"/>
              <a:t>&lt;</a:t>
            </a:r>
            <a:r>
              <a:rPr lang="es-ES" sz="1400" dirty="0" err="1"/>
              <a:t>Pokemon</a:t>
            </a:r>
            <a:r>
              <a:rPr lang="es-ES" sz="1400" dirty="0"/>
              <a:t>&gt; {		</a:t>
            </a:r>
          </a:p>
          <a:p>
            <a:r>
              <a:rPr lang="es-ES" sz="1400" dirty="0"/>
              <a:t>      </a:t>
            </a:r>
            <a:r>
              <a:rPr lang="es-ES" sz="1400" dirty="0" err="1"/>
              <a:t>const</a:t>
            </a:r>
            <a:r>
              <a:rPr lang="es-ES" sz="1400" dirty="0"/>
              <a:t> </a:t>
            </a:r>
            <a:r>
              <a:rPr lang="es-ES" sz="1400" dirty="0" err="1"/>
              <a:t>url</a:t>
            </a:r>
            <a:r>
              <a:rPr lang="es-ES" sz="1400" dirty="0"/>
              <a:t> = `${</a:t>
            </a:r>
            <a:r>
              <a:rPr lang="es-ES" sz="1400" dirty="0" err="1"/>
              <a:t>this.baseUrl</a:t>
            </a:r>
            <a:r>
              <a:rPr lang="es-ES" sz="1400" dirty="0"/>
              <a:t>}/${</a:t>
            </a:r>
            <a:r>
              <a:rPr lang="es-ES" sz="1400" dirty="0" err="1"/>
              <a:t>pokemon.pokedex</a:t>
            </a:r>
            <a:r>
              <a:rPr lang="es-ES" sz="1400" dirty="0"/>
              <a:t>}`;		</a:t>
            </a:r>
          </a:p>
          <a:p>
            <a:r>
              <a:rPr lang="es-ES" sz="1400" dirty="0"/>
              <a:t>      </a:t>
            </a:r>
            <a:r>
              <a:rPr lang="es-ES" sz="1400" dirty="0" err="1"/>
              <a:t>return</a:t>
            </a:r>
            <a:r>
              <a:rPr lang="es-ES" sz="1400" dirty="0"/>
              <a:t> </a:t>
            </a:r>
            <a:r>
              <a:rPr lang="es-ES" sz="1400" dirty="0" err="1"/>
              <a:t>this.http</a:t>
            </a:r>
            <a:r>
              <a:rPr lang="es-ES" sz="1400" dirty="0"/>
              <a:t>		</a:t>
            </a:r>
          </a:p>
          <a:p>
            <a:r>
              <a:rPr lang="es-ES" sz="1400" dirty="0"/>
              <a:t>        .</a:t>
            </a:r>
            <a:r>
              <a:rPr lang="es-ES" sz="1400" dirty="0" err="1"/>
              <a:t>put</a:t>
            </a:r>
            <a:r>
              <a:rPr lang="es-ES" sz="1400" dirty="0"/>
              <a:t>(</a:t>
            </a:r>
            <a:r>
              <a:rPr lang="es-ES" sz="1400" dirty="0" err="1"/>
              <a:t>url</a:t>
            </a:r>
            <a:r>
              <a:rPr lang="es-ES" sz="1400" dirty="0"/>
              <a:t>, </a:t>
            </a:r>
            <a:r>
              <a:rPr lang="es-ES" sz="1400" dirty="0" err="1"/>
              <a:t>JSON.stringify</a:t>
            </a:r>
            <a:r>
              <a:rPr lang="es-ES" sz="1400" dirty="0"/>
              <a:t>(</a:t>
            </a:r>
            <a:r>
              <a:rPr lang="es-ES" sz="1400" dirty="0" err="1"/>
              <a:t>pokemon</a:t>
            </a:r>
            <a:r>
              <a:rPr lang="es-ES" sz="1400" dirty="0"/>
              <a:t>), {</a:t>
            </a:r>
            <a:r>
              <a:rPr lang="es-ES" sz="1400" dirty="0" err="1"/>
              <a:t>headers</a:t>
            </a:r>
            <a:r>
              <a:rPr lang="es-ES" sz="1400" dirty="0"/>
              <a:t>: </a:t>
            </a:r>
            <a:r>
              <a:rPr lang="es-ES" sz="1400" dirty="0" err="1"/>
              <a:t>this.headers</a:t>
            </a:r>
            <a:r>
              <a:rPr lang="es-ES" sz="1400" dirty="0"/>
              <a:t>})		</a:t>
            </a:r>
          </a:p>
          <a:p>
            <a:r>
              <a:rPr lang="es-ES" sz="1400" dirty="0"/>
              <a:t>        .</a:t>
            </a:r>
            <a:r>
              <a:rPr lang="es-ES" sz="1400" dirty="0" err="1"/>
              <a:t>toPromise</a:t>
            </a:r>
            <a:r>
              <a:rPr lang="es-ES" sz="1400" dirty="0"/>
              <a:t>()		</a:t>
            </a:r>
          </a:p>
          <a:p>
            <a:r>
              <a:rPr lang="es-ES" sz="1400" dirty="0"/>
              <a:t>        .</a:t>
            </a:r>
            <a:r>
              <a:rPr lang="es-ES" sz="1400" dirty="0" err="1"/>
              <a:t>then</a:t>
            </a:r>
            <a:r>
              <a:rPr lang="es-ES" sz="1400" dirty="0"/>
              <a:t>(</a:t>
            </a:r>
            <a:r>
              <a:rPr lang="es-ES" sz="1400" dirty="0" err="1"/>
              <a:t>pokemon</a:t>
            </a:r>
            <a:r>
              <a:rPr lang="es-ES" sz="1400" dirty="0"/>
              <a:t> =&gt; </a:t>
            </a:r>
            <a:r>
              <a:rPr lang="es-ES" sz="1400" dirty="0" err="1"/>
              <a:t>pokemon.json</a:t>
            </a:r>
            <a:r>
              <a:rPr lang="es-ES" sz="1400" dirty="0"/>
              <a:t>().</a:t>
            </a:r>
            <a:r>
              <a:rPr lang="es-ES" sz="1400" dirty="0" err="1"/>
              <a:t>pokemon</a:t>
            </a:r>
            <a:r>
              <a:rPr lang="es-ES" sz="1400" dirty="0"/>
              <a:t> as </a:t>
            </a:r>
            <a:r>
              <a:rPr lang="es-ES" sz="1400" dirty="0" err="1"/>
              <a:t>Pokemon</a:t>
            </a:r>
            <a:r>
              <a:rPr lang="es-ES" sz="1400" dirty="0"/>
              <a:t>)		</a:t>
            </a:r>
          </a:p>
          <a:p>
            <a:r>
              <a:rPr lang="es-ES" sz="1400" dirty="0"/>
              <a:t>        .catch(</a:t>
            </a:r>
            <a:r>
              <a:rPr lang="es-ES" sz="1400" dirty="0" err="1"/>
              <a:t>this.handleError</a:t>
            </a:r>
            <a:r>
              <a:rPr lang="es-ES" sz="1400" dirty="0"/>
              <a:t>);		</a:t>
            </a:r>
          </a:p>
          <a:p>
            <a:r>
              <a:rPr lang="es-ES" sz="1400" dirty="0"/>
              <a:t>    }</a:t>
            </a:r>
            <a:endParaRPr lang="es-ES" sz="1400" dirty="0" smtClean="0"/>
          </a:p>
        </p:txBody>
      </p:sp>
    </p:spTree>
    <p:extLst>
      <p:ext uri="{BB962C8B-B14F-4D97-AF65-F5344CB8AC3E}">
        <p14:creationId xmlns:p14="http://schemas.microsoft.com/office/powerpoint/2010/main" val="330001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4. </a:t>
            </a:r>
            <a:r>
              <a:rPr lang="es-ES" dirty="0">
                <a:solidFill>
                  <a:srgbClr val="FFFFFF"/>
                </a:solidFill>
              </a:rPr>
              <a:t>Guardar y cancelar cambios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s-ES" dirty="0" smtClean="0"/>
              <a:t>Crearemos </a:t>
            </a:r>
            <a:r>
              <a:rPr lang="es-ES" dirty="0"/>
              <a:t>la función </a:t>
            </a:r>
            <a:r>
              <a:rPr lang="es-ES" dirty="0" err="1"/>
              <a:t>save</a:t>
            </a:r>
            <a:r>
              <a:rPr lang="es-ES" dirty="0"/>
              <a:t> dentro de la clase </a:t>
            </a:r>
            <a:r>
              <a:rPr lang="es-ES" dirty="0" err="1"/>
              <a:t>AppComponent</a:t>
            </a:r>
            <a:endParaRPr lang="es-ES" dirty="0"/>
          </a:p>
          <a:p>
            <a:pPr marL="457200" indent="-457200">
              <a:buFont typeface="Wingdings" charset="2"/>
              <a:buAutoNum type="arabicPlain" startAt="7"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457200" indent="-457200">
              <a:buFont typeface="Wingdings" charset="2"/>
              <a:buAutoNum type="arabicPlain" startAt="7"/>
            </a:pPr>
            <a:endParaRPr lang="es-ES" dirty="0" smtClean="0"/>
          </a:p>
          <a:p>
            <a:pPr marL="457200" indent="-457200">
              <a:buFont typeface="Wingdings" charset="2"/>
              <a:buAutoNum type="arabicPlain" startAt="9"/>
            </a:pPr>
            <a:endParaRPr lang="es-ES" dirty="0" smtClean="0"/>
          </a:p>
          <a:p>
            <a:pPr marL="457200" indent="-457200">
              <a:buFont typeface="Wingdings" charset="2"/>
              <a:buAutoNum type="arabicPlain" startAt="9"/>
            </a:pPr>
            <a:r>
              <a:rPr lang="es-ES" dirty="0" smtClean="0"/>
              <a:t>Crear el botón dentro del </a:t>
            </a:r>
            <a:r>
              <a:rPr lang="es-ES" dirty="0" err="1" smtClean="0"/>
              <a:t>html</a:t>
            </a:r>
            <a:endParaRPr lang="es-ES" dirty="0"/>
          </a:p>
          <a:p>
            <a:pPr marL="457200" indent="-457200">
              <a:buFont typeface="Wingdings" charset="2"/>
              <a:buAutoNum type="arabicPlain" startAt="9"/>
            </a:pPr>
            <a:endParaRPr lang="es-ES" dirty="0" smtClean="0"/>
          </a:p>
          <a:p>
            <a:pPr marL="457200" indent="-457200">
              <a:buFont typeface="Wingdings" charset="2"/>
              <a:buAutoNum type="arabicPlain" startAt="9"/>
            </a:pPr>
            <a:endParaRPr lang="es-ES" dirty="0"/>
          </a:p>
          <a:p>
            <a:pPr marL="457200" indent="-457200">
              <a:buFont typeface="Wingdings" charset="2"/>
              <a:buAutoNum type="arabicPlain" startAt="9"/>
            </a:pPr>
            <a:endParaRPr lang="es-ES" dirty="0" smtClean="0"/>
          </a:p>
          <a:p>
            <a:pPr marL="457200" indent="-457200">
              <a:buFont typeface="Wingdings" charset="2"/>
              <a:buAutoNum type="arabicPlain" startAt="9"/>
            </a:pPr>
            <a:endParaRPr lang="es-E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51889" y="5948464"/>
            <a:ext cx="48148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&lt;</a:t>
            </a:r>
            <a:r>
              <a:rPr lang="es-ES" sz="1400" dirty="0" err="1"/>
              <a:t>button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="</a:t>
            </a:r>
            <a:r>
              <a:rPr lang="es-ES" sz="1400" dirty="0" err="1"/>
              <a:t>save</a:t>
            </a:r>
            <a:r>
              <a:rPr lang="es-ES" sz="1400" dirty="0"/>
              <a:t>" (</a:t>
            </a:r>
            <a:r>
              <a:rPr lang="es-ES" sz="1400" dirty="0" err="1"/>
              <a:t>click</a:t>
            </a:r>
            <a:r>
              <a:rPr lang="es-ES" sz="1400" dirty="0"/>
              <a:t>)="</a:t>
            </a:r>
            <a:r>
              <a:rPr lang="es-ES" sz="1400" dirty="0" err="1"/>
              <a:t>save</a:t>
            </a:r>
            <a:r>
              <a:rPr lang="es-ES" sz="1400" dirty="0"/>
              <a:t>()"&gt;&lt;/</a:t>
            </a:r>
            <a:r>
              <a:rPr lang="es-ES" sz="1400" dirty="0" err="1"/>
              <a:t>button</a:t>
            </a:r>
            <a:r>
              <a:rPr lang="es-ES" sz="1400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0407" y="3387419"/>
            <a:ext cx="481487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(): </a:t>
            </a:r>
            <a:r>
              <a:rPr lang="es-ES" sz="1400" dirty="0" err="1"/>
              <a:t>void</a:t>
            </a:r>
            <a:r>
              <a:rPr lang="es-ES" sz="1400" dirty="0"/>
              <a:t> {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this.pokemonService.update</a:t>
            </a:r>
            <a:r>
              <a:rPr lang="es-ES" sz="1400" dirty="0"/>
              <a:t>(</a:t>
            </a:r>
            <a:r>
              <a:rPr lang="es-ES" sz="1400" dirty="0" err="1"/>
              <a:t>this.pokemon</a:t>
            </a:r>
            <a:r>
              <a:rPr lang="es-ES" sz="1400" dirty="0"/>
              <a:t>)</a:t>
            </a:r>
          </a:p>
          <a:p>
            <a:r>
              <a:rPr lang="es-ES" sz="1400" dirty="0"/>
              <a:t>    .</a:t>
            </a:r>
            <a:r>
              <a:rPr lang="es-ES" sz="1400" dirty="0" err="1"/>
              <a:t>then</a:t>
            </a:r>
            <a:r>
              <a:rPr lang="es-ES" sz="1400" dirty="0"/>
              <a:t>((</a:t>
            </a:r>
            <a:r>
              <a:rPr lang="es-ES" sz="1400" dirty="0" err="1"/>
              <a:t>pokemon</a:t>
            </a:r>
            <a:r>
              <a:rPr lang="es-ES" sz="1400" dirty="0"/>
              <a:t>) =&gt; {		</a:t>
            </a:r>
          </a:p>
          <a:p>
            <a:r>
              <a:rPr lang="es-ES" sz="1400" dirty="0"/>
              <a:t>      </a:t>
            </a:r>
            <a:r>
              <a:rPr lang="es-ES" sz="1400" dirty="0" err="1"/>
              <a:t>alert</a:t>
            </a:r>
            <a:r>
              <a:rPr lang="es-ES" sz="1400" dirty="0"/>
              <a:t>("</a:t>
            </a:r>
            <a:r>
              <a:rPr lang="es-ES" sz="1400" dirty="0" err="1"/>
              <a:t>Pokemon</a:t>
            </a:r>
            <a:r>
              <a:rPr lang="es-ES" sz="1400" dirty="0"/>
              <a:t> actualizado");</a:t>
            </a:r>
          </a:p>
          <a:p>
            <a:r>
              <a:rPr lang="es-ES" sz="1400" dirty="0"/>
              <a:t>      </a:t>
            </a:r>
            <a:r>
              <a:rPr lang="es-ES" sz="1400" dirty="0" err="1"/>
              <a:t>this.pokemon</a:t>
            </a:r>
            <a:r>
              <a:rPr lang="es-ES" sz="1400" dirty="0"/>
              <a:t> = </a:t>
            </a:r>
            <a:r>
              <a:rPr lang="es-ES" sz="1400" dirty="0" err="1"/>
              <a:t>pokemon</a:t>
            </a:r>
            <a:r>
              <a:rPr lang="es-ES" sz="1400" dirty="0"/>
              <a:t>;</a:t>
            </a:r>
          </a:p>
          <a:p>
            <a:r>
              <a:rPr lang="es-ES" sz="1400" dirty="0"/>
              <a:t>      </a:t>
            </a:r>
            <a:r>
              <a:rPr lang="es-ES" sz="1400" dirty="0" err="1"/>
              <a:t>this.pokemon</a:t>
            </a:r>
            <a:r>
              <a:rPr lang="es-ES" sz="1400" dirty="0"/>
              <a:t> = </a:t>
            </a:r>
            <a:r>
              <a:rPr lang="es-ES" sz="1400" dirty="0" err="1"/>
              <a:t>null</a:t>
            </a:r>
            <a:r>
              <a:rPr lang="es-ES" sz="1400" dirty="0"/>
              <a:t>;</a:t>
            </a:r>
          </a:p>
          <a:p>
            <a:r>
              <a:rPr lang="es-ES" sz="1400" dirty="0"/>
              <a:t>    });</a:t>
            </a:r>
          </a:p>
          <a:p>
            <a:r>
              <a:rPr lang="es-ES" sz="1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68535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¡Muchas gracias!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¿Preguntas o comentarios?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12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060" y="2866936"/>
            <a:ext cx="3333579" cy="33814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Proyecto</a:t>
            </a:r>
            <a:endParaRPr lang="en-US" dirty="0" smtClean="0"/>
          </a:p>
          <a:p>
            <a:r>
              <a:rPr lang="en-US" dirty="0" err="1" smtClean="0"/>
              <a:t>Módulos</a:t>
            </a:r>
            <a:endParaRPr lang="en-US" dirty="0" smtClean="0"/>
          </a:p>
          <a:p>
            <a:r>
              <a:rPr lang="en-US" dirty="0" err="1" smtClean="0"/>
              <a:t>Componentes</a:t>
            </a:r>
            <a:endParaRPr lang="en-US" dirty="0" smtClean="0"/>
          </a:p>
          <a:p>
            <a:r>
              <a:rPr lang="en-US" dirty="0" err="1" smtClean="0"/>
              <a:t>Plantilla</a:t>
            </a:r>
            <a:endParaRPr lang="en-US" dirty="0" smtClean="0"/>
          </a:p>
          <a:p>
            <a:r>
              <a:rPr lang="en-US" dirty="0" smtClean="0"/>
              <a:t>Metadata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err="1" smtClean="0"/>
              <a:t>Directivas</a:t>
            </a:r>
            <a:endParaRPr lang="en-US" dirty="0" smtClean="0"/>
          </a:p>
          <a:p>
            <a:r>
              <a:rPr lang="en-US" dirty="0" err="1" smtClean="0"/>
              <a:t>Servicios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812" y="2726859"/>
            <a:ext cx="3488875" cy="15878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867" y="4501081"/>
            <a:ext cx="3076162" cy="188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Link de </a:t>
            </a:r>
            <a:r>
              <a:rPr lang="en-US" dirty="0" err="1" smtClean="0"/>
              <a:t>descarga</a:t>
            </a:r>
            <a:r>
              <a:rPr lang="en-US" dirty="0" smtClean="0"/>
              <a:t>: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19" y="1621118"/>
            <a:ext cx="1053353" cy="105335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404472" y="3877236"/>
            <a:ext cx="4751293" cy="65965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000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1600" dirty="0">
                <a:solidFill>
                  <a:srgbClr val="000000"/>
                </a:solidFill>
              </a:rPr>
              <a:t>https://</a:t>
            </a:r>
            <a:r>
              <a:rPr lang="en-US" sz="1600" dirty="0" err="1">
                <a:solidFill>
                  <a:srgbClr val="000000"/>
                </a:solidFill>
              </a:rPr>
              <a:t>nodejs.org</a:t>
            </a:r>
            <a:r>
              <a:rPr lang="en-US" sz="1600" dirty="0">
                <a:solidFill>
                  <a:srgbClr val="000000"/>
                </a:solidFill>
              </a:rPr>
              <a:t>/en/download/</a:t>
            </a:r>
          </a:p>
        </p:txBody>
      </p:sp>
    </p:spTree>
    <p:extLst>
      <p:ext uri="{BB962C8B-B14F-4D97-AF65-F5344CB8AC3E}">
        <p14:creationId xmlns:p14="http://schemas.microsoft.com/office/powerpoint/2010/main" val="37179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Abrir</a:t>
            </a:r>
            <a:r>
              <a:rPr lang="en-US" dirty="0" smtClean="0"/>
              <a:t> la terminal de Mac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Instalar</a:t>
            </a:r>
            <a:r>
              <a:rPr lang="en-US" dirty="0" smtClean="0"/>
              <a:t> Node JS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11" y="1403070"/>
            <a:ext cx="1067329" cy="129241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172884" y="3830174"/>
            <a:ext cx="6686175" cy="83745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000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1600" dirty="0">
                <a:solidFill>
                  <a:srgbClr val="000000"/>
                </a:solidFill>
              </a:rPr>
              <a:t>/</a:t>
            </a:r>
            <a:r>
              <a:rPr lang="en-US" sz="1600" dirty="0" err="1">
                <a:solidFill>
                  <a:srgbClr val="000000"/>
                </a:solidFill>
              </a:rPr>
              <a:t>usr</a:t>
            </a:r>
            <a:r>
              <a:rPr lang="en-US" sz="1600" dirty="0">
                <a:solidFill>
                  <a:srgbClr val="000000"/>
                </a:solidFill>
              </a:rPr>
              <a:t>/bin/ruby -e "$(curl -</a:t>
            </a:r>
            <a:r>
              <a:rPr lang="en-US" sz="1600" dirty="0" err="1">
                <a:solidFill>
                  <a:srgbClr val="000000"/>
                </a:solidFill>
              </a:rPr>
              <a:t>fsSL</a:t>
            </a:r>
            <a:r>
              <a:rPr lang="en-US" sz="1600" dirty="0">
                <a:solidFill>
                  <a:srgbClr val="000000"/>
                </a:solidFill>
              </a:rPr>
              <a:t> https://</a:t>
            </a:r>
            <a:r>
              <a:rPr lang="en-US" sz="1600" dirty="0" err="1">
                <a:solidFill>
                  <a:srgbClr val="000000"/>
                </a:solidFill>
              </a:rPr>
              <a:t>raw.githubusercontent.com</a:t>
            </a:r>
            <a:r>
              <a:rPr lang="en-US" sz="1600" dirty="0">
                <a:solidFill>
                  <a:srgbClr val="000000"/>
                </a:solidFill>
              </a:rPr>
              <a:t>/Homebrew/install/master/install)"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79595" y="4914155"/>
            <a:ext cx="2866317" cy="493059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000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1600" dirty="0">
                <a:solidFill>
                  <a:srgbClr val="000000"/>
                </a:solidFill>
              </a:rPr>
              <a:t>brew install node</a:t>
            </a:r>
          </a:p>
        </p:txBody>
      </p:sp>
    </p:spTree>
    <p:extLst>
      <p:ext uri="{BB962C8B-B14F-4D97-AF65-F5344CB8AC3E}">
        <p14:creationId xmlns:p14="http://schemas.microsoft.com/office/powerpoint/2010/main" val="25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Abrir</a:t>
            </a:r>
            <a:r>
              <a:rPr lang="en-US" dirty="0" smtClean="0"/>
              <a:t> la terminal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20067" y="3787604"/>
            <a:ext cx="4205940" cy="53041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000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dirty="0" err="1">
                <a:solidFill>
                  <a:srgbClr val="000000"/>
                </a:solidFill>
              </a:rPr>
              <a:t>sudo</a:t>
            </a:r>
            <a:r>
              <a:rPr lang="en-US" dirty="0">
                <a:solidFill>
                  <a:srgbClr val="000000"/>
                </a:solidFill>
              </a:rPr>
              <a:t> apt-get install -y build-essential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37" y="1007875"/>
            <a:ext cx="1854187" cy="17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Instalar</a:t>
            </a:r>
            <a:r>
              <a:rPr lang="en-US" dirty="0" smtClean="0"/>
              <a:t> CLI /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9"/>
            <a:ext cx="3840480" cy="28498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Abrir</a:t>
            </a:r>
            <a:r>
              <a:rPr lang="en-US" dirty="0" smtClean="0"/>
              <a:t> la terminal.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Instalar</a:t>
            </a:r>
            <a:r>
              <a:rPr lang="en-US" dirty="0" smtClean="0"/>
              <a:t> angular CLI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78648" y="3744557"/>
            <a:ext cx="3436470" cy="53041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000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dirty="0" err="1">
                <a:solidFill>
                  <a:srgbClr val="000000"/>
                </a:solidFill>
              </a:rPr>
              <a:t>npm</a:t>
            </a:r>
            <a:r>
              <a:rPr lang="en-US" dirty="0">
                <a:solidFill>
                  <a:srgbClr val="000000"/>
                </a:solidFill>
              </a:rPr>
              <a:t> install </a:t>
            </a:r>
            <a:r>
              <a:rPr lang="mr-IN" dirty="0">
                <a:solidFill>
                  <a:srgbClr val="000000"/>
                </a:solidFill>
              </a:rPr>
              <a:t>–</a:t>
            </a:r>
            <a:r>
              <a:rPr lang="en-US" dirty="0">
                <a:solidFill>
                  <a:srgbClr val="000000"/>
                </a:solidFill>
              </a:rPr>
              <a:t>g @angular/</a:t>
            </a:r>
            <a:r>
              <a:rPr lang="en-US" dirty="0" smtClean="0">
                <a:solidFill>
                  <a:srgbClr val="000000"/>
                </a:solidFill>
              </a:rPr>
              <a:t>cli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8649" y="4735834"/>
            <a:ext cx="3436470" cy="53041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000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dirty="0" err="1">
                <a:solidFill>
                  <a:srgbClr val="000000"/>
                </a:solidFill>
              </a:rPr>
              <a:t>ng</a:t>
            </a:r>
            <a:r>
              <a:rPr lang="en-US" dirty="0">
                <a:solidFill>
                  <a:srgbClr val="000000"/>
                </a:solidFill>
              </a:rPr>
              <a:t> new </a:t>
            </a:r>
            <a:r>
              <a:rPr lang="en-US" dirty="0" smtClean="0">
                <a:solidFill>
                  <a:srgbClr val="000000"/>
                </a:solidFill>
              </a:rPr>
              <a:t>my-app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77224" y="3219078"/>
            <a:ext cx="3436470" cy="53041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000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dirty="0">
                <a:solidFill>
                  <a:srgbClr val="000000"/>
                </a:solidFill>
              </a:rPr>
              <a:t>cd </a:t>
            </a:r>
            <a:r>
              <a:rPr lang="en-US" dirty="0" smtClean="0">
                <a:solidFill>
                  <a:srgbClr val="000000"/>
                </a:solidFill>
              </a:rPr>
              <a:t>my-app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88430" y="3910107"/>
            <a:ext cx="3436470" cy="53041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000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dirty="0">
                <a:solidFill>
                  <a:srgbClr val="000000"/>
                </a:solidFill>
              </a:rPr>
              <a:t>Ng serve --open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76366" y="5964991"/>
            <a:ext cx="495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Referencia: </a:t>
            </a:r>
            <a:r>
              <a:rPr lang="es-ES" dirty="0" smtClean="0">
                <a:solidFill>
                  <a:srgbClr val="76B6F2"/>
                </a:solidFill>
                <a:hlinkClick r:id="rId2"/>
              </a:rPr>
              <a:t>https</a:t>
            </a:r>
            <a:r>
              <a:rPr lang="es-ES" dirty="0">
                <a:solidFill>
                  <a:srgbClr val="76B6F2"/>
                </a:solidFill>
                <a:hlinkClick r:id="rId2"/>
              </a:rPr>
              <a:t>://github.com/angular/angular-</a:t>
            </a:r>
            <a:r>
              <a:rPr lang="es-ES" dirty="0" smtClean="0">
                <a:solidFill>
                  <a:srgbClr val="76B6F2"/>
                </a:solidFill>
                <a:hlinkClick r:id="rId2"/>
              </a:rPr>
              <a:t>cli</a:t>
            </a:r>
            <a:endParaRPr lang="es-ES" dirty="0" smtClean="0">
              <a:solidFill>
                <a:srgbClr val="76B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 smtClean="0"/>
              <a:t>proyecto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Correr</a:t>
            </a:r>
            <a:r>
              <a:rPr lang="en-US" dirty="0"/>
              <a:t> </a:t>
            </a:r>
            <a:r>
              <a:rPr lang="en-US" dirty="0" err="1"/>
              <a:t>proyecto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50454" y="3181559"/>
            <a:ext cx="3436470" cy="53041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000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dirty="0" err="1">
                <a:solidFill>
                  <a:srgbClr val="000000"/>
                </a:solidFill>
              </a:rPr>
              <a:t>ng</a:t>
            </a:r>
            <a:r>
              <a:rPr lang="en-US" dirty="0">
                <a:solidFill>
                  <a:srgbClr val="000000"/>
                </a:solidFill>
              </a:rPr>
              <a:t> new </a:t>
            </a:r>
            <a:r>
              <a:rPr lang="en-US" dirty="0" smtClean="0">
                <a:solidFill>
                  <a:srgbClr val="000000"/>
                </a:solidFill>
              </a:rPr>
              <a:t>my-app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50454" y="4308966"/>
            <a:ext cx="3436470" cy="53041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000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dirty="0">
                <a:solidFill>
                  <a:srgbClr val="000000"/>
                </a:solidFill>
              </a:rPr>
              <a:t>cd </a:t>
            </a:r>
            <a:r>
              <a:rPr lang="en-US" dirty="0" smtClean="0">
                <a:solidFill>
                  <a:srgbClr val="000000"/>
                </a:solidFill>
              </a:rPr>
              <a:t>my-app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50454" y="4986506"/>
            <a:ext cx="3436470" cy="53041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000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dirty="0" err="1" smtClean="0">
                <a:solidFill>
                  <a:srgbClr val="000000"/>
                </a:solidFill>
              </a:rPr>
              <a:t>npm</a:t>
            </a:r>
            <a:r>
              <a:rPr lang="en-US" dirty="0" smtClean="0">
                <a:solidFill>
                  <a:srgbClr val="000000"/>
                </a:solidFill>
              </a:rPr>
              <a:t> install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0454" y="5595920"/>
            <a:ext cx="3436470" cy="53041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000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dirty="0" err="1" smtClean="0">
                <a:solidFill>
                  <a:srgbClr val="000000"/>
                </a:solidFill>
              </a:rPr>
              <a:t>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serve --open</a:t>
            </a:r>
          </a:p>
        </p:txBody>
      </p:sp>
    </p:spTree>
    <p:extLst>
      <p:ext uri="{BB962C8B-B14F-4D97-AF65-F5344CB8AC3E}">
        <p14:creationId xmlns:p14="http://schemas.microsoft.com/office/powerpoint/2010/main" val="138208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Proyecto: </a:t>
            </a:r>
            <a:r>
              <a:rPr lang="es-ES_tradnl" dirty="0" err="1" smtClean="0"/>
              <a:t>Pokedex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890572"/>
            <a:ext cx="3840480" cy="334438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AutoNum type="arabicPlain"/>
            </a:pPr>
            <a:r>
              <a:rPr lang="es-ES_tradnl" dirty="0" smtClean="0">
                <a:solidFill>
                  <a:srgbClr val="000000"/>
                </a:solidFill>
              </a:rPr>
              <a:t>Mostrar la lista </a:t>
            </a:r>
            <a:r>
              <a:rPr lang="es-ES_tradnl" dirty="0" err="1" smtClean="0">
                <a:solidFill>
                  <a:srgbClr val="000000"/>
                </a:solidFill>
              </a:rPr>
              <a:t>pokemon</a:t>
            </a:r>
            <a:r>
              <a:rPr lang="es-ES_tradnl" dirty="0" smtClean="0">
                <a:solidFill>
                  <a:srgbClr val="000000"/>
                </a:solidFill>
              </a:rPr>
              <a:t>.</a:t>
            </a:r>
          </a:p>
          <a:p>
            <a:pPr marL="685800" lvl="1" indent="-457200">
              <a:buFont typeface="Wingdings" charset="2"/>
              <a:buAutoNum type="arabicPlain"/>
            </a:pPr>
            <a:r>
              <a:rPr lang="es-ES_tradnl" dirty="0" smtClean="0">
                <a:solidFill>
                  <a:srgbClr val="000000"/>
                </a:solidFill>
              </a:rPr>
              <a:t>Definición del modelo</a:t>
            </a:r>
          </a:p>
          <a:p>
            <a:pPr marL="685800" lvl="1" indent="-457200">
              <a:buFont typeface="Wingdings" charset="2"/>
              <a:buAutoNum type="arabicPlain"/>
            </a:pPr>
            <a:r>
              <a:rPr lang="es-ES_tradnl" dirty="0" smtClean="0">
                <a:solidFill>
                  <a:srgbClr val="000000"/>
                </a:solidFill>
              </a:rPr>
              <a:t>Conexión a una API</a:t>
            </a:r>
          </a:p>
          <a:p>
            <a:pPr marL="685800" lvl="1" indent="-457200">
              <a:buFont typeface="Wingdings" charset="2"/>
              <a:buAutoNum type="arabicPlain"/>
            </a:pPr>
            <a:r>
              <a:rPr lang="es-ES_tradnl" dirty="0" smtClean="0">
                <a:solidFill>
                  <a:srgbClr val="000000"/>
                </a:solidFill>
              </a:rPr>
              <a:t>Uso de directiva para estructura repetitiva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es-ES_tradnl" dirty="0" smtClean="0">
                <a:solidFill>
                  <a:srgbClr val="000000"/>
                </a:solidFill>
              </a:rPr>
              <a:t>Selección de un objeto y visualización de detalles.</a:t>
            </a:r>
          </a:p>
          <a:p>
            <a:pPr marL="685800" lvl="1" indent="-457200">
              <a:buFont typeface="Wingdings" charset="2"/>
              <a:buAutoNum type="arabicPlain"/>
            </a:pPr>
            <a:r>
              <a:rPr lang="es-ES_tradnl" dirty="0" smtClean="0">
                <a:solidFill>
                  <a:srgbClr val="000000"/>
                </a:solidFill>
              </a:rPr>
              <a:t>Uso de funciones para obtener objetos de un </a:t>
            </a:r>
            <a:r>
              <a:rPr lang="es-ES_tradnl" dirty="0" err="1" smtClean="0">
                <a:solidFill>
                  <a:srgbClr val="000000"/>
                </a:solidFill>
              </a:rPr>
              <a:t>array</a:t>
            </a:r>
            <a:r>
              <a:rPr lang="es-ES_tradnl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890572"/>
            <a:ext cx="3840480" cy="334438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AutoNum type="arabicPlain" startAt="3"/>
            </a:pPr>
            <a:r>
              <a:rPr lang="es-ES_tradnl" dirty="0">
                <a:solidFill>
                  <a:srgbClr val="000000"/>
                </a:solidFill>
              </a:rPr>
              <a:t>Utilización de formas Input </a:t>
            </a:r>
            <a:r>
              <a:rPr lang="es-ES_tradnl" dirty="0" err="1">
                <a:solidFill>
                  <a:srgbClr val="000000"/>
                </a:solidFill>
              </a:rPr>
              <a:t>text</a:t>
            </a:r>
            <a:endParaRPr lang="es-ES_tradnl" dirty="0">
              <a:solidFill>
                <a:srgbClr val="000000"/>
              </a:solidFill>
            </a:endParaRPr>
          </a:p>
          <a:p>
            <a:pPr marL="685800" lvl="1" indent="-457200">
              <a:buFont typeface="Wingdings" charset="2"/>
              <a:buAutoNum type="arabicPlain"/>
            </a:pPr>
            <a:r>
              <a:rPr lang="es-ES_tradnl" dirty="0">
                <a:solidFill>
                  <a:srgbClr val="000000"/>
                </a:solidFill>
              </a:rPr>
              <a:t>Uso de la propiedad data </a:t>
            </a:r>
            <a:r>
              <a:rPr lang="es-ES_tradnl" dirty="0" err="1">
                <a:solidFill>
                  <a:srgbClr val="000000"/>
                </a:solidFill>
              </a:rPr>
              <a:t>binding</a:t>
            </a:r>
            <a:r>
              <a:rPr lang="es-ES_tradnl" dirty="0">
                <a:solidFill>
                  <a:srgbClr val="000000"/>
                </a:solidFill>
              </a:rPr>
              <a:t> (enlace de datos)</a:t>
            </a:r>
          </a:p>
          <a:p>
            <a:pPr marL="685800" lvl="1" indent="-457200">
              <a:buFont typeface="Wingdings" charset="2"/>
              <a:buAutoNum type="arabicPlain"/>
            </a:pPr>
            <a:r>
              <a:rPr lang="es-ES_tradnl" dirty="0">
                <a:solidFill>
                  <a:srgbClr val="000000"/>
                </a:solidFill>
              </a:rPr>
              <a:t>Aplicación en clases dinámicas para </a:t>
            </a:r>
            <a:r>
              <a:rPr lang="es-ES_tradnl" dirty="0" smtClean="0">
                <a:solidFill>
                  <a:srgbClr val="000000"/>
                </a:solidFill>
              </a:rPr>
              <a:t>CSS</a:t>
            </a:r>
            <a:endParaRPr lang="es-ES" dirty="0" smtClean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AutoNum type="arabicPlain" startAt="4"/>
            </a:pPr>
            <a:r>
              <a:rPr lang="es-ES" dirty="0" smtClean="0">
                <a:solidFill>
                  <a:srgbClr val="000000"/>
                </a:solidFill>
              </a:rPr>
              <a:t>Guardar y cancelar cambios</a:t>
            </a:r>
          </a:p>
          <a:p>
            <a:pPr marL="685800" lvl="1" indent="-457200">
              <a:buFont typeface="Wingdings" charset="2"/>
              <a:buAutoNum type="arabicPlain"/>
            </a:pPr>
            <a:r>
              <a:rPr lang="es-ES" dirty="0" smtClean="0">
                <a:solidFill>
                  <a:srgbClr val="000000"/>
                </a:solidFill>
              </a:rPr>
              <a:t>Por medio de servicios conectados a una API.</a:t>
            </a:r>
          </a:p>
          <a:p>
            <a:pPr marL="457200" indent="-457200">
              <a:buFont typeface="Wingdings" charset="2"/>
              <a:buAutoNum type="arabicPlain" startAt="4"/>
            </a:pPr>
            <a:r>
              <a:rPr lang="es-ES" dirty="0" smtClean="0">
                <a:solidFill>
                  <a:srgbClr val="000000"/>
                </a:solidFill>
              </a:rPr>
              <a:t>Direccionamiento.</a:t>
            </a:r>
          </a:p>
          <a:p>
            <a:pPr marL="685800" lvl="1" indent="-457200">
              <a:buFont typeface="Wingdings" charset="2"/>
              <a:buAutoNum type="arabicPlain"/>
            </a:pPr>
            <a:r>
              <a:rPr lang="es-ES" dirty="0" smtClean="0">
                <a:solidFill>
                  <a:srgbClr val="000000"/>
                </a:solidFill>
              </a:rPr>
              <a:t>Mouse clic</a:t>
            </a:r>
          </a:p>
          <a:p>
            <a:pPr marL="685800" lvl="1" indent="-457200">
              <a:buFont typeface="Wingdings" charset="2"/>
              <a:buAutoNum type="arabicPlain"/>
            </a:pPr>
            <a:r>
              <a:rPr lang="es-ES" dirty="0" smtClean="0">
                <a:solidFill>
                  <a:srgbClr val="000000"/>
                </a:solidFill>
              </a:rPr>
              <a:t>Teclado</a:t>
            </a:r>
          </a:p>
          <a:p>
            <a:endParaRPr lang="en-US" dirty="0"/>
          </a:p>
        </p:txBody>
      </p:sp>
      <p:pic>
        <p:nvPicPr>
          <p:cNvPr id="6" name="Picture 5" descr="pokemon 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045" y="926354"/>
            <a:ext cx="3346822" cy="1673411"/>
          </a:xfrm>
          <a:prstGeom prst="rect">
            <a:avLst/>
          </a:prstGeom>
        </p:spPr>
      </p:pic>
      <p:pic>
        <p:nvPicPr>
          <p:cNvPr id="8" name="Picture 7" descr="favicon.ico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603" y="5146164"/>
            <a:ext cx="1246297" cy="124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944</TotalTime>
  <Words>1338</Words>
  <Application>Microsoft Office PowerPoint</Application>
  <PresentationFormat>Presentación en pantalla (4:3)</PresentationFormat>
  <Paragraphs>269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Calibri</vt:lpstr>
      <vt:lpstr>Wingdings</vt:lpstr>
      <vt:lpstr>Expo</vt:lpstr>
      <vt:lpstr>Construcción de aplicaciones Web basadas en Angular 4</vt:lpstr>
      <vt:lpstr>¿Qué es Angular?</vt:lpstr>
      <vt:lpstr>Características Principales</vt:lpstr>
      <vt:lpstr>Instalar NodeJS</vt:lpstr>
      <vt:lpstr>Instalar NodeJS</vt:lpstr>
      <vt:lpstr>Instalar NodeJS</vt:lpstr>
      <vt:lpstr>Instalar CLI / Angular</vt:lpstr>
      <vt:lpstr>Crear proyecto</vt:lpstr>
      <vt:lpstr>Proyecto: Pokedex</vt:lpstr>
      <vt:lpstr>Ejercicio 1. Mostrar la lista pokemon.</vt:lpstr>
      <vt:lpstr>Ejercicio 1. Mostrar la lista pokemon.</vt:lpstr>
      <vt:lpstr>Ejercicio 1. Mostrar la lista pokemon.</vt:lpstr>
      <vt:lpstr>Ejercicio 1. Mostrar la lista pokemon.</vt:lpstr>
      <vt:lpstr>Ejercicio 1. Mostrar la lista pokemon.</vt:lpstr>
      <vt:lpstr>Ejercicio 1. Mostrar la lista pokemon.</vt:lpstr>
      <vt:lpstr>Ejercicio 1. Mostrar la lista pokemon.</vt:lpstr>
      <vt:lpstr>Ejercicio 2. Selección de un objeto y visualización de detalles.</vt:lpstr>
      <vt:lpstr>Presentación de PowerPoint</vt:lpstr>
      <vt:lpstr>Ejercicio 3. Utilización de formas Input text.</vt:lpstr>
      <vt:lpstr>Ejercicio 4. Guardar y cancelar cambios</vt:lpstr>
      <vt:lpstr>Ejercicio 4. Guardar y cancelar cambios</vt:lpstr>
      <vt:lpstr>Ejercicio 4. Guardar y cancelar cambios</vt:lpstr>
      <vt:lpstr>Ejercicio 4. Guardar y cancelar cambios</vt:lpstr>
      <vt:lpstr>Ejercicio 4. Guardar y cancelar cambios</vt:lpstr>
      <vt:lpstr>¡Muchas gracias!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.</dc:creator>
  <cp:lastModifiedBy>Alejandra Ramos Navarro</cp:lastModifiedBy>
  <cp:revision>67</cp:revision>
  <dcterms:created xsi:type="dcterms:W3CDTF">2017-07-20T22:35:57Z</dcterms:created>
  <dcterms:modified xsi:type="dcterms:W3CDTF">2017-08-25T05:02:20Z</dcterms:modified>
</cp:coreProperties>
</file>