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1" r:id="rId2"/>
    <p:sldId id="259" r:id="rId3"/>
    <p:sldId id="267" r:id="rId4"/>
    <p:sldId id="269" r:id="rId5"/>
    <p:sldId id="268" r:id="rId6"/>
    <p:sldId id="271" r:id="rId7"/>
    <p:sldId id="270" r:id="rId8"/>
    <p:sldId id="272" r:id="rId9"/>
    <p:sldId id="273" r:id="rId10"/>
    <p:sldId id="276" r:id="rId11"/>
    <p:sldId id="275" r:id="rId12"/>
    <p:sldId id="277" r:id="rId13"/>
    <p:sldId id="278" r:id="rId14"/>
    <p:sldId id="279" r:id="rId15"/>
    <p:sldId id="280" r:id="rId16"/>
    <p:sldId id="28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6672"/>
    <a:srgbClr val="8951A2"/>
    <a:srgbClr val="1B3C33"/>
    <a:srgbClr val="2A5963"/>
    <a:srgbClr val="60A2AD"/>
    <a:srgbClr val="1B3C35"/>
    <a:srgbClr val="D2B4A9"/>
    <a:srgbClr val="E4C2A9"/>
    <a:srgbClr val="F4E5D4"/>
    <a:srgbClr val="F3D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39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8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36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CCBDFD3-BA23-4185-9F08-1661A84E8E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3DC24B-EE8E-4A11-A5FD-8ECCCE4A99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1D25C-7964-42B5-8352-E545E71E6227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21B187-A00F-4E6B-B5A8-815E301E6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A53D89-D328-470E-ABE9-D211886AEF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F0B8D-40E9-4BA5-AC33-3979C4A9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80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F18C1-A3A4-490D-A9EC-D6352965747F}" type="datetimeFigureOut">
              <a:rPr lang="ko-KR" altLang="en-US" smtClean="0"/>
              <a:t>2021-07-02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FC3B6-A76E-48DC-A2F2-9C95028C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90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20649" y="3634251"/>
            <a:ext cx="3370802" cy="458350"/>
          </a:xfrm>
          <a:prstGeom prst="plaque">
            <a:avLst>
              <a:gd name="adj" fmla="val 6969"/>
            </a:avLst>
          </a:prstGeom>
          <a:gradFill>
            <a:gsLst>
              <a:gs pos="100000">
                <a:srgbClr val="F4E5D4"/>
              </a:gs>
              <a:gs pos="0">
                <a:srgbClr val="F3D5BB"/>
              </a:gs>
            </a:gsLst>
            <a:path path="circle">
              <a:fillToRect l="100000" t="100000"/>
            </a:path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2A596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4897" y="5800887"/>
            <a:ext cx="2302305" cy="480588"/>
          </a:xfrm>
        </p:spPr>
        <p:txBody>
          <a:bodyPr/>
          <a:lstStyle>
            <a:lvl1pPr algn="dist">
              <a:lnSpc>
                <a:spcPct val="150000"/>
              </a:lnSpc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endParaRPr lang="en-US" altLang="ko-KR" dirty="0"/>
          </a:p>
          <a:p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ADSTOREPOST.COM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21647" y="2337487"/>
            <a:ext cx="6548704" cy="1466852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lnSpc>
                <a:spcPct val="100000"/>
              </a:lnSpc>
              <a:defRPr lang="ko-KR" altLang="en-US" sz="8000" b="0" dirty="0">
                <a:ln w="3175">
                  <a:noFill/>
                </a:ln>
                <a:gradFill>
                  <a:gsLst>
                    <a:gs pos="100000">
                      <a:srgbClr val="F3D5BB"/>
                    </a:gs>
                    <a:gs pos="0">
                      <a:srgbClr val="F4E5D4"/>
                    </a:gs>
                  </a:gsLst>
                  <a:path path="circle">
                    <a:fillToRect l="100000" t="100000"/>
                  </a:path>
                </a:gradFill>
                <a:effectLst/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/>
              <a:t>EVERGREEN</a:t>
            </a:r>
            <a:endParaRPr lang="ko-KR" altLang="en-US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4A9F6F8-F7F0-4109-AF10-35490780CCC4}"/>
              </a:ext>
            </a:extLst>
          </p:cNvPr>
          <p:cNvCxnSpPr>
            <a:cxnSpLocks/>
            <a:endCxn id="2" idx="0"/>
          </p:cNvCxnSpPr>
          <p:nvPr userDrawn="1"/>
        </p:nvCxnSpPr>
        <p:spPr>
          <a:xfrm>
            <a:off x="6095999" y="0"/>
            <a:ext cx="0" cy="2337487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C34D570-4898-441A-BBCC-A12778A194F0}"/>
              </a:ext>
            </a:extLst>
          </p:cNvPr>
          <p:cNvCxnSpPr>
            <a:cxnSpLocks/>
          </p:cNvCxnSpPr>
          <p:nvPr userDrawn="1"/>
        </p:nvCxnSpPr>
        <p:spPr>
          <a:xfrm>
            <a:off x="6095999" y="4303435"/>
            <a:ext cx="0" cy="1314050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4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gradFill flip="none" rotWithShape="1">
          <a:gsLst>
            <a:gs pos="100000">
              <a:srgbClr val="F4E5D4"/>
            </a:gs>
            <a:gs pos="0">
              <a:srgbClr val="F4E5D4">
                <a:lumMod val="91000"/>
                <a:lumOff val="9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447259-443F-4405-BEF2-8A389053E366}"/>
              </a:ext>
            </a:extLst>
          </p:cNvPr>
          <p:cNvSpPr/>
          <p:nvPr userDrawn="1"/>
        </p:nvSpPr>
        <p:spPr>
          <a:xfrm>
            <a:off x="5945215" y="288978"/>
            <a:ext cx="339672" cy="6264274"/>
          </a:xfrm>
          <a:prstGeom prst="rect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E1C1E9-D575-403C-B22E-768C6E633C1E}"/>
              </a:ext>
            </a:extLst>
          </p:cNvPr>
          <p:cNvSpPr/>
          <p:nvPr userDrawn="1"/>
        </p:nvSpPr>
        <p:spPr>
          <a:xfrm>
            <a:off x="6096001" y="0"/>
            <a:ext cx="6096000" cy="6857999"/>
          </a:xfrm>
          <a:prstGeom prst="rect">
            <a:avLst/>
          </a:prstGeom>
          <a:gradFill>
            <a:gsLst>
              <a:gs pos="100000">
                <a:srgbClr val="1B3C33"/>
              </a:gs>
              <a:gs pos="0">
                <a:srgbClr val="1B3C35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EE00006A-9C5B-4034-80C3-4DCD9B407E74}"/>
              </a:ext>
            </a:extLst>
          </p:cNvPr>
          <p:cNvSpPr/>
          <p:nvPr userDrawn="1"/>
        </p:nvSpPr>
        <p:spPr>
          <a:xfrm>
            <a:off x="1626267" y="2061297"/>
            <a:ext cx="2485772" cy="2485772"/>
          </a:xfrm>
          <a:prstGeom prst="frame">
            <a:avLst>
              <a:gd name="adj1" fmla="val 9044"/>
            </a:avLst>
          </a:prstGeom>
          <a:gradFill>
            <a:gsLst>
              <a:gs pos="100000">
                <a:srgbClr val="1B3C35"/>
              </a:gs>
              <a:gs pos="0">
                <a:srgbClr val="1B3C33">
                  <a:lumMod val="93000"/>
                  <a:lumOff val="7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30316" y="2787043"/>
            <a:ext cx="2500088" cy="563906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ctr">
              <a:defRPr lang="ko-KR" altLang="en-US" sz="44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1B3C33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FA8623D-4C85-4360-8750-DA1D4CBC4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30349" y="3459480"/>
            <a:ext cx="2500088" cy="315084"/>
          </a:xfrm>
        </p:spPr>
        <p:txBody>
          <a:bodyPr/>
          <a:lstStyle>
            <a:lvl1pPr algn="ctr">
              <a:defRPr sz="1400"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EVERGREEN</a:t>
            </a:r>
          </a:p>
        </p:txBody>
      </p:sp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CE84A082-49E2-47D8-8EC6-E0E8F3B16F8C}"/>
              </a:ext>
            </a:extLst>
          </p:cNvPr>
          <p:cNvSpPr/>
          <p:nvPr userDrawn="1"/>
        </p:nvSpPr>
        <p:spPr>
          <a:xfrm>
            <a:off x="3571793" y="3999146"/>
            <a:ext cx="824314" cy="824314"/>
          </a:xfrm>
          <a:prstGeom prst="donut">
            <a:avLst>
              <a:gd name="adj" fmla="val 21287"/>
            </a:avLst>
          </a:prstGeom>
          <a:gradFill>
            <a:gsLst>
              <a:gs pos="100000">
                <a:srgbClr val="E7C49D">
                  <a:lumMod val="80000"/>
                </a:srgbClr>
              </a:gs>
              <a:gs pos="0">
                <a:srgbClr val="F3D5BB">
                  <a:lumMod val="9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0470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99EC35-9F31-45A1-8D83-E9FBE198C321}"/>
              </a:ext>
            </a:extLst>
          </p:cNvPr>
          <p:cNvSpPr/>
          <p:nvPr userDrawn="1"/>
        </p:nvSpPr>
        <p:spPr>
          <a:xfrm>
            <a:off x="300032" y="296862"/>
            <a:ext cx="11591926" cy="6264276"/>
          </a:xfrm>
          <a:prstGeom prst="roundRect">
            <a:avLst>
              <a:gd name="adj" fmla="val 0"/>
            </a:avLst>
          </a:prstGeom>
          <a:solidFill>
            <a:srgbClr val="F4E5D4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17D5B1-4981-4DD5-B896-76592E64785F}"/>
              </a:ext>
            </a:extLst>
          </p:cNvPr>
          <p:cNvCxnSpPr>
            <a:cxnSpLocks/>
          </p:cNvCxnSpPr>
          <p:nvPr userDrawn="1"/>
        </p:nvCxnSpPr>
        <p:spPr>
          <a:xfrm>
            <a:off x="300032" y="1403706"/>
            <a:ext cx="11591926" cy="0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액자 10">
            <a:extLst>
              <a:ext uri="{FF2B5EF4-FFF2-40B4-BE49-F238E27FC236}">
                <a16:creationId xmlns:a16="http://schemas.microsoft.com/office/drawing/2014/main" id="{981AD39C-2966-4FE2-B84F-9DEBF1EA9FEA}"/>
              </a:ext>
            </a:extLst>
          </p:cNvPr>
          <p:cNvSpPr/>
          <p:nvPr userDrawn="1"/>
        </p:nvSpPr>
        <p:spPr>
          <a:xfrm>
            <a:off x="11400449" y="6052561"/>
            <a:ext cx="601332" cy="601332"/>
          </a:xfrm>
          <a:prstGeom prst="frame">
            <a:avLst>
              <a:gd name="adj1" fmla="val 20180"/>
            </a:avLst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90" y="704493"/>
            <a:ext cx="4054219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ctr">
              <a:lnSpc>
                <a:spcPct val="100000"/>
              </a:lnSpc>
              <a:defRPr sz="2800">
                <a:solidFill>
                  <a:srgbClr val="1B3C35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561138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chemeClr val="bg1">
                    <a:alpha val="64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. ADSTORE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7593" y="6246613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rgbClr val="E7C49D"/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4305290" y="1285205"/>
            <a:ext cx="3657610" cy="264513"/>
          </a:xfrm>
          <a:prstGeom prst="plaque">
            <a:avLst>
              <a:gd name="adj" fmla="val 6969"/>
            </a:avLst>
          </a:prstGeom>
          <a:solidFill>
            <a:srgbClr val="1B3C3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6752764-0FE4-4694-9638-62B4D9B8A4EC}"/>
              </a:ext>
            </a:extLst>
          </p:cNvPr>
          <p:cNvSpPr/>
          <p:nvPr userDrawn="1"/>
        </p:nvSpPr>
        <p:spPr>
          <a:xfrm>
            <a:off x="5982440" y="414885"/>
            <a:ext cx="227108" cy="227108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4AF86C4-25C8-45F2-B5FC-2AF3C5312649}"/>
              </a:ext>
            </a:extLst>
          </p:cNvPr>
          <p:cNvCxnSpPr>
            <a:cxnSpLocks/>
            <a:stCxn id="27" idx="0"/>
          </p:cNvCxnSpPr>
          <p:nvPr userDrawn="1"/>
        </p:nvCxnSpPr>
        <p:spPr>
          <a:xfrm flipV="1">
            <a:off x="6095994" y="0"/>
            <a:ext cx="0" cy="414885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1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rgbClr val="F4E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99EC35-9F31-45A1-8D83-E9FBE198C321}"/>
              </a:ext>
            </a:extLst>
          </p:cNvPr>
          <p:cNvSpPr/>
          <p:nvPr userDrawn="1"/>
        </p:nvSpPr>
        <p:spPr>
          <a:xfrm>
            <a:off x="300032" y="296862"/>
            <a:ext cx="11591926" cy="6264276"/>
          </a:xfrm>
          <a:prstGeom prst="roundRect">
            <a:avLst>
              <a:gd name="adj" fmla="val 0"/>
            </a:avLst>
          </a:prstGeom>
          <a:solidFill>
            <a:srgbClr val="1B3C33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17D5B1-4981-4DD5-B896-76592E64785F}"/>
              </a:ext>
            </a:extLst>
          </p:cNvPr>
          <p:cNvCxnSpPr>
            <a:cxnSpLocks/>
          </p:cNvCxnSpPr>
          <p:nvPr userDrawn="1"/>
        </p:nvCxnSpPr>
        <p:spPr>
          <a:xfrm>
            <a:off x="300032" y="1403706"/>
            <a:ext cx="11591926" cy="0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액자 10">
            <a:extLst>
              <a:ext uri="{FF2B5EF4-FFF2-40B4-BE49-F238E27FC236}">
                <a16:creationId xmlns:a16="http://schemas.microsoft.com/office/drawing/2014/main" id="{981AD39C-2966-4FE2-B84F-9DEBF1EA9FEA}"/>
              </a:ext>
            </a:extLst>
          </p:cNvPr>
          <p:cNvSpPr/>
          <p:nvPr userDrawn="1"/>
        </p:nvSpPr>
        <p:spPr>
          <a:xfrm>
            <a:off x="11400449" y="6052561"/>
            <a:ext cx="601332" cy="601332"/>
          </a:xfrm>
          <a:prstGeom prst="frame">
            <a:avLst>
              <a:gd name="adj1" fmla="val 20180"/>
            </a:avLst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90" y="704493"/>
            <a:ext cx="4054219" cy="567808"/>
          </a:xfrm>
          <a:ln w="3175">
            <a:noFill/>
          </a:ln>
        </p:spPr>
        <p:txBody>
          <a:bodyPr/>
          <a:lstStyle>
            <a:lvl1pPr algn="ctr">
              <a:lnSpc>
                <a:spcPct val="100000"/>
              </a:lnSpc>
              <a:defRPr sz="2800">
                <a:solidFill>
                  <a:srgbClr val="F4E5D4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561138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rgbClr val="1B3C33">
                    <a:alpha val="64000"/>
                  </a:srgbClr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. ADSTORE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7593" y="6246613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rgbClr val="E7C49D"/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4305290" y="1285205"/>
            <a:ext cx="3657610" cy="264513"/>
          </a:xfrm>
          <a:prstGeom prst="plaque">
            <a:avLst>
              <a:gd name="adj" fmla="val 6969"/>
            </a:avLst>
          </a:prstGeom>
          <a:solidFill>
            <a:srgbClr val="F4E5D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6752764-0FE4-4694-9638-62B4D9B8A4EC}"/>
              </a:ext>
            </a:extLst>
          </p:cNvPr>
          <p:cNvSpPr/>
          <p:nvPr userDrawn="1"/>
        </p:nvSpPr>
        <p:spPr>
          <a:xfrm>
            <a:off x="5982440" y="414885"/>
            <a:ext cx="227108" cy="227108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4AF86C4-25C8-45F2-B5FC-2AF3C5312649}"/>
              </a:ext>
            </a:extLst>
          </p:cNvPr>
          <p:cNvCxnSpPr>
            <a:cxnSpLocks/>
            <a:stCxn id="27" idx="0"/>
          </p:cNvCxnSpPr>
          <p:nvPr userDrawn="1"/>
        </p:nvCxnSpPr>
        <p:spPr>
          <a:xfrm flipV="1">
            <a:off x="6095994" y="0"/>
            <a:ext cx="0" cy="414885"/>
          </a:xfrm>
          <a:prstGeom prst="line">
            <a:avLst/>
          </a:prstGeom>
          <a:ln w="12700">
            <a:gradFill>
              <a:gsLst>
                <a:gs pos="0">
                  <a:srgbClr val="E4C2A9"/>
                </a:gs>
                <a:gs pos="100000">
                  <a:srgbClr val="E4C2A9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16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bg>
      <p:bgPr>
        <a:solidFill>
          <a:srgbClr val="F4E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액자 24">
            <a:extLst>
              <a:ext uri="{FF2B5EF4-FFF2-40B4-BE49-F238E27FC236}">
                <a16:creationId xmlns:a16="http://schemas.microsoft.com/office/drawing/2014/main" id="{F6C757FD-4DF0-4623-8513-F3D78F79C799}"/>
              </a:ext>
            </a:extLst>
          </p:cNvPr>
          <p:cNvSpPr/>
          <p:nvPr userDrawn="1"/>
        </p:nvSpPr>
        <p:spPr>
          <a:xfrm flipV="1">
            <a:off x="0" y="-2"/>
            <a:ext cx="12192000" cy="601325"/>
          </a:xfrm>
          <a:prstGeom prst="frame">
            <a:avLst>
              <a:gd name="adj1" fmla="val 50000"/>
            </a:avLst>
          </a:prstGeom>
          <a:gradFill flip="none" rotWithShape="1">
            <a:gsLst>
              <a:gs pos="0">
                <a:srgbClr val="E7C49D">
                  <a:alpha val="31000"/>
                </a:srgbClr>
              </a:gs>
              <a:gs pos="100000">
                <a:srgbClr val="F3D5BB">
                  <a:alpha val="50000"/>
                </a:srgbClr>
              </a:gs>
            </a:gsLst>
            <a:lin ang="10800000" scaled="1"/>
            <a:tileRect/>
          </a:gradFill>
          <a:ln w="254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17D5B1-4981-4DD5-B896-76592E64785F}"/>
              </a:ext>
            </a:extLst>
          </p:cNvPr>
          <p:cNvCxnSpPr>
            <a:cxnSpLocks/>
            <a:stCxn id="21" idx="3"/>
            <a:endCxn id="9" idx="1"/>
          </p:cNvCxnSpPr>
          <p:nvPr userDrawn="1"/>
        </p:nvCxnSpPr>
        <p:spPr>
          <a:xfrm>
            <a:off x="3665764" y="300645"/>
            <a:ext cx="2430230" cy="4382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액자 10">
            <a:extLst>
              <a:ext uri="{FF2B5EF4-FFF2-40B4-BE49-F238E27FC236}">
                <a16:creationId xmlns:a16="http://schemas.microsoft.com/office/drawing/2014/main" id="{981AD39C-2966-4FE2-B84F-9DEBF1EA9FEA}"/>
              </a:ext>
            </a:extLst>
          </p:cNvPr>
          <p:cNvSpPr/>
          <p:nvPr userDrawn="1"/>
        </p:nvSpPr>
        <p:spPr>
          <a:xfrm>
            <a:off x="11512232" y="6153506"/>
            <a:ext cx="601332" cy="601332"/>
          </a:xfrm>
          <a:prstGeom prst="frame">
            <a:avLst>
              <a:gd name="adj1" fmla="val 26516"/>
            </a:avLst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787823"/>
            <a:ext cx="4748213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l">
              <a:lnSpc>
                <a:spcPct val="100000"/>
              </a:lnSpc>
              <a:defRPr sz="3600">
                <a:solidFill>
                  <a:srgbClr val="1B3C35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0038" y="6412706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rgbClr val="1B3C33">
                    <a:alpha val="64000"/>
                  </a:srgbClr>
                </a:solidFill>
                <a:latin typeface="+mj-ea"/>
                <a:ea typeface="+mj-ea"/>
              </a:defRPr>
            </a:lvl1pPr>
          </a:lstStyle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1777999"/>
            <a:ext cx="9390178" cy="4375507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5899" y="6355470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rgbClr val="E7C49D"/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300037" y="199666"/>
            <a:ext cx="3365727" cy="201957"/>
          </a:xfrm>
          <a:prstGeom prst="plaque">
            <a:avLst>
              <a:gd name="adj" fmla="val 0"/>
            </a:avLst>
          </a:prstGeom>
          <a:solidFill>
            <a:srgbClr val="1B3C3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0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4E5D4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EVERGREEN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1548FD7-C517-4292-82A6-F957F97FC2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5994" y="204048"/>
            <a:ext cx="5795969" cy="201957"/>
          </a:xfrm>
          <a:effectLst/>
        </p:spPr>
        <p:txBody>
          <a:bodyPr/>
          <a:lstStyle>
            <a:lvl1pPr algn="l">
              <a:defRPr sz="1100" b="1">
                <a:solidFill>
                  <a:srgbClr val="1B3C3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INDEX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35620AF-F882-439A-813F-BD88DCD6D139}"/>
              </a:ext>
            </a:extLst>
          </p:cNvPr>
          <p:cNvCxnSpPr>
            <a:cxnSpLocks/>
          </p:cNvCxnSpPr>
          <p:nvPr userDrawn="1"/>
        </p:nvCxnSpPr>
        <p:spPr>
          <a:xfrm>
            <a:off x="2661557" y="6569303"/>
            <a:ext cx="8205107" cy="0"/>
          </a:xfrm>
          <a:prstGeom prst="line">
            <a:avLst/>
          </a:prstGeom>
          <a:ln w="6350">
            <a:solidFill>
              <a:srgbClr val="E3AB83">
                <a:alpha val="2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47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rgbClr val="1D403A"/>
            </a:gs>
            <a:gs pos="33000">
              <a:srgbClr val="1B3C33"/>
            </a:gs>
            <a:gs pos="100000">
              <a:srgbClr val="2A5963"/>
            </a:gs>
            <a:gs pos="0">
              <a:srgbClr val="2A5963">
                <a:lumMod val="73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48D200-C715-48DE-AC7F-AEA8F573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575"/>
            <a:ext cx="10515600" cy="91294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C4719-59B4-4517-A0F5-084A706E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1234"/>
            <a:ext cx="10515600" cy="47955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F6A8E-72BC-455B-9395-F3A619B08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90768" y="6445229"/>
            <a:ext cx="2810464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377ED-E8FE-4E13-94B2-B20AE6905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6745" y="6561137"/>
            <a:ext cx="656700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6EB54D-3D9A-4FE3-B3C0-529A9B526D02}"/>
              </a:ext>
            </a:extLst>
          </p:cNvPr>
          <p:cNvSpPr/>
          <p:nvPr userDrawn="1"/>
        </p:nvSpPr>
        <p:spPr>
          <a:xfrm>
            <a:off x="9696450" y="-809625"/>
            <a:ext cx="304800" cy="304800"/>
          </a:xfrm>
          <a:prstGeom prst="rect">
            <a:avLst/>
          </a:prstGeom>
          <a:solidFill>
            <a:srgbClr val="2F6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91BE63-91C9-4CA6-AFB8-0A6FD982CA18}"/>
              </a:ext>
            </a:extLst>
          </p:cNvPr>
          <p:cNvSpPr/>
          <p:nvPr userDrawn="1"/>
        </p:nvSpPr>
        <p:spPr>
          <a:xfrm>
            <a:off x="9344025" y="-809625"/>
            <a:ext cx="304800" cy="304800"/>
          </a:xfrm>
          <a:prstGeom prst="rect">
            <a:avLst/>
          </a:prstGeom>
          <a:solidFill>
            <a:srgbClr val="347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EDB8E0-0C4D-4CC7-94A0-661F585DD931}"/>
              </a:ext>
            </a:extLst>
          </p:cNvPr>
          <p:cNvSpPr/>
          <p:nvPr userDrawn="1"/>
        </p:nvSpPr>
        <p:spPr>
          <a:xfrm>
            <a:off x="8872538" y="-809625"/>
            <a:ext cx="304800" cy="304800"/>
          </a:xfrm>
          <a:prstGeom prst="rect">
            <a:avLst/>
          </a:prstGeom>
          <a:solidFill>
            <a:srgbClr val="1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83CFFB-5334-46FF-86C8-A0CC810EC612}"/>
              </a:ext>
            </a:extLst>
          </p:cNvPr>
          <p:cNvSpPr/>
          <p:nvPr userDrawn="1"/>
        </p:nvSpPr>
        <p:spPr>
          <a:xfrm>
            <a:off x="8506258" y="-809625"/>
            <a:ext cx="304800" cy="304800"/>
          </a:xfrm>
          <a:prstGeom prst="rect">
            <a:avLst/>
          </a:prstGeom>
          <a:solidFill>
            <a:srgbClr val="60A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112D83-770C-443F-82F5-97256A813FA8}"/>
              </a:ext>
            </a:extLst>
          </p:cNvPr>
          <p:cNvSpPr/>
          <p:nvPr userDrawn="1"/>
        </p:nvSpPr>
        <p:spPr>
          <a:xfrm>
            <a:off x="8506258" y="-452438"/>
            <a:ext cx="304800" cy="304800"/>
          </a:xfrm>
          <a:prstGeom prst="rect">
            <a:avLst/>
          </a:prstGeom>
          <a:solidFill>
            <a:srgbClr val="F4E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7EC213-9E6C-4859-B648-552AD03DF2FF}"/>
              </a:ext>
            </a:extLst>
          </p:cNvPr>
          <p:cNvSpPr/>
          <p:nvPr userDrawn="1"/>
        </p:nvSpPr>
        <p:spPr>
          <a:xfrm>
            <a:off x="8872538" y="-452438"/>
            <a:ext cx="304800" cy="304800"/>
          </a:xfrm>
          <a:prstGeom prst="rect">
            <a:avLst/>
          </a:prstGeom>
          <a:solidFill>
            <a:srgbClr val="F3D5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12051B-93E1-493B-B35D-32B90D01DB13}"/>
              </a:ext>
            </a:extLst>
          </p:cNvPr>
          <p:cNvSpPr/>
          <p:nvPr userDrawn="1"/>
        </p:nvSpPr>
        <p:spPr>
          <a:xfrm>
            <a:off x="9348788" y="-452438"/>
            <a:ext cx="304800" cy="3048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588036-6677-436A-BFB5-AB723E558B05}"/>
              </a:ext>
            </a:extLst>
          </p:cNvPr>
          <p:cNvSpPr/>
          <p:nvPr userDrawn="1"/>
        </p:nvSpPr>
        <p:spPr>
          <a:xfrm>
            <a:off x="9696450" y="-452438"/>
            <a:ext cx="304800" cy="304800"/>
          </a:xfrm>
          <a:prstGeom prst="rect">
            <a:avLst/>
          </a:prstGeom>
          <a:solidFill>
            <a:srgbClr val="D2B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0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4" r:id="rId4"/>
    <p:sldLayoutId id="2147483656" r:id="rId5"/>
  </p:sldLayoutIdLst>
  <p:hf hdr="0" dt="0"/>
  <p:txStyles>
    <p:title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800" b="1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5" pos="189" userDrawn="1">
          <p15:clr>
            <a:srgbClr val="F26B43"/>
          </p15:clr>
        </p15:guide>
        <p15:guide id="6" pos="74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3669252/what-is-key-lambda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0D324EA-DCF9-459E-B74E-C713B324DF85}"/>
              </a:ext>
            </a:extLst>
          </p:cNvPr>
          <p:cNvSpPr/>
          <p:nvPr/>
        </p:nvSpPr>
        <p:spPr>
          <a:xfrm>
            <a:off x="7452476" y="4708578"/>
            <a:ext cx="339672" cy="339672"/>
          </a:xfrm>
          <a:prstGeom prst="rect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925BD324-EC58-474D-86E4-413CD5D892AB}"/>
              </a:ext>
            </a:extLst>
          </p:cNvPr>
          <p:cNvSpPr/>
          <p:nvPr/>
        </p:nvSpPr>
        <p:spPr>
          <a:xfrm>
            <a:off x="4552947" y="1702855"/>
            <a:ext cx="3086104" cy="3234142"/>
          </a:xfrm>
          <a:prstGeom prst="frame">
            <a:avLst>
              <a:gd name="adj1" fmla="val 7334"/>
            </a:avLst>
          </a:prstGeom>
          <a:gradFill>
            <a:gsLst>
              <a:gs pos="0">
                <a:srgbClr val="2A5963"/>
              </a:gs>
              <a:gs pos="100000">
                <a:srgbClr val="1B3C35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9C75254-AF5F-418D-86BA-F1C7CB15AF10}"/>
              </a:ext>
            </a:extLst>
          </p:cNvPr>
          <p:cNvSpPr/>
          <p:nvPr/>
        </p:nvSpPr>
        <p:spPr>
          <a:xfrm>
            <a:off x="2953039" y="1686306"/>
            <a:ext cx="187693" cy="187693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024C86E-9D29-4D9A-A2D3-0FC20FBD4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216" y="2383728"/>
            <a:ext cx="9143566" cy="1466852"/>
          </a:xfrm>
        </p:spPr>
        <p:txBody>
          <a:bodyPr/>
          <a:lstStyle/>
          <a:p>
            <a:r>
              <a:rPr lang="en-US" altLang="ko-KR" sz="8800" dirty="0"/>
              <a:t>Python Study 1</a:t>
            </a:r>
            <a:endParaRPr lang="ko-KR" altLang="en-US" sz="8800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B8C39AF-6791-4A0D-9269-C18D32122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0649" y="3850580"/>
            <a:ext cx="3370802" cy="313059"/>
          </a:xfrm>
        </p:spPr>
        <p:txBody>
          <a:bodyPr/>
          <a:lstStyle/>
          <a:p>
            <a:r>
              <a:rPr lang="ko-KR" altLang="en-US" sz="1100" dirty="0"/>
              <a:t>조민우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4C506E3-A55D-4E94-9447-1345B9C65E4D}"/>
              </a:ext>
            </a:extLst>
          </p:cNvPr>
          <p:cNvSpPr/>
          <p:nvPr/>
        </p:nvSpPr>
        <p:spPr>
          <a:xfrm>
            <a:off x="9106189" y="6093782"/>
            <a:ext cx="187693" cy="187693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F3D5BB"/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22925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6" y="838623"/>
            <a:ext cx="9129713" cy="567808"/>
          </a:xfrm>
        </p:spPr>
        <p:txBody>
          <a:bodyPr/>
          <a:lstStyle/>
          <a:p>
            <a:r>
              <a:rPr lang="ko-KR" altLang="en-US" dirty="0"/>
              <a:t>다른 사람의 풀이 </a:t>
            </a:r>
            <a:r>
              <a:rPr lang="en-US" altLang="ko-KR" dirty="0"/>
              <a:t>1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Pyton</a:t>
            </a:r>
            <a:r>
              <a:rPr lang="en-US" dirty="0"/>
              <a:t> Study 1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 dirty="0"/>
              <a:t>Programmers coding test</a:t>
            </a:r>
            <a:endParaRPr lang="ko-KR" altLang="en-US" dirty="0"/>
          </a:p>
        </p:txBody>
      </p:sp>
      <p:sp>
        <p:nvSpPr>
          <p:cNvPr id="17" name="텍스트 개체 틀 5">
            <a:extLst>
              <a:ext uri="{FF2B5EF4-FFF2-40B4-BE49-F238E27FC236}">
                <a16:creationId xmlns:a16="http://schemas.microsoft.com/office/drawing/2014/main" id="{09C2D78A-66B1-4589-8FE9-18C747463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0036" y="1525127"/>
            <a:ext cx="4376739" cy="4830343"/>
          </a:xfrm>
          <a:solidFill>
            <a:srgbClr val="D2B4A9"/>
          </a:solidFill>
        </p:spPr>
        <p:txBody>
          <a:bodyPr>
            <a:normAutofit/>
          </a:bodyPr>
          <a:lstStyle/>
          <a:p>
            <a:pPr algn="l"/>
            <a:r>
              <a:rPr lang="en-US" altLang="ko-KR" sz="1800" b="1" dirty="0">
                <a:solidFill>
                  <a:srgbClr val="7030A0"/>
                </a:solidFill>
              </a:rPr>
              <a:t>def</a:t>
            </a:r>
            <a:r>
              <a:rPr lang="en-US" altLang="ko-KR" sz="1800" b="1" dirty="0">
                <a:solidFill>
                  <a:schemeClr val="bg1"/>
                </a:solidFill>
              </a:rPr>
              <a:t> </a:t>
            </a:r>
            <a:r>
              <a:rPr lang="en-US" altLang="ko-KR" sz="1800" b="1" dirty="0">
                <a:solidFill>
                  <a:srgbClr val="FFFF00"/>
                </a:solidFill>
              </a:rPr>
              <a:t>solution(</a:t>
            </a:r>
            <a:r>
              <a:rPr lang="en-US" altLang="ko-KR" sz="1800" b="1" dirty="0">
                <a:solidFill>
                  <a:srgbClr val="2F6672"/>
                </a:solidFill>
              </a:rPr>
              <a:t>s</a:t>
            </a:r>
            <a:r>
              <a:rPr lang="en-US" altLang="ko-KR" sz="1800" b="1" dirty="0">
                <a:solidFill>
                  <a:srgbClr val="FFFF00"/>
                </a:solidFill>
              </a:rPr>
              <a:t>) </a:t>
            </a:r>
            <a:r>
              <a:rPr lang="en-US" altLang="ko-KR" sz="1800" b="1" dirty="0">
                <a:solidFill>
                  <a:schemeClr val="bg1"/>
                </a:solidFill>
              </a:rPr>
              <a:t>: </a:t>
            </a:r>
          </a:p>
          <a:p>
            <a:pPr algn="l"/>
            <a:r>
              <a:rPr lang="en-US" altLang="ko-KR" sz="1800" b="1" dirty="0">
                <a:solidFill>
                  <a:schemeClr val="bg1"/>
                </a:solidFill>
              </a:rPr>
              <a:t>    </a:t>
            </a:r>
            <a:r>
              <a:rPr lang="en-US" altLang="ko-KR" sz="1800" b="1" dirty="0">
                <a:solidFill>
                  <a:srgbClr val="2F6672"/>
                </a:solidFill>
              </a:rPr>
              <a:t>answer</a:t>
            </a:r>
            <a:r>
              <a:rPr lang="ko-KR" altLang="en-US" sz="1800" b="1" dirty="0">
                <a:solidFill>
                  <a:srgbClr val="2F6672"/>
                </a:solidFill>
              </a:rPr>
              <a:t> </a:t>
            </a:r>
            <a:r>
              <a:rPr lang="en-US" altLang="ko-KR" sz="1800" b="1" dirty="0">
                <a:solidFill>
                  <a:srgbClr val="2F6672"/>
                </a:solidFill>
              </a:rPr>
              <a:t>=</a:t>
            </a:r>
            <a:r>
              <a:rPr lang="ko-KR" altLang="en-US" sz="1800" b="1" dirty="0">
                <a:solidFill>
                  <a:srgbClr val="2F6672"/>
                </a:solidFill>
              </a:rPr>
              <a:t> </a:t>
            </a:r>
            <a:r>
              <a:rPr lang="en-US" altLang="ko-KR" sz="1800" b="1" dirty="0">
                <a:solidFill>
                  <a:srgbClr val="8951A2"/>
                </a:solidFill>
              </a:rPr>
              <a:t>int</a:t>
            </a:r>
            <a:r>
              <a:rPr lang="en-US" altLang="ko-KR" sz="1800" b="1" dirty="0">
                <a:solidFill>
                  <a:srgbClr val="2F6672"/>
                </a:solidFill>
              </a:rPr>
              <a:t>(s)</a:t>
            </a:r>
          </a:p>
          <a:p>
            <a:pPr algn="l"/>
            <a:r>
              <a:rPr lang="en-US" altLang="ko-KR" sz="1800" b="1" dirty="0">
                <a:solidFill>
                  <a:schemeClr val="bg1"/>
                </a:solidFill>
              </a:rPr>
              <a:t>    </a:t>
            </a:r>
            <a:r>
              <a:rPr lang="en-US" altLang="ko-KR" sz="1800" b="1" dirty="0">
                <a:solidFill>
                  <a:srgbClr val="7030A0"/>
                </a:solidFill>
              </a:rPr>
              <a:t>return</a:t>
            </a:r>
            <a:r>
              <a:rPr lang="en-US" altLang="ko-KR" sz="1800" b="1" dirty="0">
                <a:solidFill>
                  <a:schemeClr val="bg1"/>
                </a:solidFill>
              </a:rPr>
              <a:t> </a:t>
            </a:r>
            <a:r>
              <a:rPr lang="en-US" altLang="ko-KR" sz="1800" b="1" dirty="0">
                <a:solidFill>
                  <a:srgbClr val="2F6672"/>
                </a:solidFill>
              </a:rPr>
              <a:t>answer </a:t>
            </a:r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A12A4841-74C9-4878-B134-F6BC32CD19FD}"/>
              </a:ext>
            </a:extLst>
          </p:cNvPr>
          <p:cNvSpPr txBox="1">
            <a:spLocks/>
          </p:cNvSpPr>
          <p:nvPr/>
        </p:nvSpPr>
        <p:spPr>
          <a:xfrm>
            <a:off x="4676775" y="1525127"/>
            <a:ext cx="6572250" cy="4830343"/>
          </a:xfrm>
          <a:prstGeom prst="rect">
            <a:avLst/>
          </a:prstGeom>
          <a:solidFill>
            <a:srgbClr val="D2B4A9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b="1" dirty="0">
                <a:solidFill>
                  <a:srgbClr val="2F6672"/>
                </a:solidFill>
              </a:rPr>
              <a:t>코드의 설명</a:t>
            </a:r>
            <a:endParaRPr lang="en-US" altLang="ko-KR" sz="1800" b="1" dirty="0">
              <a:solidFill>
                <a:srgbClr val="2F6672"/>
              </a:solidFill>
            </a:endParaRPr>
          </a:p>
          <a:p>
            <a:pPr algn="l"/>
            <a:r>
              <a:rPr lang="en-US" altLang="ko-KR" sz="1800" dirty="0">
                <a:solidFill>
                  <a:schemeClr val="tx1"/>
                </a:solidFill>
              </a:rPr>
              <a:t>-, +</a:t>
            </a:r>
            <a:r>
              <a:rPr lang="ko-KR" altLang="en-US" sz="1800" dirty="0">
                <a:solidFill>
                  <a:schemeClr val="tx1"/>
                </a:solidFill>
              </a:rPr>
              <a:t>같은 부호도 </a:t>
            </a:r>
            <a:r>
              <a:rPr lang="en-US" altLang="ko-KR" sz="1800" dirty="0">
                <a:solidFill>
                  <a:schemeClr val="tx1"/>
                </a:solidFill>
              </a:rPr>
              <a:t>int</a:t>
            </a:r>
            <a:r>
              <a:rPr lang="ko-KR" altLang="en-US" sz="1800" dirty="0">
                <a:solidFill>
                  <a:schemeClr val="tx1"/>
                </a:solidFill>
              </a:rPr>
              <a:t>로 바꿔 주기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ko-KR" altLang="en-US" sz="1800" dirty="0">
                <a:solidFill>
                  <a:schemeClr val="tx1"/>
                </a:solidFill>
              </a:rPr>
              <a:t>때문에 간단하게 작성할 수 있다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  <a:r>
              <a:rPr lang="ko-KR" altLang="en-US" sz="1800" dirty="0">
                <a:solidFill>
                  <a:schemeClr val="tx1"/>
                </a:solidFill>
              </a:rPr>
              <a:t>   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  <p:sp>
        <p:nvSpPr>
          <p:cNvPr id="12" name="텍스트 개체 틀 13">
            <a:extLst>
              <a:ext uri="{FF2B5EF4-FFF2-40B4-BE49-F238E27FC236}">
                <a16:creationId xmlns:a16="http://schemas.microsoft.com/office/drawing/2014/main" id="{D7BA82BE-C0DA-4BFA-80B1-4FC93598E3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5994" y="186956"/>
            <a:ext cx="5795969" cy="201957"/>
          </a:xfrm>
        </p:spPr>
        <p:txBody>
          <a:bodyPr/>
          <a:lstStyle/>
          <a:p>
            <a:pPr algn="r"/>
            <a:r>
              <a:rPr lang="en-US" altLang="ko-KR" dirty="0"/>
              <a:t>Convert string to integer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0163199-C0C7-44CA-B6B3-6B336B9B1422}"/>
              </a:ext>
            </a:extLst>
          </p:cNvPr>
          <p:cNvSpPr/>
          <p:nvPr/>
        </p:nvSpPr>
        <p:spPr>
          <a:xfrm>
            <a:off x="10174288" y="235557"/>
            <a:ext cx="130174" cy="13017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206324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6" y="838623"/>
            <a:ext cx="9129713" cy="567808"/>
          </a:xfrm>
        </p:spPr>
        <p:txBody>
          <a:bodyPr/>
          <a:lstStyle/>
          <a:p>
            <a:r>
              <a:rPr lang="ko-KR" altLang="en-US" dirty="0"/>
              <a:t>다른 사람의 풀이 </a:t>
            </a:r>
            <a:r>
              <a:rPr lang="en-US" altLang="ko-KR" dirty="0"/>
              <a:t>2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Pyton</a:t>
            </a:r>
            <a:r>
              <a:rPr lang="en-US" dirty="0"/>
              <a:t> Study 1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 dirty="0"/>
              <a:t>Programmers coding test</a:t>
            </a:r>
            <a:endParaRPr lang="ko-KR" altLang="en-US" dirty="0"/>
          </a:p>
        </p:txBody>
      </p:sp>
      <p:sp>
        <p:nvSpPr>
          <p:cNvPr id="17" name="텍스트 개체 틀 5">
            <a:extLst>
              <a:ext uri="{FF2B5EF4-FFF2-40B4-BE49-F238E27FC236}">
                <a16:creationId xmlns:a16="http://schemas.microsoft.com/office/drawing/2014/main" id="{09C2D78A-66B1-4589-8FE9-18C747463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0036" y="1525127"/>
            <a:ext cx="4376739" cy="4830343"/>
          </a:xfrm>
          <a:solidFill>
            <a:srgbClr val="D2B4A9"/>
          </a:solidFill>
        </p:spPr>
        <p:txBody>
          <a:bodyPr>
            <a:normAutofit/>
          </a:bodyPr>
          <a:lstStyle/>
          <a:p>
            <a:pPr algn="l"/>
            <a:r>
              <a:rPr lang="en-US" altLang="ko-KR" sz="1800" b="1" dirty="0">
                <a:solidFill>
                  <a:srgbClr val="7030A0"/>
                </a:solidFill>
              </a:rPr>
              <a:t>def</a:t>
            </a:r>
            <a:r>
              <a:rPr lang="en-US" altLang="ko-KR" sz="1800" b="1" dirty="0">
                <a:solidFill>
                  <a:schemeClr val="bg1"/>
                </a:solidFill>
              </a:rPr>
              <a:t> </a:t>
            </a:r>
            <a:r>
              <a:rPr lang="en-US" altLang="ko-KR" sz="1800" b="1" dirty="0">
                <a:solidFill>
                  <a:srgbClr val="FFFF00"/>
                </a:solidFill>
              </a:rPr>
              <a:t>solution(</a:t>
            </a:r>
            <a:r>
              <a:rPr lang="en-US" altLang="ko-KR" sz="1800" b="1" dirty="0">
                <a:solidFill>
                  <a:srgbClr val="2F6672"/>
                </a:solidFill>
              </a:rPr>
              <a:t>s</a:t>
            </a:r>
            <a:r>
              <a:rPr lang="en-US" altLang="ko-KR" sz="1800" b="1" dirty="0">
                <a:solidFill>
                  <a:srgbClr val="FFFF00"/>
                </a:solidFill>
              </a:rPr>
              <a:t>) </a:t>
            </a:r>
            <a:r>
              <a:rPr lang="en-US" altLang="ko-KR" sz="1800" b="1" dirty="0">
                <a:solidFill>
                  <a:schemeClr val="bg1"/>
                </a:solidFill>
              </a:rPr>
              <a:t>: </a:t>
            </a:r>
          </a:p>
          <a:p>
            <a:pPr algn="l"/>
            <a:r>
              <a:rPr lang="en-US" altLang="ko-KR" sz="1800" b="1" dirty="0">
                <a:solidFill>
                  <a:schemeClr val="bg1"/>
                </a:solidFill>
              </a:rPr>
              <a:t>    </a:t>
            </a:r>
            <a:r>
              <a:rPr lang="en-US" altLang="ko-KR" sz="1800" b="1" dirty="0">
                <a:solidFill>
                  <a:srgbClr val="2F6672"/>
                </a:solidFill>
              </a:rPr>
              <a:t>answer</a:t>
            </a:r>
            <a:r>
              <a:rPr lang="ko-KR" altLang="en-US" sz="1800" b="1" dirty="0">
                <a:solidFill>
                  <a:srgbClr val="2F6672"/>
                </a:solidFill>
              </a:rPr>
              <a:t> </a:t>
            </a:r>
            <a:r>
              <a:rPr lang="en-US" altLang="ko-KR" sz="1800" b="1" dirty="0">
                <a:solidFill>
                  <a:srgbClr val="2F6672"/>
                </a:solidFill>
              </a:rPr>
              <a:t>=</a:t>
            </a:r>
            <a:r>
              <a:rPr lang="ko-KR" altLang="en-US" sz="1800" b="1" dirty="0">
                <a:solidFill>
                  <a:srgbClr val="2F6672"/>
                </a:solidFill>
              </a:rPr>
              <a:t> </a:t>
            </a:r>
            <a:r>
              <a:rPr lang="en-US" altLang="ko-KR" sz="1800" b="1" dirty="0">
                <a:solidFill>
                  <a:srgbClr val="7030A0"/>
                </a:solidFill>
              </a:rPr>
              <a:t>0</a:t>
            </a:r>
          </a:p>
          <a:p>
            <a:pPr algn="l"/>
            <a:endParaRPr lang="en-US" altLang="ko-KR" sz="1800" b="1" dirty="0">
              <a:solidFill>
                <a:srgbClr val="8951A2"/>
              </a:solidFill>
            </a:endParaRPr>
          </a:p>
          <a:p>
            <a:pPr algn="l"/>
            <a:r>
              <a:rPr lang="en-US" altLang="ko-KR" sz="1800" b="1" dirty="0">
                <a:solidFill>
                  <a:srgbClr val="8951A2"/>
                </a:solidFill>
              </a:rPr>
              <a:t>    </a:t>
            </a:r>
            <a:r>
              <a:rPr lang="en-US" altLang="ko-KR" sz="1800" b="1" dirty="0">
                <a:solidFill>
                  <a:srgbClr val="7030A0"/>
                </a:solidFill>
              </a:rPr>
              <a:t>for</a:t>
            </a:r>
            <a:r>
              <a:rPr lang="ko-KR" altLang="en-US" sz="1800" b="1" dirty="0">
                <a:solidFill>
                  <a:srgbClr val="7030A0"/>
                </a:solidFill>
              </a:rPr>
              <a:t> </a:t>
            </a:r>
            <a:r>
              <a:rPr lang="en-US" altLang="ko-KR" sz="1800" b="1" dirty="0" err="1">
                <a:solidFill>
                  <a:srgbClr val="2F6672"/>
                </a:solidFill>
              </a:rPr>
              <a:t>idx</a:t>
            </a:r>
            <a:r>
              <a:rPr lang="en-US" altLang="ko-KR" sz="1800" b="1" dirty="0">
                <a:solidFill>
                  <a:srgbClr val="2F6672"/>
                </a:solidFill>
              </a:rPr>
              <a:t>,</a:t>
            </a:r>
            <a:r>
              <a:rPr lang="ko-KR" altLang="en-US" sz="1800" b="1" dirty="0">
                <a:solidFill>
                  <a:srgbClr val="2F6672"/>
                </a:solidFill>
              </a:rPr>
              <a:t> </a:t>
            </a:r>
            <a:r>
              <a:rPr lang="en-US" altLang="ko-KR" sz="1800" b="1" dirty="0">
                <a:solidFill>
                  <a:srgbClr val="2F6672"/>
                </a:solidFill>
              </a:rPr>
              <a:t>number </a:t>
            </a:r>
            <a:r>
              <a:rPr lang="en-US" altLang="ko-KR" sz="1800" b="1" dirty="0">
                <a:solidFill>
                  <a:srgbClr val="7030A0"/>
                </a:solidFill>
              </a:rPr>
              <a:t>in </a:t>
            </a:r>
            <a:r>
              <a:rPr lang="en-US" altLang="ko-KR" sz="1800" b="1" dirty="0">
                <a:solidFill>
                  <a:srgbClr val="2F6672"/>
                </a:solidFill>
              </a:rPr>
              <a:t>enumerate</a:t>
            </a:r>
            <a:r>
              <a:rPr lang="en-US" altLang="ko-KR" sz="1800" b="1" dirty="0">
                <a:solidFill>
                  <a:srgbClr val="7030A0"/>
                </a:solidFill>
              </a:rPr>
              <a:t> ( s[::-1]):</a:t>
            </a:r>
          </a:p>
          <a:p>
            <a:pPr algn="l"/>
            <a:r>
              <a:rPr lang="en-US" altLang="ko-KR" sz="1800" b="1" dirty="0">
                <a:solidFill>
                  <a:srgbClr val="7030A0"/>
                </a:solidFill>
              </a:rPr>
              <a:t>        if </a:t>
            </a:r>
            <a:r>
              <a:rPr lang="en-US" altLang="ko-KR" sz="1800" b="1" dirty="0">
                <a:solidFill>
                  <a:srgbClr val="2F6672"/>
                </a:solidFill>
              </a:rPr>
              <a:t>number == ‘-’:</a:t>
            </a:r>
          </a:p>
          <a:p>
            <a:pPr algn="l"/>
            <a:r>
              <a:rPr lang="en-US" altLang="ko-KR" sz="1800" b="1" dirty="0">
                <a:solidFill>
                  <a:srgbClr val="7030A0"/>
                </a:solidFill>
              </a:rPr>
              <a:t>            </a:t>
            </a:r>
            <a:r>
              <a:rPr lang="en-US" altLang="ko-KR" sz="1800" b="1" dirty="0">
                <a:solidFill>
                  <a:srgbClr val="2F6672"/>
                </a:solidFill>
              </a:rPr>
              <a:t>result *= -1</a:t>
            </a:r>
          </a:p>
          <a:p>
            <a:pPr algn="l"/>
            <a:r>
              <a:rPr lang="en-US" altLang="ko-KR" sz="1800" b="1" dirty="0">
                <a:solidFill>
                  <a:srgbClr val="7030A0"/>
                </a:solidFill>
              </a:rPr>
              <a:t>        else:</a:t>
            </a:r>
          </a:p>
          <a:p>
            <a:pPr algn="l"/>
            <a:r>
              <a:rPr lang="en-US" altLang="ko-KR" sz="1800" b="1" dirty="0">
                <a:solidFill>
                  <a:srgbClr val="7030A0"/>
                </a:solidFill>
              </a:rPr>
              <a:t>            </a:t>
            </a:r>
            <a:r>
              <a:rPr lang="en-US" altLang="ko-KR" sz="1800" b="1" dirty="0">
                <a:solidFill>
                  <a:srgbClr val="2F6672"/>
                </a:solidFill>
              </a:rPr>
              <a:t>result += int(number) * (10 ** </a:t>
            </a:r>
            <a:r>
              <a:rPr lang="en-US" altLang="ko-KR" sz="1800" b="1" dirty="0" err="1">
                <a:solidFill>
                  <a:srgbClr val="2F6672"/>
                </a:solidFill>
              </a:rPr>
              <a:t>idx</a:t>
            </a:r>
            <a:r>
              <a:rPr lang="en-US" altLang="ko-KR" sz="1800" b="1" dirty="0">
                <a:solidFill>
                  <a:srgbClr val="2F6672"/>
                </a:solidFill>
              </a:rPr>
              <a:t>)</a:t>
            </a:r>
          </a:p>
          <a:p>
            <a:pPr algn="l"/>
            <a:endParaRPr lang="en-US" altLang="ko-KR" sz="1800" b="1" dirty="0">
              <a:solidFill>
                <a:srgbClr val="2F6672"/>
              </a:solidFill>
            </a:endParaRPr>
          </a:p>
          <a:p>
            <a:pPr algn="l"/>
            <a:r>
              <a:rPr lang="en-US" altLang="ko-KR" sz="1800" b="1" dirty="0">
                <a:solidFill>
                  <a:schemeClr val="bg1"/>
                </a:solidFill>
              </a:rPr>
              <a:t>    </a:t>
            </a:r>
            <a:r>
              <a:rPr lang="en-US" altLang="ko-KR" sz="1800" b="1" dirty="0">
                <a:solidFill>
                  <a:srgbClr val="7030A0"/>
                </a:solidFill>
              </a:rPr>
              <a:t>return</a:t>
            </a:r>
            <a:r>
              <a:rPr lang="en-US" altLang="ko-KR" sz="1800" b="1" dirty="0">
                <a:solidFill>
                  <a:schemeClr val="bg1"/>
                </a:solidFill>
              </a:rPr>
              <a:t> </a:t>
            </a:r>
            <a:r>
              <a:rPr lang="en-US" altLang="ko-KR" sz="1800" b="1" dirty="0">
                <a:solidFill>
                  <a:srgbClr val="2F6672"/>
                </a:solidFill>
              </a:rPr>
              <a:t>answer </a:t>
            </a:r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A12A4841-74C9-4878-B134-F6BC32CD19FD}"/>
              </a:ext>
            </a:extLst>
          </p:cNvPr>
          <p:cNvSpPr txBox="1">
            <a:spLocks/>
          </p:cNvSpPr>
          <p:nvPr/>
        </p:nvSpPr>
        <p:spPr>
          <a:xfrm>
            <a:off x="4676775" y="1525127"/>
            <a:ext cx="6572250" cy="4830343"/>
          </a:xfrm>
          <a:prstGeom prst="rect">
            <a:avLst/>
          </a:prstGeom>
          <a:solidFill>
            <a:srgbClr val="D2B4A9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b="1" dirty="0">
                <a:solidFill>
                  <a:srgbClr val="2F6672"/>
                </a:solidFill>
              </a:rPr>
              <a:t>코드의 설명</a:t>
            </a:r>
            <a:endParaRPr lang="en-US" altLang="ko-KR" sz="1800" b="1" dirty="0">
              <a:solidFill>
                <a:srgbClr val="2F6672"/>
              </a:solidFill>
            </a:endParaRPr>
          </a:p>
          <a:p>
            <a:pPr algn="l"/>
            <a:r>
              <a:rPr lang="en-US" altLang="ko-KR" sz="1800" dirty="0">
                <a:solidFill>
                  <a:schemeClr val="tx1"/>
                </a:solidFill>
              </a:rPr>
              <a:t>s[::-1] </a:t>
            </a:r>
            <a:r>
              <a:rPr lang="ko-KR" altLang="en-US" sz="1800" dirty="0">
                <a:solidFill>
                  <a:schemeClr val="tx1"/>
                </a:solidFill>
              </a:rPr>
              <a:t>주어진 문자열을 거꾸로 만들어 준다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altLang="ko-KR" sz="1800" dirty="0">
                <a:solidFill>
                  <a:schemeClr val="tx1"/>
                </a:solidFill>
              </a:rPr>
              <a:t>enumerate </a:t>
            </a:r>
            <a:r>
              <a:rPr lang="ko-KR" altLang="en-US" sz="1800" dirty="0">
                <a:solidFill>
                  <a:schemeClr val="tx1"/>
                </a:solidFill>
              </a:rPr>
              <a:t>함수를 이용하여 한 글자당 인덱스를 배정해서 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algn="l"/>
            <a:r>
              <a:rPr lang="ko-KR" altLang="en-US" sz="1800" dirty="0">
                <a:solidFill>
                  <a:schemeClr val="tx1"/>
                </a:solidFill>
              </a:rPr>
              <a:t>각 자리에 </a:t>
            </a:r>
            <a:r>
              <a:rPr lang="en-US" altLang="ko-KR" sz="1800" dirty="0">
                <a:solidFill>
                  <a:schemeClr val="tx1"/>
                </a:solidFill>
              </a:rPr>
              <a:t>10</a:t>
            </a:r>
            <a:r>
              <a:rPr lang="ko-KR" altLang="en-US" sz="1800" dirty="0">
                <a:solidFill>
                  <a:schemeClr val="tx1"/>
                </a:solidFill>
              </a:rPr>
              <a:t>의 지수만큼 곱해서 더해주는 방식이다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" name="텍스트 개체 틀 13">
            <a:extLst>
              <a:ext uri="{FF2B5EF4-FFF2-40B4-BE49-F238E27FC236}">
                <a16:creationId xmlns:a16="http://schemas.microsoft.com/office/drawing/2014/main" id="{D7BA82BE-C0DA-4BFA-80B1-4FC93598E3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5994" y="186956"/>
            <a:ext cx="5795969" cy="201957"/>
          </a:xfrm>
        </p:spPr>
        <p:txBody>
          <a:bodyPr/>
          <a:lstStyle/>
          <a:p>
            <a:pPr algn="r"/>
            <a:r>
              <a:rPr lang="en-US" altLang="ko-KR" dirty="0"/>
              <a:t>Convert string to integer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0163199-C0C7-44CA-B6B3-6B336B9B1422}"/>
              </a:ext>
            </a:extLst>
          </p:cNvPr>
          <p:cNvSpPr/>
          <p:nvPr/>
        </p:nvSpPr>
        <p:spPr>
          <a:xfrm>
            <a:off x="10174288" y="235557"/>
            <a:ext cx="130174" cy="13017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64446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838623"/>
            <a:ext cx="9129713" cy="567808"/>
          </a:xfrm>
        </p:spPr>
        <p:txBody>
          <a:bodyPr/>
          <a:lstStyle/>
          <a:p>
            <a:r>
              <a:rPr lang="ko-KR" altLang="en-US" dirty="0"/>
              <a:t>사용된 함수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Pyton</a:t>
            </a:r>
            <a:r>
              <a:rPr lang="en-US" dirty="0"/>
              <a:t> Study 1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 dirty="0"/>
              <a:t>Programmers coding test</a:t>
            </a:r>
            <a:endParaRPr lang="ko-KR" altLang="en-US" dirty="0"/>
          </a:p>
        </p:txBody>
      </p:sp>
      <p:sp>
        <p:nvSpPr>
          <p:cNvPr id="17" name="텍스트 개체 틀 5">
            <a:extLst>
              <a:ext uri="{FF2B5EF4-FFF2-40B4-BE49-F238E27FC236}">
                <a16:creationId xmlns:a16="http://schemas.microsoft.com/office/drawing/2014/main" id="{09C2D78A-66B1-4589-8FE9-18C747463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0037" y="1525127"/>
            <a:ext cx="10968038" cy="4830343"/>
          </a:xfrm>
          <a:solidFill>
            <a:srgbClr val="D2B4A9"/>
          </a:solidFill>
        </p:spPr>
        <p:txBody>
          <a:bodyPr>
            <a:normAutofit/>
          </a:bodyPr>
          <a:lstStyle/>
          <a:p>
            <a:pPr algn="l"/>
            <a:r>
              <a:rPr lang="en-US" altLang="ko-KR" sz="1800" b="1" dirty="0">
                <a:solidFill>
                  <a:schemeClr val="tx1"/>
                </a:solidFill>
              </a:rPr>
              <a:t>enumerate(): </a:t>
            </a:r>
            <a:r>
              <a:rPr lang="ko-KR" altLang="en-US" sz="1800" b="1" dirty="0">
                <a:solidFill>
                  <a:schemeClr val="tx1"/>
                </a:solidFill>
              </a:rPr>
              <a:t>변수의 값을 </a:t>
            </a:r>
            <a:r>
              <a:rPr lang="en-US" altLang="ko-KR" sz="1800" b="1" dirty="0">
                <a:solidFill>
                  <a:schemeClr val="tx1"/>
                </a:solidFill>
              </a:rPr>
              <a:t>index</a:t>
            </a:r>
            <a:r>
              <a:rPr lang="ko-KR" altLang="en-US" sz="1800" b="1" dirty="0">
                <a:solidFill>
                  <a:schemeClr val="tx1"/>
                </a:solidFill>
              </a:rPr>
              <a:t>와 </a:t>
            </a:r>
            <a:r>
              <a:rPr lang="en-US" altLang="ko-KR" sz="1800" b="1" dirty="0">
                <a:solidFill>
                  <a:schemeClr val="tx1"/>
                </a:solidFill>
              </a:rPr>
              <a:t>value</a:t>
            </a:r>
            <a:r>
              <a:rPr lang="ko-KR" altLang="en-US" sz="1800" b="1" dirty="0">
                <a:solidFill>
                  <a:schemeClr val="tx1"/>
                </a:solidFill>
              </a:rPr>
              <a:t>로 나열하게 한다</a:t>
            </a:r>
            <a:r>
              <a:rPr lang="en-US" altLang="ko-KR" sz="1800" b="1" dirty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altLang="ko-KR" sz="1800" b="1" dirty="0">
              <a:solidFill>
                <a:schemeClr val="tx1"/>
              </a:solidFill>
            </a:endParaRPr>
          </a:p>
          <a:p>
            <a:pPr algn="l"/>
            <a:r>
              <a:rPr lang="en-US" altLang="ko-KR" sz="1800" b="1" dirty="0">
                <a:solidFill>
                  <a:schemeClr val="tx1"/>
                </a:solidFill>
              </a:rPr>
              <a:t>Ex) a = [1, 4, 66, 23, 34]</a:t>
            </a:r>
          </a:p>
          <a:p>
            <a:pPr algn="l"/>
            <a:r>
              <a:rPr lang="en-US" altLang="ko-KR" sz="1800" b="1" dirty="0">
                <a:solidFill>
                  <a:schemeClr val="tx1"/>
                </a:solidFill>
              </a:rPr>
              <a:t>       for </a:t>
            </a:r>
            <a:r>
              <a:rPr lang="en-US" altLang="ko-KR" sz="1800" b="1" dirty="0" err="1">
                <a:solidFill>
                  <a:schemeClr val="tx1"/>
                </a:solidFill>
              </a:rPr>
              <a:t>idx</a:t>
            </a:r>
            <a:r>
              <a:rPr lang="en-US" altLang="ko-KR" sz="1800" b="1" dirty="0">
                <a:solidFill>
                  <a:schemeClr val="tx1"/>
                </a:solidFill>
              </a:rPr>
              <a:t>, num in enumerate(a):</a:t>
            </a:r>
          </a:p>
          <a:p>
            <a:pPr algn="l"/>
            <a:r>
              <a:rPr lang="en-US" altLang="ko-KR" sz="1800" b="1" dirty="0">
                <a:solidFill>
                  <a:schemeClr val="tx1"/>
                </a:solidFill>
              </a:rPr>
              <a:t>           print (</a:t>
            </a:r>
            <a:r>
              <a:rPr lang="en-US" altLang="ko-KR" sz="1800" b="1" dirty="0" err="1">
                <a:solidFill>
                  <a:schemeClr val="tx1"/>
                </a:solidFill>
              </a:rPr>
              <a:t>idx</a:t>
            </a:r>
            <a:r>
              <a:rPr lang="en-US" altLang="ko-KR" sz="1800" b="1" dirty="0">
                <a:solidFill>
                  <a:schemeClr val="tx1"/>
                </a:solidFill>
              </a:rPr>
              <a:t>, num)</a:t>
            </a:r>
          </a:p>
          <a:p>
            <a:pPr algn="l"/>
            <a:endParaRPr lang="en-US" altLang="ko-KR" sz="1800" b="1" dirty="0">
              <a:solidFill>
                <a:schemeClr val="tx1"/>
              </a:solidFill>
            </a:endParaRPr>
          </a:p>
        </p:txBody>
      </p:sp>
      <p:sp>
        <p:nvSpPr>
          <p:cNvPr id="11" name="텍스트 개체 틀 13">
            <a:extLst>
              <a:ext uri="{FF2B5EF4-FFF2-40B4-BE49-F238E27FC236}">
                <a16:creationId xmlns:a16="http://schemas.microsoft.com/office/drawing/2014/main" id="{CA1B82AE-6C79-4FB7-B058-7120DE185C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5994" y="186956"/>
            <a:ext cx="5795969" cy="201957"/>
          </a:xfrm>
        </p:spPr>
        <p:txBody>
          <a:bodyPr/>
          <a:lstStyle/>
          <a:p>
            <a:pPr algn="r"/>
            <a:r>
              <a:rPr lang="en-US" altLang="ko-KR" dirty="0"/>
              <a:t>Convert string to integer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C602DF4-DB95-4A59-A593-B549EF445A71}"/>
              </a:ext>
            </a:extLst>
          </p:cNvPr>
          <p:cNvSpPr/>
          <p:nvPr/>
        </p:nvSpPr>
        <p:spPr>
          <a:xfrm>
            <a:off x="10174288" y="235557"/>
            <a:ext cx="130174" cy="13017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22E1410-FEDB-4952-88CA-2F2C49863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107510"/>
              </p:ext>
            </p:extLst>
          </p:nvPr>
        </p:nvGraphicFramePr>
        <p:xfrm>
          <a:off x="6528146" y="2542645"/>
          <a:ext cx="3646142" cy="21945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23071">
                  <a:extLst>
                    <a:ext uri="{9D8B030D-6E8A-4147-A177-3AD203B41FA5}">
                      <a16:colId xmlns:a16="http://schemas.microsoft.com/office/drawing/2014/main" val="104324971"/>
                    </a:ext>
                  </a:extLst>
                </a:gridCol>
                <a:gridCol w="1823071">
                  <a:extLst>
                    <a:ext uri="{9D8B030D-6E8A-4147-A177-3AD203B41FA5}">
                      <a16:colId xmlns:a16="http://schemas.microsoft.com/office/drawing/2014/main" val="29017606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index</a:t>
                      </a:r>
                    </a:p>
                  </a:txBody>
                  <a:tcPr anchor="ctr">
                    <a:solidFill>
                      <a:srgbClr val="60A2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Value</a:t>
                      </a:r>
                    </a:p>
                  </a:txBody>
                  <a:tcPr anchor="ctr">
                    <a:solidFill>
                      <a:srgbClr val="60A2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402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3942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198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98066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0670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687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351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838623"/>
            <a:ext cx="10425113" cy="567808"/>
          </a:xfrm>
        </p:spPr>
        <p:txBody>
          <a:bodyPr/>
          <a:lstStyle/>
          <a:p>
            <a:r>
              <a:rPr lang="en-US" altLang="ko-KR" dirty="0"/>
              <a:t>String sort (</a:t>
            </a:r>
            <a:r>
              <a:rPr lang="ko-KR" altLang="en-US" dirty="0"/>
              <a:t>문자열 내 마음대로 정렬하기</a:t>
            </a:r>
            <a:r>
              <a:rPr lang="en-US" altLang="ko-KR" dirty="0"/>
              <a:t>)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Pyton</a:t>
            </a:r>
            <a:r>
              <a:rPr lang="en-US" dirty="0"/>
              <a:t> Study 1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 dirty="0"/>
              <a:t>Programmers coding test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94BC0F8D-7DE7-4EFF-A4D4-E3103B9533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5994" y="186956"/>
            <a:ext cx="5795969" cy="201957"/>
          </a:xfrm>
        </p:spPr>
        <p:txBody>
          <a:bodyPr/>
          <a:lstStyle/>
          <a:p>
            <a:pPr algn="r"/>
            <a:r>
              <a:rPr lang="en-US" altLang="ko-KR" dirty="0"/>
              <a:t>String sort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D0A4E09-1053-4907-B904-D207C88757E3}"/>
              </a:ext>
            </a:extLst>
          </p:cNvPr>
          <p:cNvSpPr/>
          <p:nvPr/>
        </p:nvSpPr>
        <p:spPr>
          <a:xfrm>
            <a:off x="11031538" y="235557"/>
            <a:ext cx="130174" cy="13017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DBD75B-6223-4806-BBF3-637FF0F56808}"/>
              </a:ext>
            </a:extLst>
          </p:cNvPr>
          <p:cNvSpPr txBox="1"/>
          <p:nvPr/>
        </p:nvSpPr>
        <p:spPr>
          <a:xfrm>
            <a:off x="300037" y="1571698"/>
            <a:ext cx="627221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1B3C33"/>
                </a:solidFill>
                <a:effectLst/>
                <a:latin typeface="Inter"/>
              </a:rPr>
              <a:t>문제 설명</a:t>
            </a:r>
          </a:p>
          <a:p>
            <a:pPr algn="l" latinLnBrk="0"/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문자열로 구성된 리스트 </a:t>
            </a:r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strings</a:t>
            </a:r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와</a:t>
            </a:r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, </a:t>
            </a:r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정수 </a:t>
            </a:r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n</a:t>
            </a:r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이 주어졌을 때</a:t>
            </a:r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, </a:t>
            </a:r>
          </a:p>
          <a:p>
            <a:pPr algn="l" latinLnBrk="0"/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각 문자열의 인덱스 </a:t>
            </a:r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n</a:t>
            </a:r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번째 글자를 기준으로 오름차순 정렬하려 합니다</a:t>
            </a:r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. </a:t>
            </a:r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예를 들어 </a:t>
            </a:r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strings</a:t>
            </a:r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가 </a:t>
            </a:r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["sun", "bed", "car"]</a:t>
            </a:r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이고 </a:t>
            </a:r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n</a:t>
            </a:r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이 </a:t>
            </a:r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1</a:t>
            </a:r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이면 </a:t>
            </a:r>
            <a:endParaRPr lang="en-US" altLang="ko-KR" b="0" i="0" dirty="0">
              <a:solidFill>
                <a:srgbClr val="1B3C33"/>
              </a:solidFill>
              <a:effectLst/>
              <a:latin typeface="Inter"/>
            </a:endParaRPr>
          </a:p>
          <a:p>
            <a:pPr algn="l" latinLnBrk="0"/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각 단어의 인덱스 </a:t>
            </a:r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1</a:t>
            </a:r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의 문자 </a:t>
            </a:r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"u", "e", "a"</a:t>
            </a:r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로 </a:t>
            </a:r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strings</a:t>
            </a:r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를 정렬합니다</a:t>
            </a:r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.</a:t>
            </a:r>
          </a:p>
          <a:p>
            <a:pPr algn="l" latinLnBrk="0"/>
            <a:endParaRPr lang="en-US" altLang="ko-KR" dirty="0">
              <a:solidFill>
                <a:srgbClr val="1B3C33"/>
              </a:solidFill>
              <a:latin typeface="Inter"/>
            </a:endParaRPr>
          </a:p>
          <a:p>
            <a:pPr algn="l" latinLnBrk="0"/>
            <a:r>
              <a:rPr lang="ko-KR" altLang="en-US" b="1" i="0" dirty="0">
                <a:solidFill>
                  <a:srgbClr val="1B3C33"/>
                </a:solidFill>
                <a:effectLst/>
                <a:latin typeface="Inter"/>
              </a:rPr>
              <a:t>제한사항</a:t>
            </a:r>
            <a:endParaRPr lang="en-US" altLang="ko-KR" b="1" i="0" dirty="0">
              <a:solidFill>
                <a:srgbClr val="1B3C33"/>
              </a:solidFill>
              <a:effectLst/>
              <a:latin typeface="Inter"/>
            </a:endParaRPr>
          </a:p>
          <a:p>
            <a:pPr algn="l" latinLnBrk="0"/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 - strings</a:t>
            </a:r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는 길이 </a:t>
            </a:r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1 </a:t>
            </a:r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이상</a:t>
            </a:r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, 50</a:t>
            </a:r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이하인 배열입니다</a:t>
            </a:r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.</a:t>
            </a:r>
          </a:p>
          <a:p>
            <a:pPr algn="l" latinLnBrk="0"/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 - strings</a:t>
            </a:r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의 원소는 소문자 알파벳으로 이루어져 있습니다</a:t>
            </a:r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.</a:t>
            </a:r>
          </a:p>
          <a:p>
            <a:pPr algn="l" latinLnBrk="0"/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 - strings</a:t>
            </a:r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의 원소는 길이 </a:t>
            </a:r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1 </a:t>
            </a:r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이상</a:t>
            </a:r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, 100</a:t>
            </a:r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이하인 문자열입니다</a:t>
            </a:r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.</a:t>
            </a:r>
          </a:p>
          <a:p>
            <a:pPr algn="l" latinLnBrk="0"/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 </a:t>
            </a:r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- </a:t>
            </a:r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모든 </a:t>
            </a:r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strings</a:t>
            </a:r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의 원소의 길이는 </a:t>
            </a:r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n</a:t>
            </a:r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보다 큽니다</a:t>
            </a:r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.</a:t>
            </a:r>
          </a:p>
          <a:p>
            <a:pPr algn="l" latinLnBrk="0"/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 </a:t>
            </a:r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- </a:t>
            </a:r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인덱스 </a:t>
            </a:r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1</a:t>
            </a:r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의 문자가 같은 문자열이 여럿 일 경우</a:t>
            </a:r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, </a:t>
            </a:r>
          </a:p>
          <a:p>
            <a:pPr algn="l" latinLnBrk="0"/>
            <a:r>
              <a:rPr lang="en-US" altLang="ko-KR" dirty="0">
                <a:solidFill>
                  <a:srgbClr val="1B3C33"/>
                </a:solidFill>
                <a:latin typeface="Inter"/>
              </a:rPr>
              <a:t>   </a:t>
            </a:r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사전순으로 앞선 문자열이 앞쪽에 위치합니다</a:t>
            </a:r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.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1CCADD4-2F11-42C1-BCC8-43B527190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75247"/>
              </p:ext>
            </p:extLst>
          </p:nvPr>
        </p:nvGraphicFramePr>
        <p:xfrm>
          <a:off x="6421211" y="1914892"/>
          <a:ext cx="5518769" cy="10972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58388">
                  <a:extLst>
                    <a:ext uri="{9D8B030D-6E8A-4147-A177-3AD203B41FA5}">
                      <a16:colId xmlns:a16="http://schemas.microsoft.com/office/drawing/2014/main" val="104324971"/>
                    </a:ext>
                  </a:extLst>
                </a:gridCol>
                <a:gridCol w="435641">
                  <a:extLst>
                    <a:ext uri="{9D8B030D-6E8A-4147-A177-3AD203B41FA5}">
                      <a16:colId xmlns:a16="http://schemas.microsoft.com/office/drawing/2014/main" val="2213469765"/>
                    </a:ext>
                  </a:extLst>
                </a:gridCol>
                <a:gridCol w="2524740">
                  <a:extLst>
                    <a:ext uri="{9D8B030D-6E8A-4147-A177-3AD203B41FA5}">
                      <a16:colId xmlns:a16="http://schemas.microsoft.com/office/drawing/2014/main" val="29017606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strings</a:t>
                      </a:r>
                    </a:p>
                  </a:txBody>
                  <a:tcPr anchor="ctr">
                    <a:solidFill>
                      <a:srgbClr val="60A2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N</a:t>
                      </a:r>
                    </a:p>
                  </a:txBody>
                  <a:tcPr anchor="ctr">
                    <a:solidFill>
                      <a:srgbClr val="60A2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return</a:t>
                      </a:r>
                    </a:p>
                  </a:txBody>
                  <a:tcPr anchor="ctr">
                    <a:solidFill>
                      <a:srgbClr val="60A2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402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["sun", "bed", "car"]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["car", "bed", "sun"]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3942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dirty="0">
                          <a:effectLst/>
                        </a:rPr>
                        <a:t>["</a:t>
                      </a:r>
                      <a:r>
                        <a:rPr lang="en-US" altLang="ko-KR" dirty="0" err="1">
                          <a:effectLst/>
                        </a:rPr>
                        <a:t>abce</a:t>
                      </a:r>
                      <a:r>
                        <a:rPr lang="en-US" altLang="ko-KR" dirty="0">
                          <a:effectLst/>
                        </a:rPr>
                        <a:t>", "</a:t>
                      </a:r>
                      <a:r>
                        <a:rPr lang="en-US" altLang="ko-KR" dirty="0" err="1">
                          <a:effectLst/>
                        </a:rPr>
                        <a:t>abcd</a:t>
                      </a:r>
                      <a:r>
                        <a:rPr lang="en-US" altLang="ko-KR" dirty="0">
                          <a:effectLst/>
                        </a:rPr>
                        <a:t>", "cdx"]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["</a:t>
                      </a:r>
                      <a:r>
                        <a:rPr lang="en-US" dirty="0" err="1">
                          <a:effectLst/>
                        </a:rPr>
                        <a:t>abcd</a:t>
                      </a:r>
                      <a:r>
                        <a:rPr lang="en-US" dirty="0">
                          <a:effectLst/>
                        </a:rPr>
                        <a:t>", "</a:t>
                      </a:r>
                      <a:r>
                        <a:rPr lang="en-US" dirty="0" err="1">
                          <a:effectLst/>
                        </a:rPr>
                        <a:t>abce</a:t>
                      </a:r>
                      <a:r>
                        <a:rPr lang="en-US" dirty="0">
                          <a:effectLst/>
                        </a:rPr>
                        <a:t>", "cdx"]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19874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3F4243C-EED9-4F13-895C-DECA56F12A09}"/>
              </a:ext>
            </a:extLst>
          </p:cNvPr>
          <p:cNvSpPr txBox="1"/>
          <p:nvPr/>
        </p:nvSpPr>
        <p:spPr>
          <a:xfrm>
            <a:off x="6410325" y="1547258"/>
            <a:ext cx="5438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0"/>
            <a:r>
              <a:rPr lang="ko-KR" altLang="en-US" b="1" dirty="0">
                <a:solidFill>
                  <a:srgbClr val="1B3C33"/>
                </a:solidFill>
                <a:latin typeface="Inter"/>
              </a:rPr>
              <a:t>입출력 예</a:t>
            </a:r>
            <a:endParaRPr lang="en-US" altLang="ko-KR" b="1" dirty="0">
              <a:solidFill>
                <a:srgbClr val="1B3C33"/>
              </a:solidFill>
              <a:latin typeface="Inter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D2798B-4431-4749-B573-D49DA047F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322" y="3238150"/>
            <a:ext cx="5626680" cy="278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24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838623"/>
            <a:ext cx="9129713" cy="567808"/>
          </a:xfrm>
        </p:spPr>
        <p:txBody>
          <a:bodyPr/>
          <a:lstStyle/>
          <a:p>
            <a:r>
              <a:rPr lang="ko-KR" altLang="en-US" dirty="0"/>
              <a:t>나의 풀이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Pyton</a:t>
            </a:r>
            <a:r>
              <a:rPr lang="en-US" dirty="0"/>
              <a:t> Study 1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 dirty="0"/>
              <a:t>Programmers coding test</a:t>
            </a:r>
            <a:endParaRPr lang="ko-KR" altLang="en-US" dirty="0"/>
          </a:p>
        </p:txBody>
      </p:sp>
      <p:sp>
        <p:nvSpPr>
          <p:cNvPr id="17" name="텍스트 개체 틀 5">
            <a:extLst>
              <a:ext uri="{FF2B5EF4-FFF2-40B4-BE49-F238E27FC236}">
                <a16:creationId xmlns:a16="http://schemas.microsoft.com/office/drawing/2014/main" id="{09C2D78A-66B1-4589-8FE9-18C747463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0037" y="1525127"/>
            <a:ext cx="7833664" cy="4830343"/>
          </a:xfrm>
          <a:solidFill>
            <a:srgbClr val="D2B4A9"/>
          </a:solidFill>
        </p:spPr>
        <p:txBody>
          <a:bodyPr>
            <a:normAutofit/>
          </a:bodyPr>
          <a:lstStyle/>
          <a:p>
            <a:pPr algn="l"/>
            <a:r>
              <a:rPr lang="en-US" altLang="ko-KR" sz="1800" b="1" dirty="0">
                <a:solidFill>
                  <a:srgbClr val="7030A0"/>
                </a:solidFill>
              </a:rPr>
              <a:t>def</a:t>
            </a:r>
            <a:r>
              <a:rPr lang="en-US" altLang="ko-KR" sz="1800" b="1" dirty="0">
                <a:solidFill>
                  <a:schemeClr val="bg1"/>
                </a:solidFill>
              </a:rPr>
              <a:t> </a:t>
            </a:r>
            <a:r>
              <a:rPr lang="en-US" altLang="ko-KR" sz="1800" b="1" dirty="0">
                <a:solidFill>
                  <a:srgbClr val="FFFF00"/>
                </a:solidFill>
              </a:rPr>
              <a:t>solution(</a:t>
            </a:r>
            <a:r>
              <a:rPr lang="en-US" altLang="ko-KR" sz="1800" b="1" dirty="0">
                <a:solidFill>
                  <a:srgbClr val="2F6672"/>
                </a:solidFill>
              </a:rPr>
              <a:t>strings, n</a:t>
            </a:r>
            <a:r>
              <a:rPr lang="en-US" altLang="ko-KR" sz="1800" b="1" dirty="0">
                <a:solidFill>
                  <a:srgbClr val="FFFF00"/>
                </a:solidFill>
              </a:rPr>
              <a:t>) </a:t>
            </a:r>
            <a:r>
              <a:rPr lang="en-US" altLang="ko-KR" sz="1800" b="1" dirty="0">
                <a:solidFill>
                  <a:schemeClr val="bg1"/>
                </a:solidFill>
              </a:rPr>
              <a:t>: </a:t>
            </a:r>
          </a:p>
          <a:p>
            <a:pPr algn="l"/>
            <a:r>
              <a:rPr lang="en-US" altLang="ko-KR" sz="1800" b="1" dirty="0">
                <a:solidFill>
                  <a:schemeClr val="bg1"/>
                </a:solidFill>
              </a:rPr>
              <a:t>    </a:t>
            </a:r>
            <a:r>
              <a:rPr lang="en-US" altLang="ko-KR" sz="1800" b="1" dirty="0">
                <a:solidFill>
                  <a:srgbClr val="2F6672"/>
                </a:solidFill>
              </a:rPr>
              <a:t>answer = []</a:t>
            </a:r>
          </a:p>
          <a:p>
            <a:pPr algn="l"/>
            <a:r>
              <a:rPr lang="en-US" altLang="ko-KR" sz="1800" b="1" dirty="0">
                <a:solidFill>
                  <a:srgbClr val="2F6672"/>
                </a:solidFill>
              </a:rPr>
              <a:t>    </a:t>
            </a:r>
            <a:r>
              <a:rPr lang="en-US" altLang="ko-KR" sz="1800" b="1" dirty="0" err="1">
                <a:solidFill>
                  <a:srgbClr val="2F6672"/>
                </a:solidFill>
              </a:rPr>
              <a:t>na</a:t>
            </a:r>
            <a:r>
              <a:rPr lang="en-US" altLang="ko-KR" sz="1800" b="1" dirty="0">
                <a:solidFill>
                  <a:srgbClr val="2F6672"/>
                </a:solidFill>
              </a:rPr>
              <a:t> = []</a:t>
            </a:r>
          </a:p>
          <a:p>
            <a:pPr algn="l"/>
            <a:endParaRPr lang="en-US" altLang="ko-KR" sz="1800" b="1" dirty="0">
              <a:solidFill>
                <a:srgbClr val="2F6672"/>
              </a:solidFill>
            </a:endParaRPr>
          </a:p>
          <a:p>
            <a:pPr algn="l"/>
            <a:r>
              <a:rPr lang="en-US" altLang="ko-KR" sz="1800" b="1" dirty="0">
                <a:solidFill>
                  <a:srgbClr val="2F6672"/>
                </a:solidFill>
              </a:rPr>
              <a:t>   </a:t>
            </a:r>
            <a:r>
              <a:rPr lang="en-US" altLang="ko-KR" sz="1800" b="1" dirty="0">
                <a:solidFill>
                  <a:srgbClr val="7030A0"/>
                </a:solidFill>
              </a:rPr>
              <a:t> for </a:t>
            </a:r>
            <a:r>
              <a:rPr lang="en-US" altLang="ko-KR" sz="1800" b="1" dirty="0" err="1">
                <a:solidFill>
                  <a:srgbClr val="2F6672"/>
                </a:solidFill>
              </a:rPr>
              <a:t>i</a:t>
            </a:r>
            <a:r>
              <a:rPr lang="en-US" altLang="ko-KR" sz="1800" b="1" dirty="0">
                <a:solidFill>
                  <a:srgbClr val="2F6672"/>
                </a:solidFill>
              </a:rPr>
              <a:t> </a:t>
            </a:r>
            <a:r>
              <a:rPr lang="en-US" altLang="ko-KR" sz="1800" b="1" dirty="0">
                <a:solidFill>
                  <a:srgbClr val="7030A0"/>
                </a:solidFill>
              </a:rPr>
              <a:t>in</a:t>
            </a:r>
            <a:r>
              <a:rPr lang="en-US" altLang="ko-KR" sz="1800" b="1" dirty="0">
                <a:solidFill>
                  <a:srgbClr val="2F6672"/>
                </a:solidFill>
              </a:rPr>
              <a:t> strings:                      </a:t>
            </a:r>
            <a:r>
              <a:rPr lang="en-US" altLang="ko-KR" sz="1800" b="1" dirty="0">
                <a:solidFill>
                  <a:schemeClr val="bg1"/>
                </a:solidFill>
              </a:rPr>
              <a:t># </a:t>
            </a:r>
            <a:r>
              <a:rPr lang="ko-KR" altLang="en-US" sz="1800" b="1" dirty="0">
                <a:solidFill>
                  <a:schemeClr val="bg1"/>
                </a:solidFill>
              </a:rPr>
              <a:t>리스트 </a:t>
            </a:r>
            <a:r>
              <a:rPr lang="en-US" altLang="ko-KR" sz="1800" b="1" dirty="0">
                <a:solidFill>
                  <a:schemeClr val="bg1"/>
                </a:solidFill>
              </a:rPr>
              <a:t> strings</a:t>
            </a:r>
            <a:r>
              <a:rPr lang="ko-KR" altLang="en-US" sz="1800" b="1" dirty="0">
                <a:solidFill>
                  <a:schemeClr val="bg1"/>
                </a:solidFill>
              </a:rPr>
              <a:t>의 </a:t>
            </a:r>
            <a:r>
              <a:rPr lang="en-US" altLang="ko-KR" sz="1800" b="1" dirty="0" err="1">
                <a:solidFill>
                  <a:schemeClr val="bg1"/>
                </a:solidFill>
              </a:rPr>
              <a:t>i</a:t>
            </a:r>
            <a:r>
              <a:rPr lang="ko-KR" altLang="en-US" sz="1800" b="1" dirty="0">
                <a:solidFill>
                  <a:schemeClr val="bg1"/>
                </a:solidFill>
              </a:rPr>
              <a:t>번째 문자열에서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algn="l"/>
            <a:r>
              <a:rPr lang="en-US" altLang="ko-KR" sz="1800" b="1" dirty="0">
                <a:solidFill>
                  <a:srgbClr val="2F6672"/>
                </a:solidFill>
              </a:rPr>
              <a:t>        </a:t>
            </a:r>
            <a:r>
              <a:rPr lang="en-US" altLang="ko-KR" sz="1800" b="1" dirty="0" err="1">
                <a:solidFill>
                  <a:srgbClr val="2F6672"/>
                </a:solidFill>
              </a:rPr>
              <a:t>i</a:t>
            </a:r>
            <a:r>
              <a:rPr lang="en-US" altLang="ko-KR" sz="1800" b="1" dirty="0">
                <a:solidFill>
                  <a:srgbClr val="2F6672"/>
                </a:solidFill>
              </a:rPr>
              <a:t> = </a:t>
            </a:r>
            <a:r>
              <a:rPr lang="en-US" altLang="ko-KR" sz="1800" b="1" dirty="0" err="1">
                <a:solidFill>
                  <a:srgbClr val="2F6672"/>
                </a:solidFill>
              </a:rPr>
              <a:t>i</a:t>
            </a:r>
            <a:r>
              <a:rPr lang="en-US" altLang="ko-KR" sz="1800" b="1" dirty="0">
                <a:solidFill>
                  <a:srgbClr val="2F6672"/>
                </a:solidFill>
              </a:rPr>
              <a:t>[n] + I                            </a:t>
            </a:r>
            <a:r>
              <a:rPr lang="en-US" altLang="ko-KR" sz="1800" b="1" dirty="0">
                <a:solidFill>
                  <a:schemeClr val="bg1"/>
                </a:solidFill>
              </a:rPr>
              <a:t># n</a:t>
            </a:r>
            <a:r>
              <a:rPr lang="ko-KR" altLang="en-US" sz="1800" b="1" dirty="0">
                <a:solidFill>
                  <a:schemeClr val="bg1"/>
                </a:solidFill>
              </a:rPr>
              <a:t>번째 문자를 맨 앞으로 재배치 후 </a:t>
            </a:r>
            <a:r>
              <a:rPr lang="en-US" altLang="ko-KR" sz="1800" b="1" dirty="0" err="1">
                <a:solidFill>
                  <a:schemeClr val="bg1"/>
                </a:solidFill>
              </a:rPr>
              <a:t>i</a:t>
            </a:r>
            <a:r>
              <a:rPr lang="ko-KR" altLang="en-US" sz="1800" b="1" dirty="0">
                <a:solidFill>
                  <a:schemeClr val="bg1"/>
                </a:solidFill>
              </a:rPr>
              <a:t>번째 문자열과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algn="l"/>
            <a:r>
              <a:rPr lang="en-US" altLang="ko-KR" sz="1800" b="1" dirty="0">
                <a:solidFill>
                  <a:srgbClr val="2F6672"/>
                </a:solidFill>
              </a:rPr>
              <a:t>        </a:t>
            </a:r>
            <a:r>
              <a:rPr lang="en-US" altLang="ko-KR" sz="1800" b="1" dirty="0" err="1">
                <a:solidFill>
                  <a:srgbClr val="2F6672"/>
                </a:solidFill>
              </a:rPr>
              <a:t>na.</a:t>
            </a:r>
            <a:r>
              <a:rPr lang="en-US" altLang="ko-KR" sz="1800" b="1" dirty="0">
                <a:solidFill>
                  <a:srgbClr val="2F6672"/>
                </a:solidFill>
              </a:rPr>
              <a:t> append(</a:t>
            </a:r>
            <a:r>
              <a:rPr lang="en-US" altLang="ko-KR" sz="1800" b="1" dirty="0" err="1">
                <a:solidFill>
                  <a:srgbClr val="2F6672"/>
                </a:solidFill>
              </a:rPr>
              <a:t>i</a:t>
            </a:r>
            <a:r>
              <a:rPr lang="en-US" altLang="ko-KR" sz="1800" b="1" dirty="0">
                <a:solidFill>
                  <a:srgbClr val="2F6672"/>
                </a:solidFill>
              </a:rPr>
              <a:t>)                    </a:t>
            </a:r>
            <a:r>
              <a:rPr lang="en-US" altLang="ko-KR" sz="1800" b="1" dirty="0">
                <a:solidFill>
                  <a:schemeClr val="bg1"/>
                </a:solidFill>
              </a:rPr>
              <a:t># </a:t>
            </a:r>
            <a:r>
              <a:rPr lang="ko-KR" altLang="en-US" sz="1800" b="1" dirty="0">
                <a:solidFill>
                  <a:schemeClr val="bg1"/>
                </a:solidFill>
              </a:rPr>
              <a:t>합친 뒤 </a:t>
            </a:r>
            <a:r>
              <a:rPr lang="en-US" altLang="ko-KR" sz="1800" b="1" dirty="0">
                <a:solidFill>
                  <a:schemeClr val="bg1"/>
                </a:solidFill>
              </a:rPr>
              <a:t>(car -&gt; </a:t>
            </a:r>
            <a:r>
              <a:rPr lang="en-US" altLang="ko-KR" sz="1800" b="1" dirty="0" err="1">
                <a:solidFill>
                  <a:schemeClr val="bg1"/>
                </a:solidFill>
              </a:rPr>
              <a:t>acar</a:t>
            </a:r>
            <a:r>
              <a:rPr lang="en-US" altLang="ko-KR" sz="1800" b="1" dirty="0">
                <a:solidFill>
                  <a:schemeClr val="bg1"/>
                </a:solidFill>
              </a:rPr>
              <a:t>) </a:t>
            </a:r>
            <a:r>
              <a:rPr lang="ko-KR" altLang="en-US" sz="1800" b="1" dirty="0">
                <a:solidFill>
                  <a:schemeClr val="bg1"/>
                </a:solidFill>
              </a:rPr>
              <a:t>사전순으로 정렬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algn="l"/>
            <a:r>
              <a:rPr lang="en-US" altLang="ko-KR" sz="1800" b="1" dirty="0">
                <a:solidFill>
                  <a:schemeClr val="bg1"/>
                </a:solidFill>
              </a:rPr>
              <a:t>        </a:t>
            </a:r>
            <a:r>
              <a:rPr lang="en-US" altLang="ko-KR" sz="1800" b="1" dirty="0" err="1">
                <a:solidFill>
                  <a:srgbClr val="2F6672"/>
                </a:solidFill>
              </a:rPr>
              <a:t>na.sort</a:t>
            </a:r>
            <a:r>
              <a:rPr lang="en-US" altLang="ko-KR" sz="1800" b="1" dirty="0">
                <a:solidFill>
                  <a:srgbClr val="2F6672"/>
                </a:solidFill>
              </a:rPr>
              <a:t>()	</a:t>
            </a:r>
          </a:p>
          <a:p>
            <a:pPr algn="l"/>
            <a:endParaRPr lang="en-US" altLang="ko-KR" sz="1800" b="1" dirty="0">
              <a:solidFill>
                <a:srgbClr val="2F6672"/>
              </a:solidFill>
            </a:endParaRPr>
          </a:p>
          <a:p>
            <a:pPr algn="l"/>
            <a:r>
              <a:rPr lang="en-US" altLang="ko-KR" sz="1800" b="1" dirty="0">
                <a:solidFill>
                  <a:srgbClr val="2F6672"/>
                </a:solidFill>
              </a:rPr>
              <a:t>   </a:t>
            </a:r>
            <a:r>
              <a:rPr lang="en-US" altLang="ko-KR" sz="1800" b="1" dirty="0">
                <a:solidFill>
                  <a:srgbClr val="7030A0"/>
                </a:solidFill>
              </a:rPr>
              <a:t> for </a:t>
            </a:r>
            <a:r>
              <a:rPr lang="en-US" altLang="ko-KR" sz="1800" b="1" dirty="0" err="1">
                <a:solidFill>
                  <a:srgbClr val="2F6672"/>
                </a:solidFill>
              </a:rPr>
              <a:t>i</a:t>
            </a:r>
            <a:r>
              <a:rPr lang="en-US" altLang="ko-KR" sz="1800" b="1" dirty="0">
                <a:solidFill>
                  <a:srgbClr val="2F6672"/>
                </a:solidFill>
              </a:rPr>
              <a:t> </a:t>
            </a:r>
            <a:r>
              <a:rPr lang="en-US" altLang="ko-KR" sz="1800" b="1" dirty="0">
                <a:solidFill>
                  <a:srgbClr val="7030A0"/>
                </a:solidFill>
              </a:rPr>
              <a:t>in</a:t>
            </a:r>
            <a:r>
              <a:rPr lang="en-US" altLang="ko-KR" sz="1800" b="1" dirty="0">
                <a:solidFill>
                  <a:srgbClr val="2F6672"/>
                </a:solidFill>
              </a:rPr>
              <a:t> </a:t>
            </a:r>
            <a:r>
              <a:rPr lang="en-US" altLang="ko-KR" sz="1800" b="1" dirty="0" err="1">
                <a:solidFill>
                  <a:srgbClr val="2F6672"/>
                </a:solidFill>
              </a:rPr>
              <a:t>na</a:t>
            </a:r>
            <a:r>
              <a:rPr lang="en-US" altLang="ko-KR" sz="1800" b="1" dirty="0">
                <a:solidFill>
                  <a:srgbClr val="2F6672"/>
                </a:solidFill>
              </a:rPr>
              <a:t>:                              </a:t>
            </a:r>
            <a:r>
              <a:rPr lang="en-US" altLang="ko-KR" sz="1800" b="1" dirty="0">
                <a:solidFill>
                  <a:schemeClr val="bg1"/>
                </a:solidFill>
              </a:rPr>
              <a:t># </a:t>
            </a:r>
            <a:r>
              <a:rPr lang="ko-KR" altLang="en-US" sz="1800" b="1" dirty="0">
                <a:solidFill>
                  <a:schemeClr val="bg1"/>
                </a:solidFill>
              </a:rPr>
              <a:t>합친 문자열을 맨 앞 </a:t>
            </a:r>
            <a:r>
              <a:rPr lang="en-US" altLang="ko-KR" sz="1800" b="1" dirty="0">
                <a:solidFill>
                  <a:schemeClr val="bg1"/>
                </a:solidFill>
              </a:rPr>
              <a:t>(</a:t>
            </a:r>
            <a:r>
              <a:rPr lang="ko-KR" altLang="en-US" sz="1800" b="1" dirty="0">
                <a:solidFill>
                  <a:schemeClr val="bg1"/>
                </a:solidFill>
              </a:rPr>
              <a:t>리스트의 </a:t>
            </a:r>
            <a:r>
              <a:rPr lang="en-US" altLang="ko-KR" sz="1800" b="1" dirty="0">
                <a:solidFill>
                  <a:schemeClr val="bg1"/>
                </a:solidFill>
              </a:rPr>
              <a:t>0</a:t>
            </a:r>
            <a:r>
              <a:rPr lang="ko-KR" altLang="en-US" sz="1800" b="1" dirty="0">
                <a:solidFill>
                  <a:schemeClr val="bg1"/>
                </a:solidFill>
              </a:rPr>
              <a:t>번째</a:t>
            </a:r>
            <a:r>
              <a:rPr lang="en-US" altLang="ko-KR" sz="1800" b="1" dirty="0">
                <a:solidFill>
                  <a:schemeClr val="bg1"/>
                </a:solidFill>
              </a:rPr>
              <a:t>)</a:t>
            </a:r>
            <a:r>
              <a:rPr lang="ko-KR" altLang="en-US" sz="1800" b="1" dirty="0">
                <a:solidFill>
                  <a:schemeClr val="bg1"/>
                </a:solidFill>
              </a:rPr>
              <a:t>를 제외한 후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algn="l"/>
            <a:r>
              <a:rPr lang="en-US" altLang="ko-KR" sz="1800" b="1" dirty="0">
                <a:solidFill>
                  <a:srgbClr val="2F6672"/>
                </a:solidFill>
              </a:rPr>
              <a:t>        </a:t>
            </a:r>
            <a:r>
              <a:rPr lang="en-US" altLang="ko-KR" sz="1800" b="1" dirty="0" err="1">
                <a:solidFill>
                  <a:srgbClr val="2F6672"/>
                </a:solidFill>
              </a:rPr>
              <a:t>i</a:t>
            </a:r>
            <a:r>
              <a:rPr lang="en-US" altLang="ko-KR" sz="1800" b="1" dirty="0">
                <a:solidFill>
                  <a:srgbClr val="2F6672"/>
                </a:solidFill>
              </a:rPr>
              <a:t> = </a:t>
            </a:r>
            <a:r>
              <a:rPr lang="en-US" altLang="ko-KR" sz="1800" b="1" dirty="0" err="1">
                <a:solidFill>
                  <a:srgbClr val="2F6672"/>
                </a:solidFill>
              </a:rPr>
              <a:t>i</a:t>
            </a:r>
            <a:r>
              <a:rPr lang="en-US" altLang="ko-KR" sz="1800" b="1" dirty="0">
                <a:solidFill>
                  <a:srgbClr val="2F6672"/>
                </a:solidFill>
              </a:rPr>
              <a:t>[1:]                               </a:t>
            </a:r>
            <a:r>
              <a:rPr lang="en-US" altLang="ko-KR" sz="1800" b="1" dirty="0">
                <a:solidFill>
                  <a:schemeClr val="bg1"/>
                </a:solidFill>
              </a:rPr>
              <a:t> # answer</a:t>
            </a:r>
            <a:r>
              <a:rPr lang="ko-KR" altLang="en-US" sz="1800" b="1" dirty="0">
                <a:solidFill>
                  <a:schemeClr val="bg1"/>
                </a:solidFill>
              </a:rPr>
              <a:t>에 </a:t>
            </a:r>
            <a:r>
              <a:rPr lang="en-US" altLang="ko-KR" sz="1800" b="1" dirty="0">
                <a:solidFill>
                  <a:schemeClr val="bg1"/>
                </a:solidFill>
              </a:rPr>
              <a:t>append </a:t>
            </a:r>
            <a:r>
              <a:rPr lang="ko-KR" altLang="en-US" sz="1800" b="1" dirty="0">
                <a:solidFill>
                  <a:schemeClr val="bg1"/>
                </a:solidFill>
              </a:rPr>
              <a:t>함수를 사용하여 재배치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algn="l"/>
            <a:r>
              <a:rPr lang="en-US" altLang="ko-KR" sz="1800" b="1" dirty="0">
                <a:solidFill>
                  <a:srgbClr val="2F6672"/>
                </a:solidFill>
              </a:rPr>
              <a:t>        </a:t>
            </a:r>
            <a:r>
              <a:rPr lang="en-US" altLang="ko-KR" sz="1800" b="1" dirty="0" err="1">
                <a:solidFill>
                  <a:srgbClr val="2F6672"/>
                </a:solidFill>
              </a:rPr>
              <a:t>answer.append</a:t>
            </a:r>
            <a:r>
              <a:rPr lang="en-US" altLang="ko-KR" sz="1800" b="1" dirty="0">
                <a:solidFill>
                  <a:srgbClr val="2F6672"/>
                </a:solidFill>
              </a:rPr>
              <a:t>(</a:t>
            </a:r>
            <a:r>
              <a:rPr lang="en-US" altLang="ko-KR" sz="1800" b="1" dirty="0" err="1">
                <a:solidFill>
                  <a:srgbClr val="2F6672"/>
                </a:solidFill>
              </a:rPr>
              <a:t>i</a:t>
            </a:r>
            <a:r>
              <a:rPr lang="en-US" altLang="ko-KR" sz="1800" b="1" dirty="0">
                <a:solidFill>
                  <a:srgbClr val="2F6672"/>
                </a:solidFill>
              </a:rPr>
              <a:t>)</a:t>
            </a:r>
          </a:p>
          <a:p>
            <a:pPr algn="l"/>
            <a:r>
              <a:rPr lang="en-US" altLang="ko-KR" sz="1800" b="1" dirty="0">
                <a:solidFill>
                  <a:srgbClr val="2F6672"/>
                </a:solidFill>
              </a:rPr>
              <a:t> </a:t>
            </a:r>
          </a:p>
          <a:p>
            <a:pPr algn="l"/>
            <a:r>
              <a:rPr lang="en-US" altLang="ko-KR" sz="1800" b="1" dirty="0">
                <a:solidFill>
                  <a:srgbClr val="7030A0"/>
                </a:solidFill>
              </a:rPr>
              <a:t>    return</a:t>
            </a:r>
            <a:r>
              <a:rPr lang="en-US" altLang="ko-KR" sz="1800" b="1" dirty="0">
                <a:solidFill>
                  <a:schemeClr val="bg1"/>
                </a:solidFill>
              </a:rPr>
              <a:t> </a:t>
            </a:r>
            <a:r>
              <a:rPr lang="en-US" altLang="ko-KR" sz="1800" b="1" dirty="0">
                <a:solidFill>
                  <a:srgbClr val="2F6672"/>
                </a:solidFill>
              </a:rPr>
              <a:t>answer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algn="l"/>
            <a:endParaRPr lang="en-US" altLang="ko-KR" sz="1800" b="1" dirty="0">
              <a:solidFill>
                <a:srgbClr val="2F6672"/>
              </a:solidFill>
            </a:endParaRPr>
          </a:p>
        </p:txBody>
      </p:sp>
      <p:sp>
        <p:nvSpPr>
          <p:cNvPr id="12" name="텍스트 개체 틀 13">
            <a:extLst>
              <a:ext uri="{FF2B5EF4-FFF2-40B4-BE49-F238E27FC236}">
                <a16:creationId xmlns:a16="http://schemas.microsoft.com/office/drawing/2014/main" id="{7F5F47E9-3C84-4410-9938-86F1931608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5994" y="186956"/>
            <a:ext cx="5795969" cy="201957"/>
          </a:xfrm>
        </p:spPr>
        <p:txBody>
          <a:bodyPr/>
          <a:lstStyle/>
          <a:p>
            <a:pPr algn="r"/>
            <a:r>
              <a:rPr lang="en-US" altLang="ko-KR" dirty="0"/>
              <a:t>String sort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59C579A-4B7F-4E4E-8CCA-85B0DC58BB3C}"/>
              </a:ext>
            </a:extLst>
          </p:cNvPr>
          <p:cNvSpPr/>
          <p:nvPr/>
        </p:nvSpPr>
        <p:spPr>
          <a:xfrm>
            <a:off x="11031538" y="235557"/>
            <a:ext cx="130174" cy="13017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08A36D-0E10-4492-9CD4-ADE4B7189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192" y="1525127"/>
            <a:ext cx="3010133" cy="483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87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6" y="838623"/>
            <a:ext cx="9129713" cy="567808"/>
          </a:xfrm>
        </p:spPr>
        <p:txBody>
          <a:bodyPr/>
          <a:lstStyle/>
          <a:p>
            <a:r>
              <a:rPr lang="ko-KR" altLang="en-US" dirty="0"/>
              <a:t>다른 사람의 풀이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Pyton</a:t>
            </a:r>
            <a:r>
              <a:rPr lang="en-US" dirty="0"/>
              <a:t> Study 1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 dirty="0"/>
              <a:t>Programmers coding test</a:t>
            </a:r>
            <a:endParaRPr lang="ko-KR" altLang="en-US" dirty="0"/>
          </a:p>
        </p:txBody>
      </p:sp>
      <p:sp>
        <p:nvSpPr>
          <p:cNvPr id="17" name="텍스트 개체 틀 5">
            <a:extLst>
              <a:ext uri="{FF2B5EF4-FFF2-40B4-BE49-F238E27FC236}">
                <a16:creationId xmlns:a16="http://schemas.microsoft.com/office/drawing/2014/main" id="{09C2D78A-66B1-4589-8FE9-18C747463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0036" y="1525127"/>
            <a:ext cx="4662489" cy="4830343"/>
          </a:xfrm>
          <a:solidFill>
            <a:srgbClr val="D2B4A9"/>
          </a:solidFill>
        </p:spPr>
        <p:txBody>
          <a:bodyPr>
            <a:normAutofit/>
          </a:bodyPr>
          <a:lstStyle/>
          <a:p>
            <a:pPr algn="l"/>
            <a:r>
              <a:rPr lang="en-US" altLang="ko-KR" sz="1800" b="1" dirty="0">
                <a:solidFill>
                  <a:srgbClr val="7030A0"/>
                </a:solidFill>
              </a:rPr>
              <a:t>def</a:t>
            </a:r>
            <a:r>
              <a:rPr lang="en-US" altLang="ko-KR" sz="1800" b="1" dirty="0">
                <a:solidFill>
                  <a:schemeClr val="bg1"/>
                </a:solidFill>
              </a:rPr>
              <a:t> </a:t>
            </a:r>
            <a:r>
              <a:rPr lang="en-US" altLang="ko-KR" sz="1800" b="1" dirty="0">
                <a:solidFill>
                  <a:srgbClr val="FFFF00"/>
                </a:solidFill>
              </a:rPr>
              <a:t>solution(</a:t>
            </a:r>
            <a:r>
              <a:rPr lang="en-US" altLang="ko-KR" sz="1800" b="1" dirty="0" err="1">
                <a:solidFill>
                  <a:srgbClr val="2F6672"/>
                </a:solidFill>
              </a:rPr>
              <a:t>stirngs</a:t>
            </a:r>
            <a:r>
              <a:rPr lang="en-US" altLang="ko-KR" sz="1800" b="1" dirty="0">
                <a:solidFill>
                  <a:srgbClr val="2F6672"/>
                </a:solidFill>
              </a:rPr>
              <a:t>,</a:t>
            </a:r>
            <a:r>
              <a:rPr lang="ko-KR" altLang="en-US" sz="1800" b="1" dirty="0">
                <a:solidFill>
                  <a:srgbClr val="2F6672"/>
                </a:solidFill>
              </a:rPr>
              <a:t> </a:t>
            </a:r>
            <a:r>
              <a:rPr lang="en-US" altLang="ko-KR" sz="1800" b="1" dirty="0">
                <a:solidFill>
                  <a:srgbClr val="2F6672"/>
                </a:solidFill>
              </a:rPr>
              <a:t>n</a:t>
            </a:r>
            <a:r>
              <a:rPr lang="en-US" altLang="ko-KR" sz="1800" b="1" dirty="0">
                <a:solidFill>
                  <a:srgbClr val="FFFF00"/>
                </a:solidFill>
              </a:rPr>
              <a:t>) </a:t>
            </a:r>
            <a:r>
              <a:rPr lang="en-US" altLang="ko-KR" sz="1800" b="1" dirty="0">
                <a:solidFill>
                  <a:schemeClr val="bg1"/>
                </a:solidFill>
              </a:rPr>
              <a:t>: </a:t>
            </a:r>
            <a:endParaRPr lang="en-US" altLang="ko-KR" sz="1800" b="1" dirty="0">
              <a:solidFill>
                <a:srgbClr val="2F6672"/>
              </a:solidFill>
            </a:endParaRPr>
          </a:p>
          <a:p>
            <a:pPr algn="l"/>
            <a:r>
              <a:rPr lang="en-US" altLang="ko-KR" sz="1800" b="1" dirty="0">
                <a:solidFill>
                  <a:schemeClr val="bg1"/>
                </a:solidFill>
              </a:rPr>
              <a:t>    </a:t>
            </a:r>
            <a:r>
              <a:rPr lang="en-US" altLang="ko-KR" sz="1800" b="1" dirty="0">
                <a:solidFill>
                  <a:srgbClr val="7030A0"/>
                </a:solidFill>
              </a:rPr>
              <a:t>return</a:t>
            </a:r>
            <a:r>
              <a:rPr lang="en-US" altLang="ko-KR" sz="1800" b="1" dirty="0">
                <a:solidFill>
                  <a:schemeClr val="bg1"/>
                </a:solidFill>
              </a:rPr>
              <a:t> </a:t>
            </a:r>
            <a:r>
              <a:rPr lang="en-US" altLang="ko-KR" sz="1800" b="1" dirty="0">
                <a:solidFill>
                  <a:srgbClr val="2F6672"/>
                </a:solidFill>
              </a:rPr>
              <a:t>sorted(strings, key=lambda x: x[n])</a:t>
            </a:r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A12A4841-74C9-4878-B134-F6BC32CD19FD}"/>
              </a:ext>
            </a:extLst>
          </p:cNvPr>
          <p:cNvSpPr txBox="1">
            <a:spLocks/>
          </p:cNvSpPr>
          <p:nvPr/>
        </p:nvSpPr>
        <p:spPr>
          <a:xfrm>
            <a:off x="4962525" y="1525127"/>
            <a:ext cx="6286500" cy="4830343"/>
          </a:xfrm>
          <a:prstGeom prst="rect">
            <a:avLst/>
          </a:prstGeom>
          <a:solidFill>
            <a:srgbClr val="D2B4A9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b="1" dirty="0">
                <a:solidFill>
                  <a:srgbClr val="2F6672"/>
                </a:solidFill>
              </a:rPr>
              <a:t>코드의 설명</a:t>
            </a:r>
            <a:endParaRPr lang="en-US" altLang="ko-KR" sz="1800" b="1" dirty="0">
              <a:solidFill>
                <a:srgbClr val="2F6672"/>
              </a:solidFill>
            </a:endParaRPr>
          </a:p>
          <a:p>
            <a:pPr algn="l"/>
            <a:r>
              <a:rPr lang="en-US" altLang="ko-KR" sz="1800" b="1" dirty="0">
                <a:solidFill>
                  <a:schemeClr val="tx1"/>
                </a:solidFill>
              </a:rPr>
              <a:t>lambda(</a:t>
            </a:r>
            <a:r>
              <a:rPr lang="ko-KR" altLang="en-US" sz="1800" b="1" dirty="0">
                <a:solidFill>
                  <a:schemeClr val="tx1"/>
                </a:solidFill>
              </a:rPr>
              <a:t>람다</a:t>
            </a:r>
            <a:r>
              <a:rPr lang="en-US" altLang="ko-KR" sz="1800" b="1" dirty="0">
                <a:solidFill>
                  <a:schemeClr val="tx1"/>
                </a:solidFill>
              </a:rPr>
              <a:t>) </a:t>
            </a:r>
            <a:r>
              <a:rPr lang="ko-KR" altLang="en-US" sz="1800" b="1" dirty="0">
                <a:solidFill>
                  <a:schemeClr val="tx1"/>
                </a:solidFill>
              </a:rPr>
              <a:t>함수를 사용하여 한 줄로 결과 출력 가능</a:t>
            </a:r>
            <a:endParaRPr lang="en-US" altLang="ko-KR" sz="1800" b="1" dirty="0">
              <a:solidFill>
                <a:schemeClr val="tx1"/>
              </a:solidFill>
            </a:endParaRP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8C3645D2-8271-4E04-A1E4-E87AFF47A3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5994" y="186956"/>
            <a:ext cx="5795969" cy="201957"/>
          </a:xfrm>
        </p:spPr>
        <p:txBody>
          <a:bodyPr/>
          <a:lstStyle/>
          <a:p>
            <a:pPr algn="r"/>
            <a:r>
              <a:rPr lang="en-US" altLang="ko-KR" dirty="0"/>
              <a:t>String sort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AF32D9B-E360-4C67-AFCF-17CC2C9C6223}"/>
              </a:ext>
            </a:extLst>
          </p:cNvPr>
          <p:cNvSpPr/>
          <p:nvPr/>
        </p:nvSpPr>
        <p:spPr>
          <a:xfrm>
            <a:off x="11031538" y="235557"/>
            <a:ext cx="130174" cy="13017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32350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838623"/>
            <a:ext cx="9129713" cy="567808"/>
          </a:xfrm>
        </p:spPr>
        <p:txBody>
          <a:bodyPr/>
          <a:lstStyle/>
          <a:p>
            <a:r>
              <a:rPr lang="ko-KR" altLang="en-US" dirty="0"/>
              <a:t>사용된 함수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Pyton</a:t>
            </a:r>
            <a:r>
              <a:rPr lang="en-US" dirty="0"/>
              <a:t> Study 1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 dirty="0"/>
              <a:t>Programmers coding test</a:t>
            </a:r>
            <a:endParaRPr lang="ko-KR" altLang="en-US" dirty="0"/>
          </a:p>
        </p:txBody>
      </p:sp>
      <p:sp>
        <p:nvSpPr>
          <p:cNvPr id="17" name="텍스트 개체 틀 5">
            <a:extLst>
              <a:ext uri="{FF2B5EF4-FFF2-40B4-BE49-F238E27FC236}">
                <a16:creationId xmlns:a16="http://schemas.microsoft.com/office/drawing/2014/main" id="{09C2D78A-66B1-4589-8FE9-18C747463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0037" y="1525127"/>
            <a:ext cx="10968038" cy="4830343"/>
          </a:xfrm>
          <a:solidFill>
            <a:srgbClr val="D2B4A9"/>
          </a:solidFill>
        </p:spPr>
        <p:txBody>
          <a:bodyPr>
            <a:normAutofit/>
          </a:bodyPr>
          <a:lstStyle/>
          <a:p>
            <a:pPr algn="l"/>
            <a:r>
              <a:rPr lang="en-US" altLang="ko-KR" sz="1800" b="1" dirty="0">
                <a:solidFill>
                  <a:schemeClr val="tx1"/>
                </a:solidFill>
              </a:rPr>
              <a:t>lambda (): </a:t>
            </a:r>
            <a:r>
              <a:rPr lang="ko-KR" altLang="en-US" sz="1800" b="1" dirty="0">
                <a:solidFill>
                  <a:schemeClr val="tx1"/>
                </a:solidFill>
              </a:rPr>
              <a:t>이름이 없는 함수를 만들 수 있으며</a:t>
            </a:r>
            <a:r>
              <a:rPr lang="en-US" altLang="ko-KR" sz="1800" b="1" dirty="0">
                <a:solidFill>
                  <a:schemeClr val="tx1"/>
                </a:solidFill>
              </a:rPr>
              <a:t>, </a:t>
            </a:r>
            <a:r>
              <a:rPr lang="ko-KR" altLang="en-US" sz="1800" b="1" dirty="0">
                <a:solidFill>
                  <a:schemeClr val="tx1"/>
                </a:solidFill>
              </a:rPr>
              <a:t>함수를 한 줄로 요약해주는 함수이다</a:t>
            </a:r>
            <a:r>
              <a:rPr lang="en-US" altLang="ko-KR" sz="1800" b="1" dirty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altLang="ko-KR" sz="1800" b="1" dirty="0">
              <a:solidFill>
                <a:schemeClr val="tx1"/>
              </a:solidFill>
            </a:endParaRPr>
          </a:p>
          <a:p>
            <a:pPr algn="l"/>
            <a:r>
              <a:rPr lang="ko-KR" altLang="en-US" sz="1800" b="1" dirty="0">
                <a:solidFill>
                  <a:schemeClr val="tx1"/>
                </a:solidFill>
              </a:rPr>
              <a:t>형식 </a:t>
            </a:r>
            <a:r>
              <a:rPr lang="en-US" altLang="ko-KR" sz="1800" b="1" dirty="0">
                <a:solidFill>
                  <a:schemeClr val="tx1"/>
                </a:solidFill>
              </a:rPr>
              <a:t>– lambda </a:t>
            </a:r>
            <a:r>
              <a:rPr lang="ko-KR" altLang="en-US" sz="1800" b="1" dirty="0">
                <a:solidFill>
                  <a:schemeClr val="tx1"/>
                </a:solidFill>
              </a:rPr>
              <a:t>매개변수 </a:t>
            </a:r>
            <a:r>
              <a:rPr lang="en-US" altLang="ko-KR" sz="1800" b="1" dirty="0">
                <a:solidFill>
                  <a:schemeClr val="tx1"/>
                </a:solidFill>
              </a:rPr>
              <a:t>: </a:t>
            </a:r>
            <a:r>
              <a:rPr lang="ko-KR" altLang="en-US" sz="1800" b="1" dirty="0">
                <a:solidFill>
                  <a:schemeClr val="tx1"/>
                </a:solidFill>
              </a:rPr>
              <a:t>결과     →     </a:t>
            </a:r>
            <a:r>
              <a:rPr lang="en-US" altLang="ko-KR" sz="1800" b="1" dirty="0">
                <a:solidFill>
                  <a:schemeClr val="tx1"/>
                </a:solidFill>
              </a:rPr>
              <a:t>lambda</a:t>
            </a:r>
            <a:r>
              <a:rPr lang="ko-KR" altLang="en-US" sz="1800" b="1" dirty="0">
                <a:solidFill>
                  <a:schemeClr val="tx1"/>
                </a:solidFill>
              </a:rPr>
              <a:t> </a:t>
            </a:r>
            <a:r>
              <a:rPr lang="en-US" altLang="ko-KR" sz="1800" b="1" dirty="0">
                <a:solidFill>
                  <a:schemeClr val="tx1"/>
                </a:solidFill>
              </a:rPr>
              <a:t>x</a:t>
            </a:r>
            <a:r>
              <a:rPr lang="ko-KR" altLang="en-US" sz="1800" b="1" dirty="0">
                <a:solidFill>
                  <a:schemeClr val="tx1"/>
                </a:solidFill>
              </a:rPr>
              <a:t> </a:t>
            </a:r>
            <a:r>
              <a:rPr lang="en-US" altLang="ko-KR" sz="1800" b="1" dirty="0">
                <a:solidFill>
                  <a:schemeClr val="tx1"/>
                </a:solidFill>
              </a:rPr>
              <a:t>:</a:t>
            </a:r>
            <a:r>
              <a:rPr lang="ko-KR" altLang="en-US" sz="1800" b="1" dirty="0">
                <a:solidFill>
                  <a:schemeClr val="tx1"/>
                </a:solidFill>
              </a:rPr>
              <a:t> </a:t>
            </a:r>
            <a:r>
              <a:rPr lang="en-US" altLang="ko-KR" sz="1800" b="1" dirty="0">
                <a:solidFill>
                  <a:schemeClr val="tx1"/>
                </a:solidFill>
              </a:rPr>
              <a:t>x</a:t>
            </a:r>
            <a:r>
              <a:rPr lang="ko-KR" altLang="en-US" sz="1800" b="1" dirty="0">
                <a:solidFill>
                  <a:schemeClr val="tx1"/>
                </a:solidFill>
              </a:rPr>
              <a:t> </a:t>
            </a:r>
            <a:r>
              <a:rPr lang="en-US" altLang="ko-KR" sz="1800" b="1" dirty="0">
                <a:solidFill>
                  <a:schemeClr val="tx1"/>
                </a:solidFill>
              </a:rPr>
              <a:t>+ 1     # </a:t>
            </a:r>
            <a:r>
              <a:rPr lang="ko-KR" altLang="en-US" sz="1800" b="1" dirty="0">
                <a:solidFill>
                  <a:schemeClr val="tx1"/>
                </a:solidFill>
              </a:rPr>
              <a:t>인자로 받은 숫자에 </a:t>
            </a:r>
            <a:r>
              <a:rPr lang="en-US" altLang="ko-KR" sz="1800" b="1" dirty="0">
                <a:solidFill>
                  <a:schemeClr val="tx1"/>
                </a:solidFill>
              </a:rPr>
              <a:t>+1</a:t>
            </a:r>
            <a:r>
              <a:rPr lang="ko-KR" altLang="en-US" sz="1800" b="1" dirty="0">
                <a:solidFill>
                  <a:schemeClr val="tx1"/>
                </a:solidFill>
              </a:rPr>
              <a:t>을 해주는 함수</a:t>
            </a:r>
            <a:endParaRPr lang="en-US" altLang="ko-KR" sz="1800" b="1" dirty="0">
              <a:solidFill>
                <a:schemeClr val="tx1"/>
              </a:solidFill>
            </a:endParaRPr>
          </a:p>
          <a:p>
            <a:pPr algn="l"/>
            <a:endParaRPr lang="en-US" altLang="ko-KR" sz="1800" b="1" dirty="0">
              <a:solidFill>
                <a:schemeClr val="tx1"/>
              </a:solidFill>
            </a:endParaRP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1F8CC3C4-C7AE-4057-BC0B-F8168CC990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5994" y="186956"/>
            <a:ext cx="5795969" cy="201957"/>
          </a:xfrm>
        </p:spPr>
        <p:txBody>
          <a:bodyPr/>
          <a:lstStyle/>
          <a:p>
            <a:pPr algn="r"/>
            <a:r>
              <a:rPr lang="en-US" altLang="ko-KR" dirty="0"/>
              <a:t>String sort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0553B63-BC68-4E20-BB1E-B1F20B5948AC}"/>
              </a:ext>
            </a:extLst>
          </p:cNvPr>
          <p:cNvSpPr/>
          <p:nvPr/>
        </p:nvSpPr>
        <p:spPr>
          <a:xfrm>
            <a:off x="11031538" y="235557"/>
            <a:ext cx="130174" cy="13017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A4F7FA-3568-4F25-B698-68B7CD3D8FE0}"/>
              </a:ext>
            </a:extLst>
          </p:cNvPr>
          <p:cNvSpPr txBox="1"/>
          <p:nvPr/>
        </p:nvSpPr>
        <p:spPr>
          <a:xfrm>
            <a:off x="300037" y="5905500"/>
            <a:ext cx="874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 링크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https://stackoverflow.com/questions/13669252/what-is-key-lambda#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695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부제목 18">
            <a:extLst>
              <a:ext uri="{FF2B5EF4-FFF2-40B4-BE49-F238E27FC236}">
                <a16:creationId xmlns:a16="http://schemas.microsoft.com/office/drawing/2014/main" id="{AA01B8D4-E707-46C0-8716-52268E915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5F1400-6562-4F5E-8779-79B45D4C7F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21.07.01</a:t>
            </a:r>
            <a:endParaRPr lang="ko-KR" altLang="en-US" dirty="0"/>
          </a:p>
        </p:txBody>
      </p:sp>
      <p:sp>
        <p:nvSpPr>
          <p:cNvPr id="94" name="부제목 18">
            <a:extLst>
              <a:ext uri="{FF2B5EF4-FFF2-40B4-BE49-F238E27FC236}">
                <a16:creationId xmlns:a16="http://schemas.microsoft.com/office/drawing/2014/main" id="{D741B9DF-34EF-453C-8ECD-FCDE8F698E8D}"/>
              </a:ext>
            </a:extLst>
          </p:cNvPr>
          <p:cNvSpPr txBox="1">
            <a:spLocks/>
          </p:cNvSpPr>
          <p:nvPr/>
        </p:nvSpPr>
        <p:spPr>
          <a:xfrm>
            <a:off x="7805393" y="296862"/>
            <a:ext cx="4308309" cy="6264275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String basics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Convert string to integer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b="1" dirty="0">
              <a:ln w="3175">
                <a:noFill/>
              </a:ln>
              <a:solidFill>
                <a:srgbClr val="F4E5D4"/>
              </a:solidFill>
              <a:latin typeface="+mj-lt"/>
              <a:ea typeface="+mn-ea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n w="3175">
                  <a:noFill/>
                </a:ln>
                <a:solidFill>
                  <a:srgbClr val="F4E5D4"/>
                </a:solidFill>
                <a:latin typeface="+mj-lt"/>
                <a:ea typeface="+mn-ea"/>
              </a:rPr>
              <a:t>String sort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1518A4F-BFF5-4C6D-AAE3-27B272F22054}"/>
              </a:ext>
            </a:extLst>
          </p:cNvPr>
          <p:cNvSpPr/>
          <p:nvPr/>
        </p:nvSpPr>
        <p:spPr>
          <a:xfrm>
            <a:off x="11160357" y="296863"/>
            <a:ext cx="758949" cy="758949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FBEFBE4-AAD8-4A5D-95AF-4B43F2E4142D}"/>
              </a:ext>
            </a:extLst>
          </p:cNvPr>
          <p:cNvGrpSpPr/>
          <p:nvPr/>
        </p:nvGrpSpPr>
        <p:grpSpPr>
          <a:xfrm>
            <a:off x="9143094" y="3175"/>
            <a:ext cx="0" cy="6854825"/>
            <a:chOff x="9032421" y="0"/>
            <a:chExt cx="0" cy="6854825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3975F431-8271-4C97-8C8B-1B9F1BE301C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32421" y="0"/>
              <a:ext cx="0" cy="1734185"/>
            </a:xfrm>
            <a:prstGeom prst="line">
              <a:avLst/>
            </a:prstGeom>
            <a:ln w="9525">
              <a:gradFill>
                <a:gsLst>
                  <a:gs pos="0">
                    <a:srgbClr val="E4C2A9"/>
                  </a:gs>
                  <a:gs pos="100000">
                    <a:srgbClr val="E4C2A9"/>
                  </a:gs>
                </a:gsLst>
                <a:lin ang="5400000" scaled="1"/>
              </a:gradFill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221EB369-08F2-436A-89E7-BBB744380B7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32421" y="5048885"/>
              <a:ext cx="0" cy="1805940"/>
            </a:xfrm>
            <a:prstGeom prst="line">
              <a:avLst/>
            </a:prstGeom>
            <a:ln w="9525">
              <a:gradFill>
                <a:gsLst>
                  <a:gs pos="0">
                    <a:srgbClr val="E4C2A9"/>
                  </a:gs>
                  <a:gs pos="100000">
                    <a:srgbClr val="E4C2A9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9DC354E-D5EE-4EB3-9C07-1AF4E89392DD}"/>
              </a:ext>
            </a:extLst>
          </p:cNvPr>
          <p:cNvCxnSpPr>
            <a:cxnSpLocks/>
          </p:cNvCxnSpPr>
          <p:nvPr/>
        </p:nvCxnSpPr>
        <p:spPr>
          <a:xfrm>
            <a:off x="2380398" y="3890937"/>
            <a:ext cx="999925" cy="0"/>
          </a:xfrm>
          <a:prstGeom prst="line">
            <a:avLst/>
          </a:prstGeom>
          <a:gradFill flip="none" rotWithShape="1">
            <a:gsLst>
              <a:gs pos="0">
                <a:srgbClr val="E7C49D"/>
              </a:gs>
              <a:gs pos="100000">
                <a:srgbClr val="F3D5BB"/>
              </a:gs>
            </a:gsLst>
            <a:path path="circle">
              <a:fillToRect r="100000" b="100000"/>
            </a:path>
            <a:tileRect l="-100000" t="-100000"/>
          </a:gradFill>
          <a:ln w="101600">
            <a:gradFill flip="none" rotWithShape="1">
              <a:gsLst>
                <a:gs pos="0">
                  <a:srgbClr val="F3D5BB"/>
                </a:gs>
                <a:gs pos="74000">
                  <a:srgbClr val="E4C2A9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363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838623"/>
            <a:ext cx="9129713" cy="567808"/>
          </a:xfrm>
        </p:spPr>
        <p:txBody>
          <a:bodyPr/>
          <a:lstStyle/>
          <a:p>
            <a:r>
              <a:rPr lang="en-US" altLang="ko-KR" dirty="0"/>
              <a:t>String basics (</a:t>
            </a:r>
            <a:r>
              <a:rPr lang="ko-KR" altLang="en-US" dirty="0"/>
              <a:t>문자열 다루기 기본</a:t>
            </a:r>
            <a:r>
              <a:rPr lang="en-US" altLang="ko-KR" dirty="0"/>
              <a:t>)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Pyton</a:t>
            </a:r>
            <a:r>
              <a:rPr lang="en-US" dirty="0"/>
              <a:t> Study 1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 dirty="0"/>
              <a:t>Programmers coding test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94BC0F8D-7DE7-4EFF-A4D4-E3103B9533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5994" y="186956"/>
            <a:ext cx="5795969" cy="201957"/>
          </a:xfrm>
        </p:spPr>
        <p:txBody>
          <a:bodyPr/>
          <a:lstStyle/>
          <a:p>
            <a:pPr algn="r"/>
            <a:r>
              <a:rPr lang="en-US" altLang="ko-KR" dirty="0"/>
              <a:t>String basics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D0A4E09-1053-4907-B904-D207C88757E3}"/>
              </a:ext>
            </a:extLst>
          </p:cNvPr>
          <p:cNvSpPr/>
          <p:nvPr/>
        </p:nvSpPr>
        <p:spPr>
          <a:xfrm>
            <a:off x="10888663" y="235557"/>
            <a:ext cx="130174" cy="13017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DBD75B-6223-4806-BBF3-637FF0F56808}"/>
              </a:ext>
            </a:extLst>
          </p:cNvPr>
          <p:cNvSpPr txBox="1"/>
          <p:nvPr/>
        </p:nvSpPr>
        <p:spPr>
          <a:xfrm>
            <a:off x="300037" y="1571698"/>
            <a:ext cx="627221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1B3C33"/>
                </a:solidFill>
                <a:effectLst/>
                <a:latin typeface="Inter"/>
              </a:rPr>
              <a:t>문제 설명</a:t>
            </a:r>
          </a:p>
          <a:p>
            <a:pPr algn="l" latinLnBrk="0"/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문자열 </a:t>
            </a:r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s</a:t>
            </a:r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의 길이가 </a:t>
            </a:r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4 </a:t>
            </a:r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혹은 </a:t>
            </a:r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6</a:t>
            </a:r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이고</a:t>
            </a:r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, </a:t>
            </a:r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숫자로만 구성돼 있는지 확인해주는 함수</a:t>
            </a:r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, solution</a:t>
            </a:r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을 완성하세요</a:t>
            </a:r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. </a:t>
            </a:r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예를 들어 </a:t>
            </a:r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s</a:t>
            </a:r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가 </a:t>
            </a:r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"a234"</a:t>
            </a:r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이면 </a:t>
            </a:r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False</a:t>
            </a:r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를 리턴하고 </a:t>
            </a:r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"1234"</a:t>
            </a:r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라면 </a:t>
            </a:r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True</a:t>
            </a:r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를 </a:t>
            </a:r>
            <a:r>
              <a:rPr lang="ko-KR" altLang="en-US" b="0" i="0" dirty="0" err="1">
                <a:solidFill>
                  <a:srgbClr val="1B3C33"/>
                </a:solidFill>
                <a:effectLst/>
                <a:latin typeface="Inter"/>
              </a:rPr>
              <a:t>리턴하면</a:t>
            </a:r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 됩니다</a:t>
            </a:r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.</a:t>
            </a:r>
          </a:p>
          <a:p>
            <a:pPr algn="l" latinLnBrk="0"/>
            <a:endParaRPr lang="en-US" altLang="ko-KR" dirty="0">
              <a:solidFill>
                <a:srgbClr val="1B3C33"/>
              </a:solidFill>
              <a:latin typeface="Inter"/>
            </a:endParaRPr>
          </a:p>
          <a:p>
            <a:pPr algn="l" latinLnBrk="0"/>
            <a:r>
              <a:rPr lang="ko-KR" altLang="en-US" b="1" i="0" dirty="0">
                <a:solidFill>
                  <a:srgbClr val="1B3C33"/>
                </a:solidFill>
                <a:effectLst/>
                <a:latin typeface="Inter"/>
              </a:rPr>
              <a:t>제한사항</a:t>
            </a:r>
            <a:endParaRPr lang="en-US" altLang="ko-KR" b="1" i="0" dirty="0">
              <a:solidFill>
                <a:srgbClr val="1B3C33"/>
              </a:solidFill>
              <a:effectLst/>
              <a:latin typeface="Inter"/>
            </a:endParaRPr>
          </a:p>
          <a:p>
            <a:pPr algn="l" latinLnBrk="0"/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 - s</a:t>
            </a:r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는 길이 </a:t>
            </a:r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1</a:t>
            </a:r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이상</a:t>
            </a:r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, </a:t>
            </a:r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길이 </a:t>
            </a:r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8 </a:t>
            </a:r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이하인 문자열입니다</a:t>
            </a:r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.</a:t>
            </a:r>
          </a:p>
          <a:p>
            <a:pPr algn="l" latinLnBrk="0"/>
            <a:endParaRPr lang="en-US" altLang="ko-KR" dirty="0">
              <a:solidFill>
                <a:srgbClr val="1B3C33"/>
              </a:solidFill>
              <a:latin typeface="Inter"/>
            </a:endParaRPr>
          </a:p>
          <a:p>
            <a:pPr algn="l" latinLnBrk="0"/>
            <a:r>
              <a:rPr lang="ko-KR" altLang="en-US" b="1" dirty="0">
                <a:solidFill>
                  <a:srgbClr val="1B3C33"/>
                </a:solidFill>
                <a:latin typeface="Inter"/>
              </a:rPr>
              <a:t>입출력 예</a:t>
            </a:r>
            <a:endParaRPr lang="en-US" altLang="ko-KR" b="1" dirty="0">
              <a:solidFill>
                <a:srgbClr val="1B3C33"/>
              </a:solidFill>
              <a:latin typeface="Inter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F74B5A00-8C61-42B0-9B2A-A7B54809C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75830"/>
              </p:ext>
            </p:extLst>
          </p:nvPr>
        </p:nvGraphicFramePr>
        <p:xfrm>
          <a:off x="405779" y="4227122"/>
          <a:ext cx="3646142" cy="10972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23071">
                  <a:extLst>
                    <a:ext uri="{9D8B030D-6E8A-4147-A177-3AD203B41FA5}">
                      <a16:colId xmlns:a16="http://schemas.microsoft.com/office/drawing/2014/main" val="104324971"/>
                    </a:ext>
                  </a:extLst>
                </a:gridCol>
                <a:gridCol w="1823071">
                  <a:extLst>
                    <a:ext uri="{9D8B030D-6E8A-4147-A177-3AD203B41FA5}">
                      <a16:colId xmlns:a16="http://schemas.microsoft.com/office/drawing/2014/main" val="29017606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s</a:t>
                      </a:r>
                    </a:p>
                  </a:txBody>
                  <a:tcPr anchor="ctr">
                    <a:solidFill>
                      <a:srgbClr val="60A2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return</a:t>
                      </a:r>
                    </a:p>
                  </a:txBody>
                  <a:tcPr anchor="ctr">
                    <a:solidFill>
                      <a:srgbClr val="60A2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402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"a234"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3942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dirty="0">
                          <a:effectLst/>
                        </a:rPr>
                        <a:t>"1234"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198748"/>
                  </a:ext>
                </a:extLst>
              </a:tr>
            </a:tbl>
          </a:graphicData>
        </a:graphic>
      </p:graphicFrame>
      <p:pic>
        <p:nvPicPr>
          <p:cNvPr id="25" name="그림 24">
            <a:extLst>
              <a:ext uri="{FF2B5EF4-FFF2-40B4-BE49-F238E27FC236}">
                <a16:creationId xmlns:a16="http://schemas.microsoft.com/office/drawing/2014/main" id="{14A03F4E-ADCE-423E-AA33-AA09B9736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522" y="3639207"/>
            <a:ext cx="5743877" cy="227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4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838623"/>
            <a:ext cx="9129713" cy="567808"/>
          </a:xfrm>
        </p:spPr>
        <p:txBody>
          <a:bodyPr/>
          <a:lstStyle/>
          <a:p>
            <a:r>
              <a:rPr lang="ko-KR" altLang="en-US" dirty="0"/>
              <a:t>첫 번째 풀이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Pyton</a:t>
            </a:r>
            <a:r>
              <a:rPr lang="en-US" dirty="0"/>
              <a:t> Study 1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 dirty="0"/>
              <a:t>Programmers coding test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94BC0F8D-7DE7-4EFF-A4D4-E3103B9533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5994" y="186956"/>
            <a:ext cx="5795969" cy="201957"/>
          </a:xfrm>
        </p:spPr>
        <p:txBody>
          <a:bodyPr/>
          <a:lstStyle/>
          <a:p>
            <a:pPr algn="r"/>
            <a:r>
              <a:rPr lang="en-US" altLang="ko-KR" dirty="0"/>
              <a:t>String basics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D0A4E09-1053-4907-B904-D207C88757E3}"/>
              </a:ext>
            </a:extLst>
          </p:cNvPr>
          <p:cNvSpPr/>
          <p:nvPr/>
        </p:nvSpPr>
        <p:spPr>
          <a:xfrm>
            <a:off x="10888663" y="235557"/>
            <a:ext cx="130174" cy="13017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532B41A-A1FE-45A0-9C97-1A435BD85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377" y="1525127"/>
            <a:ext cx="2838846" cy="4830343"/>
          </a:xfrm>
          <a:prstGeom prst="rect">
            <a:avLst/>
          </a:prstGeom>
        </p:spPr>
      </p:pic>
      <p:sp>
        <p:nvSpPr>
          <p:cNvPr id="17" name="텍스트 개체 틀 5">
            <a:extLst>
              <a:ext uri="{FF2B5EF4-FFF2-40B4-BE49-F238E27FC236}">
                <a16:creationId xmlns:a16="http://schemas.microsoft.com/office/drawing/2014/main" id="{09C2D78A-66B1-4589-8FE9-18C747463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0037" y="1525127"/>
            <a:ext cx="7833664" cy="4830343"/>
          </a:xfrm>
          <a:solidFill>
            <a:srgbClr val="D2B4A9"/>
          </a:solidFill>
        </p:spPr>
        <p:txBody>
          <a:bodyPr>
            <a:normAutofit/>
          </a:bodyPr>
          <a:lstStyle/>
          <a:p>
            <a:pPr algn="l"/>
            <a:r>
              <a:rPr lang="en-US" altLang="ko-KR" sz="1800" b="1" dirty="0">
                <a:solidFill>
                  <a:srgbClr val="7030A0"/>
                </a:solidFill>
              </a:rPr>
              <a:t>def</a:t>
            </a:r>
            <a:r>
              <a:rPr lang="en-US" altLang="ko-KR" sz="1800" b="1" dirty="0">
                <a:solidFill>
                  <a:schemeClr val="bg1"/>
                </a:solidFill>
              </a:rPr>
              <a:t> </a:t>
            </a:r>
            <a:r>
              <a:rPr lang="en-US" altLang="ko-KR" sz="1800" b="1" dirty="0">
                <a:solidFill>
                  <a:srgbClr val="FFFF00"/>
                </a:solidFill>
              </a:rPr>
              <a:t>solution(</a:t>
            </a:r>
            <a:r>
              <a:rPr lang="en-US" altLang="ko-KR" sz="1800" b="1" dirty="0">
                <a:solidFill>
                  <a:srgbClr val="2F6672"/>
                </a:solidFill>
              </a:rPr>
              <a:t>s</a:t>
            </a:r>
            <a:r>
              <a:rPr lang="en-US" altLang="ko-KR" sz="1800" b="1" dirty="0">
                <a:solidFill>
                  <a:srgbClr val="FFFF00"/>
                </a:solidFill>
              </a:rPr>
              <a:t>) </a:t>
            </a:r>
            <a:r>
              <a:rPr lang="en-US" altLang="ko-KR" sz="1800" b="1" dirty="0">
                <a:solidFill>
                  <a:schemeClr val="bg1"/>
                </a:solidFill>
              </a:rPr>
              <a:t>: </a:t>
            </a:r>
          </a:p>
          <a:p>
            <a:pPr algn="l"/>
            <a:r>
              <a:rPr lang="en-US" altLang="ko-KR" sz="1800" b="1" dirty="0">
                <a:solidFill>
                  <a:schemeClr val="bg1"/>
                </a:solidFill>
              </a:rPr>
              <a:t>    </a:t>
            </a:r>
            <a:r>
              <a:rPr lang="en-US" altLang="ko-KR" sz="1800" b="1" dirty="0">
                <a:solidFill>
                  <a:srgbClr val="2F6672"/>
                </a:solidFill>
              </a:rPr>
              <a:t>answer = </a:t>
            </a:r>
            <a:r>
              <a:rPr lang="en-US" altLang="ko-KR" sz="1800" b="1" dirty="0" err="1">
                <a:solidFill>
                  <a:srgbClr val="2F6672"/>
                </a:solidFill>
              </a:rPr>
              <a:t>s.isdigit</a:t>
            </a:r>
            <a:r>
              <a:rPr lang="en-US" altLang="ko-KR" sz="1800" b="1" dirty="0">
                <a:solidFill>
                  <a:srgbClr val="2F6672"/>
                </a:solidFill>
              </a:rPr>
              <a:t>()</a:t>
            </a:r>
          </a:p>
          <a:p>
            <a:pPr algn="l"/>
            <a:r>
              <a:rPr lang="en-US" altLang="ko-KR" sz="1800" b="1" dirty="0">
                <a:solidFill>
                  <a:schemeClr val="bg1"/>
                </a:solidFill>
              </a:rPr>
              <a:t>    </a:t>
            </a:r>
            <a:r>
              <a:rPr lang="en-US" altLang="ko-KR" sz="1800" b="1" dirty="0">
                <a:solidFill>
                  <a:srgbClr val="7030A0"/>
                </a:solidFill>
              </a:rPr>
              <a:t>return</a:t>
            </a:r>
            <a:r>
              <a:rPr lang="en-US" altLang="ko-KR" sz="1800" b="1" dirty="0">
                <a:solidFill>
                  <a:schemeClr val="bg1"/>
                </a:solidFill>
              </a:rPr>
              <a:t> </a:t>
            </a:r>
            <a:r>
              <a:rPr lang="en-US" altLang="ko-KR" sz="1800" b="1" dirty="0">
                <a:solidFill>
                  <a:srgbClr val="2F6672"/>
                </a:solidFill>
              </a:rPr>
              <a:t>answer</a:t>
            </a:r>
          </a:p>
          <a:p>
            <a:pPr algn="l"/>
            <a:endParaRPr lang="en-US" altLang="ko-KR" sz="1800" b="1" dirty="0">
              <a:solidFill>
                <a:srgbClr val="2F6672"/>
              </a:solidFill>
            </a:endParaRPr>
          </a:p>
          <a:p>
            <a:pPr algn="l"/>
            <a:endParaRPr lang="en-US" altLang="ko-KR" sz="1800" b="1" dirty="0">
              <a:solidFill>
                <a:srgbClr val="2F6672"/>
              </a:solidFill>
            </a:endParaRPr>
          </a:p>
          <a:p>
            <a:pPr algn="l"/>
            <a:r>
              <a:rPr lang="en-US" altLang="ko-KR" sz="1800" b="1" dirty="0" err="1">
                <a:solidFill>
                  <a:schemeClr val="bg1"/>
                </a:solidFill>
              </a:rPr>
              <a:t>Isdigit</a:t>
            </a:r>
            <a:r>
              <a:rPr lang="en-US" altLang="ko-KR" sz="1800" b="1" dirty="0">
                <a:solidFill>
                  <a:schemeClr val="bg1"/>
                </a:solidFill>
              </a:rPr>
              <a:t> </a:t>
            </a:r>
            <a:r>
              <a:rPr lang="ko-KR" altLang="en-US" sz="1800" b="1" dirty="0">
                <a:solidFill>
                  <a:schemeClr val="bg1"/>
                </a:solidFill>
              </a:rPr>
              <a:t>함수만 사용할 경우 테스트 </a:t>
            </a:r>
            <a:r>
              <a:rPr lang="en-US" altLang="ko-KR" sz="1800" b="1" dirty="0">
                <a:solidFill>
                  <a:schemeClr val="bg1"/>
                </a:solidFill>
              </a:rPr>
              <a:t>5, 6</a:t>
            </a:r>
            <a:r>
              <a:rPr lang="ko-KR" altLang="en-US" sz="1800" b="1" dirty="0">
                <a:solidFill>
                  <a:schemeClr val="bg1"/>
                </a:solidFill>
              </a:rPr>
              <a:t>번에서 실패를 하는 경우 발생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algn="l"/>
            <a:endParaRPr lang="en-US" altLang="ko-KR" sz="1800" b="1" dirty="0">
              <a:solidFill>
                <a:schemeClr val="bg1"/>
              </a:solidFill>
            </a:endParaRPr>
          </a:p>
          <a:p>
            <a:pPr algn="l"/>
            <a:r>
              <a:rPr lang="ko-KR" altLang="en-US" sz="1800" b="1" dirty="0">
                <a:solidFill>
                  <a:schemeClr val="bg1"/>
                </a:solidFill>
              </a:rPr>
              <a:t>예상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algn="l"/>
            <a:r>
              <a:rPr lang="en-US" altLang="ko-KR" sz="1800" dirty="0">
                <a:solidFill>
                  <a:schemeClr val="bg1"/>
                </a:solidFill>
              </a:rPr>
              <a:t>1.  </a:t>
            </a:r>
            <a:r>
              <a:rPr lang="ko-KR" altLang="en-US" sz="1800" dirty="0">
                <a:solidFill>
                  <a:schemeClr val="bg1"/>
                </a:solidFill>
              </a:rPr>
              <a:t>문자열의 길이를 판별해야 할까</a:t>
            </a:r>
            <a:r>
              <a:rPr lang="en-US" altLang="ko-KR" sz="1800" dirty="0">
                <a:solidFill>
                  <a:schemeClr val="bg1"/>
                </a:solidFill>
              </a:rPr>
              <a:t>?</a:t>
            </a:r>
          </a:p>
          <a:p>
            <a:pPr algn="l"/>
            <a:r>
              <a:rPr lang="en-US" altLang="ko-KR" sz="1800" dirty="0">
                <a:solidFill>
                  <a:schemeClr val="bg1"/>
                </a:solidFill>
              </a:rPr>
              <a:t>2.  - , +</a:t>
            </a:r>
            <a:r>
              <a:rPr lang="ko-KR" altLang="en-US" sz="1800" dirty="0">
                <a:solidFill>
                  <a:schemeClr val="bg1"/>
                </a:solidFill>
              </a:rPr>
              <a:t>를 구분 해야 할까</a:t>
            </a:r>
            <a:r>
              <a:rPr lang="en-US" altLang="ko-KR" sz="1800" dirty="0">
                <a:solidFill>
                  <a:schemeClr val="bg1"/>
                </a:solidFill>
              </a:rPr>
              <a:t>?</a:t>
            </a:r>
          </a:p>
          <a:p>
            <a:pPr algn="l"/>
            <a:endParaRPr lang="en-US" altLang="ko-KR" sz="1800" b="1" dirty="0">
              <a:solidFill>
                <a:schemeClr val="bg1"/>
              </a:solidFill>
            </a:endParaRPr>
          </a:p>
          <a:p>
            <a:pPr algn="l"/>
            <a:endParaRPr lang="en-US" altLang="ko-KR" sz="1800" b="1" dirty="0">
              <a:solidFill>
                <a:srgbClr val="2F66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15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838623"/>
            <a:ext cx="9129713" cy="567808"/>
          </a:xfrm>
        </p:spPr>
        <p:txBody>
          <a:bodyPr/>
          <a:lstStyle/>
          <a:p>
            <a:r>
              <a:rPr lang="ko-KR" altLang="en-US" dirty="0"/>
              <a:t>두 번째 풀이     </a:t>
            </a:r>
            <a:r>
              <a:rPr lang="ko-KR" altLang="en-US" dirty="0">
                <a:solidFill>
                  <a:srgbClr val="FF0000"/>
                </a:solidFill>
              </a:rPr>
              <a:t>이거 다시 정리 해보자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Pyton</a:t>
            </a:r>
            <a:r>
              <a:rPr lang="en-US" dirty="0"/>
              <a:t> Study 1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 dirty="0"/>
              <a:t>Programmers coding test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94BC0F8D-7DE7-4EFF-A4D4-E3103B9533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5994" y="186956"/>
            <a:ext cx="5795969" cy="201957"/>
          </a:xfrm>
        </p:spPr>
        <p:txBody>
          <a:bodyPr/>
          <a:lstStyle/>
          <a:p>
            <a:pPr algn="r"/>
            <a:r>
              <a:rPr lang="en-US" altLang="ko-KR" dirty="0"/>
              <a:t>String basics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D0A4E09-1053-4907-B904-D207C88757E3}"/>
              </a:ext>
            </a:extLst>
          </p:cNvPr>
          <p:cNvSpPr/>
          <p:nvPr/>
        </p:nvSpPr>
        <p:spPr>
          <a:xfrm>
            <a:off x="10888663" y="235557"/>
            <a:ext cx="130174" cy="13017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7" name="텍스트 개체 틀 5">
            <a:extLst>
              <a:ext uri="{FF2B5EF4-FFF2-40B4-BE49-F238E27FC236}">
                <a16:creationId xmlns:a16="http://schemas.microsoft.com/office/drawing/2014/main" id="{09C2D78A-66B1-4589-8FE9-18C747463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0037" y="1525127"/>
            <a:ext cx="7833664" cy="4830343"/>
          </a:xfrm>
          <a:solidFill>
            <a:srgbClr val="D2B4A9"/>
          </a:solidFill>
        </p:spPr>
        <p:txBody>
          <a:bodyPr>
            <a:normAutofit/>
          </a:bodyPr>
          <a:lstStyle/>
          <a:p>
            <a:pPr algn="l"/>
            <a:r>
              <a:rPr lang="en-US" altLang="ko-KR" sz="1800" b="1" dirty="0">
                <a:solidFill>
                  <a:srgbClr val="7030A0"/>
                </a:solidFill>
              </a:rPr>
              <a:t>def</a:t>
            </a:r>
            <a:r>
              <a:rPr lang="en-US" altLang="ko-KR" sz="1800" b="1" dirty="0">
                <a:solidFill>
                  <a:schemeClr val="bg1"/>
                </a:solidFill>
              </a:rPr>
              <a:t> </a:t>
            </a:r>
            <a:r>
              <a:rPr lang="en-US" altLang="ko-KR" sz="1800" b="1" dirty="0">
                <a:solidFill>
                  <a:srgbClr val="FFFF00"/>
                </a:solidFill>
              </a:rPr>
              <a:t>solution(</a:t>
            </a:r>
            <a:r>
              <a:rPr lang="en-US" altLang="ko-KR" sz="1800" b="1" dirty="0">
                <a:solidFill>
                  <a:srgbClr val="2F6672"/>
                </a:solidFill>
              </a:rPr>
              <a:t>s</a:t>
            </a:r>
            <a:r>
              <a:rPr lang="en-US" altLang="ko-KR" sz="1800" b="1" dirty="0">
                <a:solidFill>
                  <a:srgbClr val="FFFF00"/>
                </a:solidFill>
              </a:rPr>
              <a:t>) </a:t>
            </a:r>
            <a:r>
              <a:rPr lang="en-US" altLang="ko-KR" sz="1800" b="1" dirty="0">
                <a:solidFill>
                  <a:schemeClr val="bg1"/>
                </a:solidFill>
              </a:rPr>
              <a:t>: </a:t>
            </a:r>
          </a:p>
          <a:p>
            <a:pPr algn="l"/>
            <a:r>
              <a:rPr lang="en-US" altLang="ko-KR" sz="1800" b="1" dirty="0">
                <a:solidFill>
                  <a:srgbClr val="7030A0"/>
                </a:solidFill>
              </a:rPr>
              <a:t>    answer = True                                 </a:t>
            </a:r>
            <a:r>
              <a:rPr lang="en-US" altLang="ko-KR" sz="1800" b="1" dirty="0">
                <a:solidFill>
                  <a:schemeClr val="bg1"/>
                </a:solidFill>
              </a:rPr>
              <a:t># </a:t>
            </a:r>
            <a:r>
              <a:rPr lang="ko-KR" altLang="en-US" sz="1800" b="1" dirty="0">
                <a:solidFill>
                  <a:schemeClr val="bg1"/>
                </a:solidFill>
              </a:rPr>
              <a:t>초기값 지정</a:t>
            </a:r>
          </a:p>
          <a:p>
            <a:pPr algn="l"/>
            <a:r>
              <a:rPr lang="ko-KR" altLang="en-US" sz="1800" b="1" dirty="0">
                <a:solidFill>
                  <a:srgbClr val="7030A0"/>
                </a:solidFill>
              </a:rPr>
              <a:t>    </a:t>
            </a:r>
          </a:p>
          <a:p>
            <a:pPr algn="l"/>
            <a:r>
              <a:rPr lang="ko-KR" altLang="en-US" sz="1800" b="1" dirty="0">
                <a:solidFill>
                  <a:srgbClr val="7030A0"/>
                </a:solidFill>
              </a:rPr>
              <a:t>    </a:t>
            </a:r>
            <a:r>
              <a:rPr lang="en-US" altLang="ko-KR" sz="1800" b="1" dirty="0">
                <a:solidFill>
                  <a:srgbClr val="7030A0"/>
                </a:solidFill>
              </a:rPr>
              <a:t>if((</a:t>
            </a:r>
            <a:r>
              <a:rPr lang="en-US" altLang="ko-KR" sz="1800" b="1" dirty="0" err="1">
                <a:solidFill>
                  <a:srgbClr val="2F6672"/>
                </a:solidFill>
              </a:rPr>
              <a:t>len</a:t>
            </a:r>
            <a:r>
              <a:rPr lang="en-US" altLang="ko-KR" sz="1800" b="1" dirty="0">
                <a:solidFill>
                  <a:srgbClr val="2F6672"/>
                </a:solidFill>
              </a:rPr>
              <a:t>(s) == 4</a:t>
            </a:r>
            <a:r>
              <a:rPr lang="en-US" altLang="ko-KR" sz="1800" b="1" dirty="0">
                <a:solidFill>
                  <a:srgbClr val="7030A0"/>
                </a:solidFill>
              </a:rPr>
              <a:t>) or </a:t>
            </a:r>
            <a:r>
              <a:rPr lang="en-US" altLang="ko-KR" sz="1800" b="1" dirty="0" err="1">
                <a:solidFill>
                  <a:srgbClr val="2F6672"/>
                </a:solidFill>
              </a:rPr>
              <a:t>len</a:t>
            </a:r>
            <a:r>
              <a:rPr lang="en-US" altLang="ko-KR" sz="1800" b="1" dirty="0">
                <a:solidFill>
                  <a:srgbClr val="2F6672"/>
                </a:solidFill>
              </a:rPr>
              <a:t>(s) == 6</a:t>
            </a:r>
            <a:r>
              <a:rPr lang="en-US" altLang="ko-KR" sz="1800" b="1" dirty="0">
                <a:solidFill>
                  <a:srgbClr val="7030A0"/>
                </a:solidFill>
              </a:rPr>
              <a:t>):     </a:t>
            </a:r>
            <a:r>
              <a:rPr lang="en-US" altLang="ko-KR" sz="1800" b="1" dirty="0">
                <a:solidFill>
                  <a:schemeClr val="bg1"/>
                </a:solidFill>
              </a:rPr>
              <a:t># </a:t>
            </a:r>
            <a:r>
              <a:rPr lang="ko-KR" altLang="en-US" sz="1800" b="1" dirty="0">
                <a:solidFill>
                  <a:schemeClr val="bg1"/>
                </a:solidFill>
              </a:rPr>
              <a:t>문자열의 길이가 </a:t>
            </a:r>
            <a:r>
              <a:rPr lang="en-US" altLang="ko-KR" sz="1800" b="1" dirty="0">
                <a:solidFill>
                  <a:schemeClr val="bg1"/>
                </a:solidFill>
              </a:rPr>
              <a:t>4 or 6 </a:t>
            </a:r>
            <a:r>
              <a:rPr lang="ko-KR" altLang="en-US" sz="1800" b="1" dirty="0">
                <a:solidFill>
                  <a:schemeClr val="bg1"/>
                </a:solidFill>
              </a:rPr>
              <a:t>확인</a:t>
            </a:r>
          </a:p>
          <a:p>
            <a:pPr algn="l"/>
            <a:r>
              <a:rPr lang="ko-KR" altLang="en-US" sz="1800" b="1" dirty="0">
                <a:solidFill>
                  <a:srgbClr val="7030A0"/>
                </a:solidFill>
              </a:rPr>
              <a:t>        </a:t>
            </a:r>
            <a:r>
              <a:rPr lang="en-US" altLang="ko-KR" sz="1800" b="1" dirty="0">
                <a:solidFill>
                  <a:srgbClr val="7030A0"/>
                </a:solidFill>
              </a:rPr>
              <a:t>if(</a:t>
            </a:r>
            <a:r>
              <a:rPr lang="en-US" altLang="ko-KR" sz="1800" b="1" dirty="0" err="1">
                <a:solidFill>
                  <a:srgbClr val="2F6672"/>
                </a:solidFill>
              </a:rPr>
              <a:t>s.isdigit</a:t>
            </a:r>
            <a:r>
              <a:rPr lang="en-US" altLang="ko-KR" sz="1800" b="1" dirty="0">
                <a:solidFill>
                  <a:srgbClr val="2F6672"/>
                </a:solidFill>
              </a:rPr>
              <a:t>() != answer</a:t>
            </a:r>
            <a:r>
              <a:rPr lang="en-US" altLang="ko-KR" sz="1800" b="1" dirty="0">
                <a:solidFill>
                  <a:srgbClr val="7030A0"/>
                </a:solidFill>
              </a:rPr>
              <a:t>):             </a:t>
            </a:r>
            <a:r>
              <a:rPr lang="en-US" altLang="ko-KR" sz="1800" b="1" dirty="0">
                <a:solidFill>
                  <a:schemeClr val="bg1"/>
                </a:solidFill>
              </a:rPr>
              <a:t># s</a:t>
            </a:r>
            <a:r>
              <a:rPr lang="ko-KR" altLang="en-US" sz="1800" b="1" dirty="0">
                <a:solidFill>
                  <a:schemeClr val="bg1"/>
                </a:solidFill>
              </a:rPr>
              <a:t>가 문자열이면 </a:t>
            </a:r>
            <a:r>
              <a:rPr lang="en-US" altLang="ko-KR" sz="1800" b="1" dirty="0">
                <a:solidFill>
                  <a:schemeClr val="bg1"/>
                </a:solidFill>
              </a:rPr>
              <a:t>False</a:t>
            </a:r>
          </a:p>
          <a:p>
            <a:pPr algn="l"/>
            <a:r>
              <a:rPr lang="en-US" altLang="ko-KR" sz="1800" b="1" dirty="0">
                <a:solidFill>
                  <a:srgbClr val="7030A0"/>
                </a:solidFill>
              </a:rPr>
              <a:t>            </a:t>
            </a:r>
            <a:r>
              <a:rPr lang="en-US" altLang="ko-KR" sz="1800" b="1" dirty="0">
                <a:solidFill>
                  <a:srgbClr val="2F6672"/>
                </a:solidFill>
              </a:rPr>
              <a:t>answer = </a:t>
            </a:r>
            <a:r>
              <a:rPr lang="en-US" altLang="ko-KR" sz="1800" b="1" dirty="0">
                <a:solidFill>
                  <a:srgbClr val="7030A0"/>
                </a:solidFill>
              </a:rPr>
              <a:t>False</a:t>
            </a:r>
          </a:p>
          <a:p>
            <a:pPr algn="l"/>
            <a:r>
              <a:rPr lang="en-US" altLang="ko-KR" sz="1800" b="1" dirty="0">
                <a:solidFill>
                  <a:srgbClr val="7030A0"/>
                </a:solidFill>
              </a:rPr>
              <a:t>    else:                                                    </a:t>
            </a:r>
            <a:r>
              <a:rPr lang="en-US" altLang="ko-KR" sz="1800" b="1" dirty="0">
                <a:solidFill>
                  <a:schemeClr val="bg1"/>
                </a:solidFill>
              </a:rPr>
              <a:t># </a:t>
            </a:r>
            <a:r>
              <a:rPr lang="ko-KR" altLang="en-US" sz="1800" b="1" dirty="0">
                <a:solidFill>
                  <a:schemeClr val="bg1"/>
                </a:solidFill>
              </a:rPr>
              <a:t>문자열의 길이가 </a:t>
            </a:r>
            <a:r>
              <a:rPr lang="en-US" altLang="ko-KR" sz="1800" b="1" dirty="0">
                <a:solidFill>
                  <a:schemeClr val="bg1"/>
                </a:solidFill>
              </a:rPr>
              <a:t>4 or 6</a:t>
            </a:r>
            <a:r>
              <a:rPr lang="ko-KR" altLang="en-US" sz="1800" b="1" dirty="0">
                <a:solidFill>
                  <a:schemeClr val="bg1"/>
                </a:solidFill>
              </a:rPr>
              <a:t>이 아니면 </a:t>
            </a:r>
            <a:r>
              <a:rPr lang="en-US" altLang="ko-KR" sz="1800" b="1" dirty="0">
                <a:solidFill>
                  <a:schemeClr val="bg1"/>
                </a:solidFill>
              </a:rPr>
              <a:t>False</a:t>
            </a:r>
          </a:p>
          <a:p>
            <a:pPr algn="l"/>
            <a:r>
              <a:rPr lang="en-US" altLang="ko-KR" sz="1800" b="1" dirty="0">
                <a:solidFill>
                  <a:srgbClr val="7030A0"/>
                </a:solidFill>
              </a:rPr>
              <a:t>        </a:t>
            </a:r>
            <a:r>
              <a:rPr lang="en-US" altLang="ko-KR" sz="1800" b="1" dirty="0">
                <a:solidFill>
                  <a:srgbClr val="2F6672"/>
                </a:solidFill>
              </a:rPr>
              <a:t>answer = </a:t>
            </a:r>
            <a:r>
              <a:rPr lang="en-US" altLang="ko-KR" sz="1800" b="1" dirty="0">
                <a:solidFill>
                  <a:srgbClr val="7030A0"/>
                </a:solidFill>
              </a:rPr>
              <a:t>False</a:t>
            </a:r>
          </a:p>
          <a:p>
            <a:pPr algn="l"/>
            <a:r>
              <a:rPr lang="en-US" altLang="ko-KR" sz="1800" b="1" dirty="0">
                <a:solidFill>
                  <a:srgbClr val="7030A0"/>
                </a:solidFill>
              </a:rPr>
              <a:t>    return</a:t>
            </a:r>
            <a:r>
              <a:rPr lang="en-US" altLang="ko-KR" sz="1800" b="1" dirty="0">
                <a:solidFill>
                  <a:schemeClr val="bg1"/>
                </a:solidFill>
              </a:rPr>
              <a:t> </a:t>
            </a:r>
            <a:r>
              <a:rPr lang="en-US" altLang="ko-KR" sz="1800" b="1" dirty="0">
                <a:solidFill>
                  <a:srgbClr val="2F6672"/>
                </a:solidFill>
              </a:rPr>
              <a:t>answer</a:t>
            </a:r>
          </a:p>
          <a:p>
            <a:pPr algn="l"/>
            <a:endParaRPr lang="en-US" altLang="ko-KR" sz="1800" dirty="0">
              <a:solidFill>
                <a:srgbClr val="2F6672"/>
              </a:solidFill>
            </a:endParaRPr>
          </a:p>
          <a:p>
            <a:pPr algn="l"/>
            <a:r>
              <a:rPr lang="ko-KR" altLang="en-US" sz="1800" b="1" dirty="0">
                <a:solidFill>
                  <a:schemeClr val="bg1"/>
                </a:solidFill>
              </a:rPr>
              <a:t>해결</a:t>
            </a:r>
            <a:r>
              <a:rPr lang="ko-KR" altLang="en-US" sz="1800" dirty="0">
                <a:solidFill>
                  <a:schemeClr val="bg1"/>
                </a:solidFill>
              </a:rPr>
              <a:t> </a:t>
            </a:r>
            <a:endParaRPr lang="en-US" altLang="ko-KR" sz="1800" dirty="0">
              <a:solidFill>
                <a:schemeClr val="bg1"/>
              </a:solidFill>
            </a:endParaRPr>
          </a:p>
          <a:p>
            <a:pPr algn="l"/>
            <a:r>
              <a:rPr lang="ko-KR" altLang="en-US" sz="1800" dirty="0">
                <a:solidFill>
                  <a:schemeClr val="bg1"/>
                </a:solidFill>
              </a:rPr>
              <a:t>문자열의 길이를 판독을 했다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pPr algn="l"/>
            <a:r>
              <a:rPr lang="ko-KR" altLang="en-US" sz="1800" dirty="0">
                <a:solidFill>
                  <a:schemeClr val="bg1"/>
                </a:solidFill>
              </a:rPr>
              <a:t>예상 </a:t>
            </a:r>
            <a:r>
              <a:rPr lang="en-US" altLang="ko-KR" sz="1800" dirty="0">
                <a:solidFill>
                  <a:schemeClr val="bg1"/>
                </a:solidFill>
              </a:rPr>
              <a:t>1</a:t>
            </a:r>
            <a:r>
              <a:rPr lang="ko-KR" altLang="en-US" sz="1800" dirty="0">
                <a:solidFill>
                  <a:schemeClr val="bg1"/>
                </a:solidFill>
              </a:rPr>
              <a:t>번을 가장 먼저 해본 이유 </a:t>
            </a:r>
            <a:r>
              <a:rPr lang="en-US" altLang="ko-KR" sz="1800" dirty="0">
                <a:solidFill>
                  <a:schemeClr val="bg1"/>
                </a:solidFill>
              </a:rPr>
              <a:t>-, +</a:t>
            </a:r>
            <a:r>
              <a:rPr lang="ko-KR" altLang="en-US" sz="1800" dirty="0">
                <a:solidFill>
                  <a:schemeClr val="bg1"/>
                </a:solidFill>
              </a:rPr>
              <a:t>에 대한 설명은 없었기 때문이다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pPr algn="l"/>
            <a:endParaRPr lang="en-US" altLang="ko-KR" sz="1800" b="1" dirty="0">
              <a:solidFill>
                <a:srgbClr val="2F6672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1D5CC6D-0F83-422B-B257-5279F4AEA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886" y="1525127"/>
            <a:ext cx="2947288" cy="483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99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838623"/>
            <a:ext cx="9129713" cy="567808"/>
          </a:xfrm>
        </p:spPr>
        <p:txBody>
          <a:bodyPr/>
          <a:lstStyle/>
          <a:p>
            <a:r>
              <a:rPr lang="ko-KR" altLang="en-US" dirty="0"/>
              <a:t>다른 사람의 풀이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Pyton</a:t>
            </a:r>
            <a:r>
              <a:rPr lang="en-US" dirty="0"/>
              <a:t> Study 1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 dirty="0"/>
              <a:t>Programmers coding test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94BC0F8D-7DE7-4EFF-A4D4-E3103B9533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5994" y="186956"/>
            <a:ext cx="5795969" cy="201957"/>
          </a:xfrm>
        </p:spPr>
        <p:txBody>
          <a:bodyPr/>
          <a:lstStyle/>
          <a:p>
            <a:pPr algn="r"/>
            <a:r>
              <a:rPr lang="en-US" altLang="ko-KR" dirty="0"/>
              <a:t>String basics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D0A4E09-1053-4907-B904-D207C88757E3}"/>
              </a:ext>
            </a:extLst>
          </p:cNvPr>
          <p:cNvSpPr/>
          <p:nvPr/>
        </p:nvSpPr>
        <p:spPr>
          <a:xfrm>
            <a:off x="10888663" y="235557"/>
            <a:ext cx="130174" cy="13017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7" name="텍스트 개체 틀 5">
            <a:extLst>
              <a:ext uri="{FF2B5EF4-FFF2-40B4-BE49-F238E27FC236}">
                <a16:creationId xmlns:a16="http://schemas.microsoft.com/office/drawing/2014/main" id="{09C2D78A-66B1-4589-8FE9-18C747463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0036" y="1525127"/>
            <a:ext cx="4376739" cy="4830343"/>
          </a:xfrm>
          <a:solidFill>
            <a:srgbClr val="D2B4A9"/>
          </a:solidFill>
        </p:spPr>
        <p:txBody>
          <a:bodyPr>
            <a:normAutofit/>
          </a:bodyPr>
          <a:lstStyle/>
          <a:p>
            <a:pPr algn="l"/>
            <a:r>
              <a:rPr lang="en-US" altLang="ko-KR" sz="1800" b="1" dirty="0">
                <a:solidFill>
                  <a:srgbClr val="7030A0"/>
                </a:solidFill>
              </a:rPr>
              <a:t>def</a:t>
            </a:r>
            <a:r>
              <a:rPr lang="en-US" altLang="ko-KR" sz="1800" b="1" dirty="0">
                <a:solidFill>
                  <a:schemeClr val="bg1"/>
                </a:solidFill>
              </a:rPr>
              <a:t> </a:t>
            </a:r>
            <a:r>
              <a:rPr lang="en-US" altLang="ko-KR" sz="1800" b="1" dirty="0">
                <a:solidFill>
                  <a:srgbClr val="FFFF00"/>
                </a:solidFill>
              </a:rPr>
              <a:t>solution(</a:t>
            </a:r>
            <a:r>
              <a:rPr lang="en-US" altLang="ko-KR" sz="1800" b="1" dirty="0">
                <a:solidFill>
                  <a:srgbClr val="2F6672"/>
                </a:solidFill>
              </a:rPr>
              <a:t>s</a:t>
            </a:r>
            <a:r>
              <a:rPr lang="en-US" altLang="ko-KR" sz="1800" b="1" dirty="0">
                <a:solidFill>
                  <a:srgbClr val="FFFF00"/>
                </a:solidFill>
              </a:rPr>
              <a:t>) </a:t>
            </a:r>
            <a:r>
              <a:rPr lang="en-US" altLang="ko-KR" sz="1800" b="1" dirty="0">
                <a:solidFill>
                  <a:schemeClr val="bg1"/>
                </a:solidFill>
              </a:rPr>
              <a:t>: </a:t>
            </a:r>
            <a:endParaRPr lang="en-US" altLang="ko-KR" sz="1800" b="1" dirty="0">
              <a:solidFill>
                <a:srgbClr val="2F6672"/>
              </a:solidFill>
            </a:endParaRPr>
          </a:p>
          <a:p>
            <a:pPr algn="l"/>
            <a:r>
              <a:rPr lang="en-US" altLang="ko-KR" sz="1800" b="1" dirty="0">
                <a:solidFill>
                  <a:schemeClr val="bg1"/>
                </a:solidFill>
              </a:rPr>
              <a:t>    </a:t>
            </a:r>
            <a:r>
              <a:rPr lang="en-US" altLang="ko-KR" sz="1800" b="1" dirty="0">
                <a:solidFill>
                  <a:srgbClr val="7030A0"/>
                </a:solidFill>
              </a:rPr>
              <a:t>return</a:t>
            </a:r>
            <a:r>
              <a:rPr lang="en-US" altLang="ko-KR" sz="1800" b="1" dirty="0">
                <a:solidFill>
                  <a:schemeClr val="bg1"/>
                </a:solidFill>
              </a:rPr>
              <a:t> </a:t>
            </a:r>
            <a:r>
              <a:rPr lang="en-US" altLang="ko-KR" sz="1800" b="1" dirty="0" err="1">
                <a:solidFill>
                  <a:srgbClr val="2F6672"/>
                </a:solidFill>
              </a:rPr>
              <a:t>s.isdigit</a:t>
            </a:r>
            <a:r>
              <a:rPr lang="en-US" altLang="ko-KR" sz="1800" b="1" dirty="0">
                <a:solidFill>
                  <a:srgbClr val="2F6672"/>
                </a:solidFill>
              </a:rPr>
              <a:t>() </a:t>
            </a:r>
            <a:r>
              <a:rPr lang="en-US" altLang="ko-KR" sz="1800" b="1" dirty="0">
                <a:solidFill>
                  <a:srgbClr val="8951A2"/>
                </a:solidFill>
              </a:rPr>
              <a:t>and</a:t>
            </a:r>
            <a:r>
              <a:rPr lang="en-US" altLang="ko-KR" sz="1800" b="1" dirty="0">
                <a:solidFill>
                  <a:srgbClr val="2F6672"/>
                </a:solidFill>
              </a:rPr>
              <a:t> </a:t>
            </a:r>
            <a:r>
              <a:rPr lang="en-US" altLang="ko-KR" sz="1800" b="1" dirty="0" err="1">
                <a:solidFill>
                  <a:srgbClr val="2F6672"/>
                </a:solidFill>
              </a:rPr>
              <a:t>len</a:t>
            </a:r>
            <a:r>
              <a:rPr lang="en-US" altLang="ko-KR" sz="1800" b="1" dirty="0">
                <a:solidFill>
                  <a:srgbClr val="2F6672"/>
                </a:solidFill>
              </a:rPr>
              <a:t>(s) </a:t>
            </a:r>
            <a:r>
              <a:rPr lang="en-US" altLang="ko-KR" sz="1800" b="1" dirty="0">
                <a:solidFill>
                  <a:srgbClr val="8951A2"/>
                </a:solidFill>
              </a:rPr>
              <a:t>in</a:t>
            </a:r>
            <a:r>
              <a:rPr lang="en-US" altLang="ko-KR" sz="1800" b="1" dirty="0">
                <a:solidFill>
                  <a:srgbClr val="2F6672"/>
                </a:solidFill>
              </a:rPr>
              <a:t> (4,6) </a:t>
            </a:r>
          </a:p>
          <a:p>
            <a:pPr algn="l"/>
            <a:endParaRPr lang="en-US" altLang="ko-KR" sz="1800" b="1" dirty="0">
              <a:solidFill>
                <a:srgbClr val="2F6672"/>
              </a:solidFill>
            </a:endParaRPr>
          </a:p>
          <a:p>
            <a:pPr algn="l"/>
            <a:endParaRPr lang="en-US" altLang="ko-KR" sz="1800" b="1" dirty="0">
              <a:solidFill>
                <a:srgbClr val="2F6672"/>
              </a:solidFill>
            </a:endParaRPr>
          </a:p>
          <a:p>
            <a:pPr algn="l"/>
            <a:endParaRPr lang="en-US" altLang="ko-KR" sz="1800" b="1" dirty="0">
              <a:solidFill>
                <a:srgbClr val="2F6672"/>
              </a:solidFill>
            </a:endParaRPr>
          </a:p>
          <a:p>
            <a:pPr algn="l"/>
            <a:endParaRPr lang="en-US" altLang="ko-KR" sz="1800" b="1" dirty="0">
              <a:solidFill>
                <a:srgbClr val="2F6672"/>
              </a:solidFill>
            </a:endParaRPr>
          </a:p>
          <a:p>
            <a:pPr algn="l"/>
            <a:endParaRPr lang="en-US" altLang="ko-KR" sz="1800" b="1" dirty="0">
              <a:solidFill>
                <a:srgbClr val="2F6672"/>
              </a:solidFill>
            </a:endParaRPr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A12A4841-74C9-4878-B134-F6BC32CD19FD}"/>
              </a:ext>
            </a:extLst>
          </p:cNvPr>
          <p:cNvSpPr txBox="1">
            <a:spLocks/>
          </p:cNvSpPr>
          <p:nvPr/>
        </p:nvSpPr>
        <p:spPr>
          <a:xfrm>
            <a:off x="4676775" y="1525127"/>
            <a:ext cx="6572250" cy="4830343"/>
          </a:xfrm>
          <a:prstGeom prst="rect">
            <a:avLst/>
          </a:prstGeom>
          <a:solidFill>
            <a:srgbClr val="D2B4A9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b="1" dirty="0">
                <a:solidFill>
                  <a:srgbClr val="2F6672"/>
                </a:solidFill>
              </a:rPr>
              <a:t>코드의 설명</a:t>
            </a:r>
            <a:endParaRPr lang="en-US" altLang="ko-KR" sz="1800" b="1" dirty="0">
              <a:solidFill>
                <a:srgbClr val="2F6672"/>
              </a:solidFill>
            </a:endParaRPr>
          </a:p>
          <a:p>
            <a:pPr algn="l"/>
            <a:r>
              <a:rPr lang="ko-KR" altLang="en-US" sz="1800" dirty="0">
                <a:solidFill>
                  <a:schemeClr val="tx1"/>
                </a:solidFill>
              </a:rPr>
              <a:t>문자열 </a:t>
            </a:r>
            <a:r>
              <a:rPr lang="en-US" altLang="ko-KR" sz="1800" dirty="0">
                <a:solidFill>
                  <a:schemeClr val="tx1"/>
                </a:solidFill>
              </a:rPr>
              <a:t>s</a:t>
            </a:r>
            <a:r>
              <a:rPr lang="ko-KR" altLang="en-US" sz="1800" dirty="0">
                <a:solidFill>
                  <a:schemeClr val="tx1"/>
                </a:solidFill>
              </a:rPr>
              <a:t>가 숫자인지 확인 하고</a:t>
            </a:r>
            <a:r>
              <a:rPr lang="en-US" altLang="ko-KR" sz="1800" dirty="0">
                <a:solidFill>
                  <a:schemeClr val="tx1"/>
                </a:solidFill>
              </a:rPr>
              <a:t>,</a:t>
            </a:r>
          </a:p>
          <a:p>
            <a:pPr algn="l"/>
            <a:r>
              <a:rPr lang="en-US" altLang="ko-KR" sz="1800" dirty="0" err="1">
                <a:solidFill>
                  <a:schemeClr val="tx1"/>
                </a:solidFill>
              </a:rPr>
              <a:t>len</a:t>
            </a:r>
            <a:r>
              <a:rPr lang="en-US" altLang="ko-KR" sz="1800" dirty="0">
                <a:solidFill>
                  <a:schemeClr val="tx1"/>
                </a:solidFill>
              </a:rPr>
              <a:t>(s)</a:t>
            </a:r>
            <a:r>
              <a:rPr lang="ko-KR" altLang="en-US" sz="1800" dirty="0">
                <a:solidFill>
                  <a:schemeClr val="tx1"/>
                </a:solidFill>
              </a:rPr>
              <a:t>를 사용하여 문자열의 길이가 </a:t>
            </a:r>
            <a:r>
              <a:rPr lang="en-US" altLang="ko-KR" sz="1800" dirty="0">
                <a:solidFill>
                  <a:schemeClr val="tx1"/>
                </a:solidFill>
              </a:rPr>
              <a:t>4, 6 </a:t>
            </a:r>
            <a:r>
              <a:rPr lang="ko-KR" altLang="en-US" sz="1800" dirty="0">
                <a:solidFill>
                  <a:schemeClr val="tx1"/>
                </a:solidFill>
              </a:rPr>
              <a:t>인지 식별 후 값을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algn="l"/>
            <a:r>
              <a:rPr lang="en-US" altLang="ko-KR" sz="1800" dirty="0">
                <a:solidFill>
                  <a:schemeClr val="tx1"/>
                </a:solidFill>
              </a:rPr>
              <a:t>return </a:t>
            </a:r>
            <a:r>
              <a:rPr lang="ko-KR" altLang="en-US" sz="1800" dirty="0">
                <a:solidFill>
                  <a:schemeClr val="tx1"/>
                </a:solidFill>
              </a:rPr>
              <a:t>시켜준다</a:t>
            </a:r>
            <a:r>
              <a:rPr lang="en-US" altLang="ko-KR" sz="1800" dirty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altLang="ko-KR" sz="1800" b="1" dirty="0">
              <a:solidFill>
                <a:schemeClr val="tx1"/>
              </a:solidFill>
            </a:endParaRPr>
          </a:p>
          <a:p>
            <a:pPr algn="l"/>
            <a:r>
              <a:rPr lang="ko-KR" altLang="en-US" sz="1800" dirty="0">
                <a:solidFill>
                  <a:schemeClr val="bg1"/>
                </a:solidFill>
              </a:rPr>
              <a:t>이 풀이를 보고 나서 생각난 점은 </a:t>
            </a:r>
            <a:r>
              <a:rPr lang="en-US" altLang="ko-KR" sz="1800" dirty="0">
                <a:solidFill>
                  <a:schemeClr val="bg1"/>
                </a:solidFill>
              </a:rPr>
              <a:t>Python</a:t>
            </a:r>
            <a:r>
              <a:rPr lang="ko-KR" altLang="en-US" sz="1800" dirty="0">
                <a:solidFill>
                  <a:schemeClr val="bg1"/>
                </a:solidFill>
              </a:rPr>
              <a:t>을 사용하는 이유이다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pPr algn="l"/>
            <a:r>
              <a:rPr lang="en-US" altLang="ko-KR" sz="1800" dirty="0">
                <a:solidFill>
                  <a:schemeClr val="bg1"/>
                </a:solidFill>
              </a:rPr>
              <a:t>Python</a:t>
            </a:r>
            <a:r>
              <a:rPr lang="ko-KR" altLang="en-US" sz="1800" dirty="0">
                <a:solidFill>
                  <a:schemeClr val="bg1"/>
                </a:solidFill>
              </a:rPr>
              <a:t>은 코드를 간결하고 빠르게 사용하기 위해서 인데</a:t>
            </a:r>
            <a:endParaRPr lang="en-US" altLang="ko-KR" sz="1800" dirty="0">
              <a:solidFill>
                <a:schemeClr val="bg1"/>
              </a:solidFill>
            </a:endParaRPr>
          </a:p>
          <a:p>
            <a:pPr algn="l"/>
            <a:r>
              <a:rPr lang="ko-KR" altLang="en-US" sz="1800" dirty="0">
                <a:solidFill>
                  <a:schemeClr val="bg1"/>
                </a:solidFill>
              </a:rPr>
              <a:t>나의 코드 같은 경우는 </a:t>
            </a:r>
            <a:r>
              <a:rPr lang="en-US" altLang="ko-KR" sz="1800" dirty="0">
                <a:solidFill>
                  <a:schemeClr val="bg1"/>
                </a:solidFill>
              </a:rPr>
              <a:t>C, Java </a:t>
            </a:r>
            <a:r>
              <a:rPr lang="ko-KR" altLang="en-US" sz="1800" dirty="0">
                <a:solidFill>
                  <a:schemeClr val="bg1"/>
                </a:solidFill>
              </a:rPr>
              <a:t>등을 사용할 때와 같이 사용한 것이다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  <a:r>
              <a:rPr lang="ko-KR" altLang="en-US" sz="1800" dirty="0">
                <a:solidFill>
                  <a:schemeClr val="bg1"/>
                </a:solidFill>
              </a:rPr>
              <a:t> 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106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838623"/>
            <a:ext cx="9129713" cy="567808"/>
          </a:xfrm>
        </p:spPr>
        <p:txBody>
          <a:bodyPr/>
          <a:lstStyle/>
          <a:p>
            <a:r>
              <a:rPr lang="ko-KR" altLang="en-US" dirty="0"/>
              <a:t>문자열 체크 함수들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Pyton</a:t>
            </a:r>
            <a:r>
              <a:rPr lang="en-US" dirty="0"/>
              <a:t> Study 1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 dirty="0"/>
              <a:t>Programmers coding test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94BC0F8D-7DE7-4EFF-A4D4-E3103B9533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5994" y="186956"/>
            <a:ext cx="5795969" cy="201957"/>
          </a:xfrm>
        </p:spPr>
        <p:txBody>
          <a:bodyPr/>
          <a:lstStyle/>
          <a:p>
            <a:pPr algn="r"/>
            <a:r>
              <a:rPr lang="en-US" altLang="ko-KR" dirty="0"/>
              <a:t>String basics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D0A4E09-1053-4907-B904-D207C88757E3}"/>
              </a:ext>
            </a:extLst>
          </p:cNvPr>
          <p:cNvSpPr/>
          <p:nvPr/>
        </p:nvSpPr>
        <p:spPr>
          <a:xfrm>
            <a:off x="10888663" y="235557"/>
            <a:ext cx="130174" cy="13017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7" name="텍스트 개체 틀 5">
            <a:extLst>
              <a:ext uri="{FF2B5EF4-FFF2-40B4-BE49-F238E27FC236}">
                <a16:creationId xmlns:a16="http://schemas.microsoft.com/office/drawing/2014/main" id="{09C2D78A-66B1-4589-8FE9-18C747463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0037" y="1525127"/>
            <a:ext cx="10968038" cy="4830343"/>
          </a:xfrm>
          <a:solidFill>
            <a:srgbClr val="D2B4A9"/>
          </a:solidFill>
        </p:spPr>
        <p:txBody>
          <a:bodyPr>
            <a:normAutofit/>
          </a:bodyPr>
          <a:lstStyle/>
          <a:p>
            <a:pPr algn="l"/>
            <a:r>
              <a:rPr lang="en-US" altLang="ko-KR" sz="1800" b="1" dirty="0" err="1">
                <a:solidFill>
                  <a:schemeClr val="tx1"/>
                </a:solidFill>
              </a:rPr>
              <a:t>Isalpha</a:t>
            </a:r>
            <a:r>
              <a:rPr lang="en-US" altLang="ko-KR" sz="1800" b="1" dirty="0">
                <a:solidFill>
                  <a:schemeClr val="tx1"/>
                </a:solidFill>
              </a:rPr>
              <a:t>(): </a:t>
            </a:r>
            <a:r>
              <a:rPr lang="ko-KR" altLang="en-US" sz="1800" b="1" dirty="0">
                <a:solidFill>
                  <a:schemeClr val="tx1"/>
                </a:solidFill>
              </a:rPr>
              <a:t>문자열이 문자로만 되어있는지 확인 후 </a:t>
            </a:r>
            <a:r>
              <a:rPr lang="en-US" altLang="ko-KR" sz="1800" b="1" dirty="0">
                <a:solidFill>
                  <a:schemeClr val="tx1"/>
                </a:solidFill>
              </a:rPr>
              <a:t>True, False</a:t>
            </a:r>
            <a:r>
              <a:rPr lang="ko-KR" altLang="en-US" sz="1800" b="1" dirty="0">
                <a:solidFill>
                  <a:schemeClr val="tx1"/>
                </a:solidFill>
              </a:rPr>
              <a:t>로 리턴 </a:t>
            </a:r>
            <a:r>
              <a:rPr lang="en-US" altLang="ko-KR" sz="1800" b="1" dirty="0">
                <a:solidFill>
                  <a:schemeClr val="tx1"/>
                </a:solidFill>
              </a:rPr>
              <a:t>(</a:t>
            </a:r>
            <a:r>
              <a:rPr lang="ko-KR" altLang="en-US" sz="1800" b="1" dirty="0">
                <a:solidFill>
                  <a:schemeClr val="tx1"/>
                </a:solidFill>
              </a:rPr>
              <a:t>공백</a:t>
            </a:r>
            <a:r>
              <a:rPr lang="en-US" altLang="ko-KR" sz="1800" b="1" dirty="0">
                <a:solidFill>
                  <a:schemeClr val="tx1"/>
                </a:solidFill>
              </a:rPr>
              <a:t>, ‘:’, </a:t>
            </a:r>
            <a:r>
              <a:rPr lang="ko-KR" altLang="en-US" sz="1800" b="1" dirty="0">
                <a:solidFill>
                  <a:schemeClr val="tx1"/>
                </a:solidFill>
              </a:rPr>
              <a:t>숫자로 된 문자 등은 안됨</a:t>
            </a:r>
            <a:r>
              <a:rPr lang="en-US" altLang="ko-KR" sz="1800" b="1" dirty="0">
                <a:solidFill>
                  <a:schemeClr val="tx1"/>
                </a:solidFill>
              </a:rPr>
              <a:t>)</a:t>
            </a:r>
          </a:p>
          <a:p>
            <a:pPr algn="l"/>
            <a:endParaRPr lang="en-US" altLang="ko-KR" sz="1800" b="1" dirty="0">
              <a:solidFill>
                <a:schemeClr val="tx1"/>
              </a:solidFill>
            </a:endParaRPr>
          </a:p>
          <a:p>
            <a:pPr algn="l"/>
            <a:r>
              <a:rPr lang="en-US" altLang="ko-KR" sz="1800" b="1" dirty="0" err="1">
                <a:solidFill>
                  <a:schemeClr val="tx1"/>
                </a:solidFill>
              </a:rPr>
              <a:t>Isalnum</a:t>
            </a:r>
            <a:r>
              <a:rPr lang="en-US" altLang="ko-KR" sz="1800" b="1" dirty="0">
                <a:solidFill>
                  <a:schemeClr val="tx1"/>
                </a:solidFill>
              </a:rPr>
              <a:t>():</a:t>
            </a:r>
            <a:r>
              <a:rPr lang="ko-KR" altLang="en-US" sz="1800" b="1" dirty="0">
                <a:solidFill>
                  <a:schemeClr val="tx1"/>
                </a:solidFill>
              </a:rPr>
              <a:t> 문자열이 영어</a:t>
            </a:r>
            <a:r>
              <a:rPr lang="en-US" altLang="ko-KR" sz="1800" b="1" dirty="0">
                <a:solidFill>
                  <a:schemeClr val="tx1"/>
                </a:solidFill>
              </a:rPr>
              <a:t>, </a:t>
            </a:r>
            <a:r>
              <a:rPr lang="ko-KR" altLang="en-US" sz="1800" b="1" dirty="0">
                <a:solidFill>
                  <a:schemeClr val="tx1"/>
                </a:solidFill>
              </a:rPr>
              <a:t>한글 혹은 숫자로만 되어있는지 확인 후 </a:t>
            </a:r>
            <a:r>
              <a:rPr lang="en-US" altLang="ko-KR" sz="1800" b="1" dirty="0">
                <a:solidFill>
                  <a:schemeClr val="tx1"/>
                </a:solidFill>
              </a:rPr>
              <a:t>True, False</a:t>
            </a:r>
            <a:r>
              <a:rPr lang="ko-KR" altLang="en-US" sz="1800" b="1" dirty="0">
                <a:solidFill>
                  <a:schemeClr val="tx1"/>
                </a:solidFill>
              </a:rPr>
              <a:t>로 리턴</a:t>
            </a:r>
            <a:r>
              <a:rPr lang="en-US" altLang="ko-KR" sz="1800" b="1" dirty="0">
                <a:solidFill>
                  <a:schemeClr val="tx1"/>
                </a:solidFill>
              </a:rPr>
              <a:t> (</a:t>
            </a:r>
            <a:r>
              <a:rPr lang="ko-KR" altLang="en-US" sz="1800" b="1" dirty="0">
                <a:solidFill>
                  <a:schemeClr val="tx1"/>
                </a:solidFill>
              </a:rPr>
              <a:t>공백</a:t>
            </a:r>
            <a:r>
              <a:rPr lang="en-US" altLang="ko-KR" sz="1800" b="1" dirty="0">
                <a:solidFill>
                  <a:schemeClr val="tx1"/>
                </a:solidFill>
              </a:rPr>
              <a:t>, ‘:’ </a:t>
            </a:r>
            <a:r>
              <a:rPr lang="ko-KR" altLang="en-US" sz="1800" b="1" dirty="0">
                <a:solidFill>
                  <a:schemeClr val="tx1"/>
                </a:solidFill>
              </a:rPr>
              <a:t>은 안됨</a:t>
            </a:r>
            <a:r>
              <a:rPr lang="en-US" altLang="ko-KR" sz="1800" b="1" dirty="0">
                <a:solidFill>
                  <a:schemeClr val="tx1"/>
                </a:solidFill>
              </a:rPr>
              <a:t>)</a:t>
            </a:r>
          </a:p>
          <a:p>
            <a:pPr algn="l"/>
            <a:endParaRPr lang="en-US" altLang="ko-KR" sz="1800" b="1" dirty="0">
              <a:solidFill>
                <a:schemeClr val="tx1"/>
              </a:solidFill>
            </a:endParaRPr>
          </a:p>
          <a:p>
            <a:pPr algn="l"/>
            <a:r>
              <a:rPr lang="en-US" altLang="ko-KR" sz="1800" b="1" dirty="0" err="1">
                <a:solidFill>
                  <a:schemeClr val="accent1"/>
                </a:solidFill>
              </a:rPr>
              <a:t>Isdigit</a:t>
            </a:r>
            <a:r>
              <a:rPr lang="en-US" altLang="ko-KR" sz="1800" b="1" dirty="0">
                <a:solidFill>
                  <a:schemeClr val="accent1"/>
                </a:solidFill>
              </a:rPr>
              <a:t>(): </a:t>
            </a:r>
            <a:r>
              <a:rPr lang="ko-KR" altLang="en-US" sz="1800" b="1" dirty="0">
                <a:solidFill>
                  <a:schemeClr val="accent1"/>
                </a:solidFill>
              </a:rPr>
              <a:t>문자열이 숫자인지 확인 후 </a:t>
            </a:r>
            <a:r>
              <a:rPr lang="en-US" altLang="ko-KR" sz="1800" b="1" dirty="0">
                <a:solidFill>
                  <a:schemeClr val="accent1"/>
                </a:solidFill>
              </a:rPr>
              <a:t>True, False</a:t>
            </a:r>
            <a:r>
              <a:rPr lang="ko-KR" altLang="en-US" sz="1800" b="1" dirty="0">
                <a:solidFill>
                  <a:schemeClr val="accent1"/>
                </a:solidFill>
              </a:rPr>
              <a:t>로 리턴 </a:t>
            </a:r>
            <a:r>
              <a:rPr lang="en-US" altLang="ko-KR" sz="1800" b="1" dirty="0">
                <a:solidFill>
                  <a:schemeClr val="accent1"/>
                </a:solidFill>
              </a:rPr>
              <a:t>(</a:t>
            </a:r>
            <a:r>
              <a:rPr lang="ko-KR" altLang="en-US" sz="1800" b="1" dirty="0">
                <a:solidFill>
                  <a:schemeClr val="accent1"/>
                </a:solidFill>
              </a:rPr>
              <a:t>숫자처럼 생긴 글자</a:t>
            </a:r>
            <a:r>
              <a:rPr lang="en-US" altLang="ko-KR" sz="1800" b="1" dirty="0">
                <a:solidFill>
                  <a:schemeClr val="accent1"/>
                </a:solidFill>
              </a:rPr>
              <a:t>(</a:t>
            </a:r>
            <a:r>
              <a:rPr lang="ko-KR" altLang="en-US" sz="1800" b="1" dirty="0">
                <a:solidFill>
                  <a:schemeClr val="accent1"/>
                </a:solidFill>
              </a:rPr>
              <a:t>제곱</a:t>
            </a:r>
            <a:r>
              <a:rPr lang="en-US" altLang="ko-KR" sz="1800" b="1" dirty="0">
                <a:solidFill>
                  <a:schemeClr val="accent1"/>
                </a:solidFill>
              </a:rPr>
              <a:t>, </a:t>
            </a:r>
            <a:r>
              <a:rPr lang="ko-KR" altLang="en-US" sz="1800" b="1" dirty="0">
                <a:solidFill>
                  <a:schemeClr val="accent1"/>
                </a:solidFill>
              </a:rPr>
              <a:t>세제곱 등도 가능</a:t>
            </a:r>
            <a:r>
              <a:rPr lang="en-US" altLang="ko-KR" sz="1800" b="1" dirty="0">
                <a:solidFill>
                  <a:schemeClr val="accent1"/>
                </a:solidFill>
              </a:rPr>
              <a:t>))</a:t>
            </a:r>
          </a:p>
          <a:p>
            <a:pPr algn="l"/>
            <a:endParaRPr lang="en-US" altLang="ko-KR" sz="1800" b="1" dirty="0">
              <a:solidFill>
                <a:schemeClr val="tx1"/>
              </a:solidFill>
            </a:endParaRPr>
          </a:p>
          <a:p>
            <a:pPr algn="l"/>
            <a:r>
              <a:rPr lang="en-US" altLang="ko-KR" sz="1800" b="1" dirty="0" err="1">
                <a:solidFill>
                  <a:schemeClr val="tx1"/>
                </a:solidFill>
              </a:rPr>
              <a:t>Isnumeric</a:t>
            </a:r>
            <a:r>
              <a:rPr lang="en-US" altLang="ko-KR" sz="1800" b="1" dirty="0">
                <a:solidFill>
                  <a:schemeClr val="tx1"/>
                </a:solidFill>
              </a:rPr>
              <a:t>(): </a:t>
            </a:r>
            <a:r>
              <a:rPr lang="ko-KR" altLang="en-US" sz="1800" b="1" dirty="0">
                <a:solidFill>
                  <a:schemeClr val="tx1"/>
                </a:solidFill>
              </a:rPr>
              <a:t>숫자처럼 생긴 글자 모두 판별 </a:t>
            </a:r>
            <a:r>
              <a:rPr lang="en-US" altLang="ko-KR" sz="1800" b="1" dirty="0">
                <a:solidFill>
                  <a:schemeClr val="tx1"/>
                </a:solidFill>
              </a:rPr>
              <a:t>(</a:t>
            </a:r>
            <a:r>
              <a:rPr lang="ko-KR" altLang="en-US" sz="1800" b="1" dirty="0">
                <a:solidFill>
                  <a:schemeClr val="tx1"/>
                </a:solidFill>
              </a:rPr>
              <a:t>제곱근</a:t>
            </a:r>
            <a:r>
              <a:rPr lang="en-US" altLang="ko-KR" sz="1800" b="1" dirty="0">
                <a:solidFill>
                  <a:schemeClr val="tx1"/>
                </a:solidFill>
              </a:rPr>
              <a:t> </a:t>
            </a:r>
            <a:r>
              <a:rPr lang="ko-KR" altLang="en-US" sz="1800" b="1" dirty="0">
                <a:solidFill>
                  <a:schemeClr val="tx1"/>
                </a:solidFill>
              </a:rPr>
              <a:t>및 분수</a:t>
            </a:r>
            <a:r>
              <a:rPr lang="en-US" altLang="ko-KR" sz="1800" b="1" dirty="0">
                <a:solidFill>
                  <a:schemeClr val="tx1"/>
                </a:solidFill>
              </a:rPr>
              <a:t>, </a:t>
            </a:r>
            <a:r>
              <a:rPr lang="ko-KR" altLang="en-US" sz="1800" b="1" dirty="0">
                <a:solidFill>
                  <a:schemeClr val="tx1"/>
                </a:solidFill>
              </a:rPr>
              <a:t>거듭제곱 특수문자까지 가능</a:t>
            </a:r>
            <a:r>
              <a:rPr lang="en-US" altLang="ko-KR" sz="1800" b="1" dirty="0">
                <a:solidFill>
                  <a:schemeClr val="tx1"/>
                </a:solidFill>
              </a:rPr>
              <a:t>)</a:t>
            </a:r>
          </a:p>
          <a:p>
            <a:pPr algn="l"/>
            <a:endParaRPr lang="en-US" altLang="ko-KR" sz="1800" b="1" dirty="0">
              <a:solidFill>
                <a:schemeClr val="tx1"/>
              </a:solidFill>
            </a:endParaRPr>
          </a:p>
          <a:p>
            <a:pPr algn="l"/>
            <a:r>
              <a:rPr lang="en-US" altLang="ko-KR" sz="1800" b="1" dirty="0" err="1">
                <a:solidFill>
                  <a:schemeClr val="tx1"/>
                </a:solidFill>
              </a:rPr>
              <a:t>Isdecimal</a:t>
            </a:r>
            <a:r>
              <a:rPr lang="en-US" altLang="ko-KR" sz="1800" b="1" dirty="0">
                <a:solidFill>
                  <a:schemeClr val="tx1"/>
                </a:solidFill>
              </a:rPr>
              <a:t>(): </a:t>
            </a:r>
            <a:r>
              <a:rPr lang="ko-KR" altLang="en-US" sz="1800" b="1" dirty="0">
                <a:solidFill>
                  <a:schemeClr val="tx1"/>
                </a:solidFill>
              </a:rPr>
              <a:t>문자열이 </a:t>
            </a:r>
            <a:r>
              <a:rPr lang="en-US" altLang="ko-KR" sz="1800" b="1" dirty="0">
                <a:solidFill>
                  <a:schemeClr val="tx1"/>
                </a:solidFill>
              </a:rPr>
              <a:t>int </a:t>
            </a:r>
            <a:r>
              <a:rPr lang="ko-KR" altLang="en-US" sz="1800" b="1" dirty="0">
                <a:solidFill>
                  <a:schemeClr val="tx1"/>
                </a:solidFill>
              </a:rPr>
              <a:t>타입으로 변환 가능한 문자로 구성 됐을 때 </a:t>
            </a:r>
            <a:r>
              <a:rPr lang="en-US" altLang="ko-KR" sz="1800" b="1" dirty="0">
                <a:solidFill>
                  <a:schemeClr val="tx1"/>
                </a:solidFill>
              </a:rPr>
              <a:t>True </a:t>
            </a:r>
            <a:r>
              <a:rPr lang="ko-KR" altLang="en-US" sz="1800" b="1" dirty="0">
                <a:solidFill>
                  <a:schemeClr val="tx1"/>
                </a:solidFill>
              </a:rPr>
              <a:t>리턴 </a:t>
            </a:r>
            <a:r>
              <a:rPr lang="en-US" altLang="ko-KR" sz="1800" b="1" dirty="0">
                <a:solidFill>
                  <a:schemeClr val="tx1"/>
                </a:solidFill>
              </a:rPr>
              <a:t>(</a:t>
            </a:r>
            <a:r>
              <a:rPr lang="ko-KR" altLang="en-US" sz="1800" b="1" dirty="0">
                <a:solidFill>
                  <a:schemeClr val="tx1"/>
                </a:solidFill>
              </a:rPr>
              <a:t>특수문자 중 숫자모양을 숫자로 취급 </a:t>
            </a:r>
            <a:r>
              <a:rPr lang="en-US" altLang="ko-KR" sz="1800" b="1" dirty="0">
                <a:solidFill>
                  <a:schemeClr val="tx1"/>
                </a:solidFill>
              </a:rPr>
              <a:t>X)</a:t>
            </a:r>
          </a:p>
        </p:txBody>
      </p:sp>
    </p:spTree>
    <p:extLst>
      <p:ext uri="{BB962C8B-B14F-4D97-AF65-F5344CB8AC3E}">
        <p14:creationId xmlns:p14="http://schemas.microsoft.com/office/powerpoint/2010/main" val="3251127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838623"/>
            <a:ext cx="10425113" cy="567808"/>
          </a:xfrm>
        </p:spPr>
        <p:txBody>
          <a:bodyPr/>
          <a:lstStyle/>
          <a:p>
            <a:r>
              <a:rPr lang="en-US" altLang="ko-KR" dirty="0"/>
              <a:t>Convert</a:t>
            </a:r>
            <a:r>
              <a:rPr lang="ko-KR" altLang="en-US" dirty="0"/>
              <a:t> </a:t>
            </a:r>
            <a:r>
              <a:rPr lang="en-US" altLang="ko-KR" dirty="0"/>
              <a:t>string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integer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문자열을 정수로 바꾸기</a:t>
            </a:r>
            <a:r>
              <a:rPr lang="en-US" altLang="ko-KR" dirty="0"/>
              <a:t>)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Pyton</a:t>
            </a:r>
            <a:r>
              <a:rPr lang="en-US" dirty="0"/>
              <a:t> Study 1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 dirty="0"/>
              <a:t>Programmers coding test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94BC0F8D-7DE7-4EFF-A4D4-E3103B9533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5994" y="186956"/>
            <a:ext cx="5795969" cy="201957"/>
          </a:xfrm>
        </p:spPr>
        <p:txBody>
          <a:bodyPr/>
          <a:lstStyle/>
          <a:p>
            <a:pPr algn="r"/>
            <a:r>
              <a:rPr lang="en-US" altLang="ko-KR" dirty="0"/>
              <a:t>Convert string to integer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D0A4E09-1053-4907-B904-D207C88757E3}"/>
              </a:ext>
            </a:extLst>
          </p:cNvPr>
          <p:cNvSpPr/>
          <p:nvPr/>
        </p:nvSpPr>
        <p:spPr>
          <a:xfrm>
            <a:off x="10174288" y="235557"/>
            <a:ext cx="130174" cy="13017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DBD75B-6223-4806-BBF3-637FF0F56808}"/>
              </a:ext>
            </a:extLst>
          </p:cNvPr>
          <p:cNvSpPr txBox="1"/>
          <p:nvPr/>
        </p:nvSpPr>
        <p:spPr>
          <a:xfrm>
            <a:off x="300037" y="1571698"/>
            <a:ext cx="627221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1B3C33"/>
                </a:solidFill>
                <a:effectLst/>
                <a:latin typeface="Inter"/>
              </a:rPr>
              <a:t>문제 설명</a:t>
            </a:r>
          </a:p>
          <a:p>
            <a:pPr algn="l" latinLnBrk="0"/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문자열 </a:t>
            </a:r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s</a:t>
            </a:r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를 숫자로 변환한 결과를 반환하는 함수</a:t>
            </a:r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, solution</a:t>
            </a:r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을 완성하세요</a:t>
            </a:r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.</a:t>
            </a:r>
          </a:p>
          <a:p>
            <a:pPr algn="l" latinLnBrk="0"/>
            <a:endParaRPr lang="en-US" altLang="ko-KR" dirty="0">
              <a:solidFill>
                <a:srgbClr val="1B3C33"/>
              </a:solidFill>
              <a:latin typeface="Inter"/>
            </a:endParaRPr>
          </a:p>
          <a:p>
            <a:pPr algn="l" latinLnBrk="0"/>
            <a:r>
              <a:rPr lang="ko-KR" altLang="en-US" b="1" i="0" dirty="0">
                <a:solidFill>
                  <a:srgbClr val="1B3C33"/>
                </a:solidFill>
                <a:effectLst/>
                <a:latin typeface="Inter"/>
              </a:rPr>
              <a:t>제한사항</a:t>
            </a:r>
            <a:endParaRPr lang="en-US" altLang="ko-KR" b="1" i="0" dirty="0">
              <a:solidFill>
                <a:srgbClr val="1B3C33"/>
              </a:solidFill>
              <a:effectLst/>
              <a:latin typeface="Inter"/>
            </a:endParaRPr>
          </a:p>
          <a:p>
            <a:pPr algn="l" latinLnBrk="0"/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 - s</a:t>
            </a:r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의 길이는 </a:t>
            </a:r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1 </a:t>
            </a:r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이상 </a:t>
            </a:r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5</a:t>
            </a:r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이하입니다</a:t>
            </a:r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.</a:t>
            </a:r>
          </a:p>
          <a:p>
            <a:pPr algn="l" latinLnBrk="0"/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 - s</a:t>
            </a:r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의 맨 앞에는 부호</a:t>
            </a:r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(+, -)</a:t>
            </a:r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가 올 수 있습니다</a:t>
            </a:r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.</a:t>
            </a:r>
          </a:p>
          <a:p>
            <a:pPr algn="l" latinLnBrk="0"/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 - s</a:t>
            </a:r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는 부호와 숫자로만 이루어져 있습니다</a:t>
            </a:r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.</a:t>
            </a:r>
          </a:p>
          <a:p>
            <a:pPr algn="l" latinLnBrk="0"/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 - s</a:t>
            </a:r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는 </a:t>
            </a:r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"0"</a:t>
            </a:r>
            <a:r>
              <a:rPr lang="ko-KR" altLang="en-US" b="0" i="0" dirty="0">
                <a:solidFill>
                  <a:srgbClr val="1B3C33"/>
                </a:solidFill>
                <a:effectLst/>
                <a:latin typeface="Inter"/>
              </a:rPr>
              <a:t>으로 시작하지 않습니다</a:t>
            </a:r>
            <a:r>
              <a:rPr lang="en-US" altLang="ko-KR" b="0" i="0" dirty="0">
                <a:solidFill>
                  <a:srgbClr val="1B3C33"/>
                </a:solidFill>
                <a:effectLst/>
                <a:latin typeface="Inter"/>
              </a:rPr>
              <a:t>.</a:t>
            </a:r>
          </a:p>
          <a:p>
            <a:pPr algn="l" latinLnBrk="0"/>
            <a:endParaRPr lang="en-US" altLang="ko-KR" dirty="0">
              <a:solidFill>
                <a:srgbClr val="1B3C33"/>
              </a:solidFill>
              <a:latin typeface="Inter"/>
            </a:endParaRPr>
          </a:p>
          <a:p>
            <a:pPr algn="l" latinLnBrk="0"/>
            <a:r>
              <a:rPr lang="ko-KR" altLang="en-US" b="1" dirty="0">
                <a:solidFill>
                  <a:srgbClr val="1B3C33"/>
                </a:solidFill>
                <a:latin typeface="Inter"/>
              </a:rPr>
              <a:t>입출력 예</a:t>
            </a:r>
            <a:endParaRPr lang="en-US" altLang="ko-KR" b="1" dirty="0">
              <a:solidFill>
                <a:srgbClr val="1B3C33"/>
              </a:solidFill>
              <a:latin typeface="Inter"/>
            </a:endParaRPr>
          </a:p>
          <a:p>
            <a:pPr algn="l" latinLnBrk="0"/>
            <a:r>
              <a:rPr lang="ko-KR" altLang="en-US" dirty="0">
                <a:solidFill>
                  <a:srgbClr val="1B3C33"/>
                </a:solidFill>
                <a:latin typeface="Inter"/>
              </a:rPr>
              <a:t>예를 들어 </a:t>
            </a:r>
            <a:r>
              <a:rPr lang="en-US" altLang="ko-KR" dirty="0">
                <a:solidFill>
                  <a:srgbClr val="1B3C33"/>
                </a:solidFill>
                <a:latin typeface="Inter"/>
              </a:rPr>
              <a:t>str</a:t>
            </a:r>
            <a:r>
              <a:rPr lang="ko-KR" altLang="en-US" dirty="0">
                <a:solidFill>
                  <a:srgbClr val="1B3C33"/>
                </a:solidFill>
                <a:latin typeface="Inter"/>
              </a:rPr>
              <a:t>이 </a:t>
            </a:r>
            <a:r>
              <a:rPr lang="en-US" altLang="ko-KR" dirty="0">
                <a:solidFill>
                  <a:srgbClr val="1B3C33"/>
                </a:solidFill>
                <a:latin typeface="Inter"/>
              </a:rPr>
              <a:t>"1234"</a:t>
            </a:r>
            <a:r>
              <a:rPr lang="ko-KR" altLang="en-US" dirty="0">
                <a:solidFill>
                  <a:srgbClr val="1B3C33"/>
                </a:solidFill>
                <a:latin typeface="Inter"/>
              </a:rPr>
              <a:t>이면 </a:t>
            </a:r>
            <a:r>
              <a:rPr lang="en-US" altLang="ko-KR" dirty="0">
                <a:solidFill>
                  <a:srgbClr val="1B3C33"/>
                </a:solidFill>
                <a:latin typeface="Inter"/>
              </a:rPr>
              <a:t>1234</a:t>
            </a:r>
            <a:r>
              <a:rPr lang="ko-KR" altLang="en-US" dirty="0">
                <a:solidFill>
                  <a:srgbClr val="1B3C33"/>
                </a:solidFill>
                <a:latin typeface="Inter"/>
              </a:rPr>
              <a:t>를 반환하고</a:t>
            </a:r>
            <a:r>
              <a:rPr lang="en-US" altLang="ko-KR" dirty="0">
                <a:solidFill>
                  <a:srgbClr val="1B3C33"/>
                </a:solidFill>
                <a:latin typeface="Inter"/>
              </a:rPr>
              <a:t>, "-1234"</a:t>
            </a:r>
            <a:r>
              <a:rPr lang="ko-KR" altLang="en-US" dirty="0">
                <a:solidFill>
                  <a:srgbClr val="1B3C33"/>
                </a:solidFill>
                <a:latin typeface="Inter"/>
              </a:rPr>
              <a:t>이면 </a:t>
            </a:r>
            <a:endParaRPr lang="en-US" altLang="ko-KR" dirty="0">
              <a:solidFill>
                <a:srgbClr val="1B3C33"/>
              </a:solidFill>
              <a:latin typeface="Inter"/>
            </a:endParaRPr>
          </a:p>
          <a:p>
            <a:pPr algn="l" latinLnBrk="0"/>
            <a:r>
              <a:rPr lang="en-US" altLang="ko-KR" dirty="0">
                <a:solidFill>
                  <a:srgbClr val="1B3C33"/>
                </a:solidFill>
                <a:latin typeface="Inter"/>
              </a:rPr>
              <a:t>-1234</a:t>
            </a:r>
            <a:r>
              <a:rPr lang="ko-KR" altLang="en-US" dirty="0">
                <a:solidFill>
                  <a:srgbClr val="1B3C33"/>
                </a:solidFill>
                <a:latin typeface="Inter"/>
              </a:rPr>
              <a:t>를 반환하면 됩니다</a:t>
            </a:r>
            <a:r>
              <a:rPr lang="en-US" altLang="ko-KR" dirty="0">
                <a:solidFill>
                  <a:srgbClr val="1B3C33"/>
                </a:solidFill>
                <a:latin typeface="Inter"/>
              </a:rPr>
              <a:t>.</a:t>
            </a:r>
          </a:p>
          <a:p>
            <a:pPr algn="l" latinLnBrk="0"/>
            <a:r>
              <a:rPr lang="en-US" altLang="ko-KR" dirty="0">
                <a:solidFill>
                  <a:srgbClr val="1B3C33"/>
                </a:solidFill>
                <a:latin typeface="Inter"/>
              </a:rPr>
              <a:t>str</a:t>
            </a:r>
            <a:r>
              <a:rPr lang="ko-KR" altLang="en-US" dirty="0">
                <a:solidFill>
                  <a:srgbClr val="1B3C33"/>
                </a:solidFill>
                <a:latin typeface="Inter"/>
              </a:rPr>
              <a:t>은 부호</a:t>
            </a:r>
            <a:r>
              <a:rPr lang="en-US" altLang="ko-KR" dirty="0">
                <a:solidFill>
                  <a:srgbClr val="1B3C33"/>
                </a:solidFill>
                <a:latin typeface="Inter"/>
              </a:rPr>
              <a:t>(+,-)</a:t>
            </a:r>
            <a:r>
              <a:rPr lang="ko-KR" altLang="en-US" dirty="0">
                <a:solidFill>
                  <a:srgbClr val="1B3C33"/>
                </a:solidFill>
                <a:latin typeface="Inter"/>
              </a:rPr>
              <a:t>와 숫자로만 구성되어 있고</a:t>
            </a:r>
            <a:r>
              <a:rPr lang="en-US" altLang="ko-KR" dirty="0">
                <a:solidFill>
                  <a:srgbClr val="1B3C33"/>
                </a:solidFill>
                <a:latin typeface="Inter"/>
              </a:rPr>
              <a:t>, </a:t>
            </a:r>
          </a:p>
          <a:p>
            <a:pPr algn="l" latinLnBrk="0"/>
            <a:r>
              <a:rPr lang="ko-KR" altLang="en-US" dirty="0">
                <a:solidFill>
                  <a:srgbClr val="1B3C33"/>
                </a:solidFill>
                <a:latin typeface="Inter"/>
              </a:rPr>
              <a:t>잘못된 값이 입력되는 경우는 없습니다</a:t>
            </a:r>
            <a:r>
              <a:rPr lang="en-US" altLang="ko-KR" dirty="0">
                <a:solidFill>
                  <a:srgbClr val="1B3C33"/>
                </a:solidFill>
                <a:latin typeface="Inter"/>
              </a:rPr>
              <a:t>.</a:t>
            </a:r>
            <a:endParaRPr lang="en-US" altLang="ko-KR" b="1" dirty="0">
              <a:solidFill>
                <a:srgbClr val="1B3C33"/>
              </a:solidFill>
              <a:latin typeface="Inter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79D846-C43B-445F-B389-559A2A84A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3" y="3570801"/>
            <a:ext cx="5795969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169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7981FA-A0F9-4EE1-B1F1-B2118C3F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838623"/>
            <a:ext cx="9129713" cy="567808"/>
          </a:xfrm>
        </p:spPr>
        <p:txBody>
          <a:bodyPr/>
          <a:lstStyle/>
          <a:p>
            <a:r>
              <a:rPr lang="ko-KR" altLang="en-US" dirty="0"/>
              <a:t>나의 풀이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Pyton</a:t>
            </a:r>
            <a:r>
              <a:rPr lang="en-US" dirty="0"/>
              <a:t> Study 1</a:t>
            </a: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altLang="ko-KR" dirty="0"/>
              <a:t>Programmers coding test</a:t>
            </a:r>
            <a:endParaRPr lang="ko-KR" altLang="en-US" dirty="0"/>
          </a:p>
        </p:txBody>
      </p:sp>
      <p:sp>
        <p:nvSpPr>
          <p:cNvPr id="17" name="텍스트 개체 틀 5">
            <a:extLst>
              <a:ext uri="{FF2B5EF4-FFF2-40B4-BE49-F238E27FC236}">
                <a16:creationId xmlns:a16="http://schemas.microsoft.com/office/drawing/2014/main" id="{09C2D78A-66B1-4589-8FE9-18C747463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0037" y="1525127"/>
            <a:ext cx="7833664" cy="4830343"/>
          </a:xfrm>
          <a:solidFill>
            <a:srgbClr val="D2B4A9"/>
          </a:solidFill>
        </p:spPr>
        <p:txBody>
          <a:bodyPr>
            <a:normAutofit/>
          </a:bodyPr>
          <a:lstStyle/>
          <a:p>
            <a:pPr algn="l"/>
            <a:r>
              <a:rPr lang="en-US" altLang="ko-KR" sz="1800" b="1" dirty="0">
                <a:solidFill>
                  <a:srgbClr val="7030A0"/>
                </a:solidFill>
              </a:rPr>
              <a:t>def</a:t>
            </a:r>
            <a:r>
              <a:rPr lang="en-US" altLang="ko-KR" sz="1800" b="1" dirty="0">
                <a:solidFill>
                  <a:schemeClr val="bg1"/>
                </a:solidFill>
              </a:rPr>
              <a:t> </a:t>
            </a:r>
            <a:r>
              <a:rPr lang="en-US" altLang="ko-KR" sz="1800" b="1" dirty="0">
                <a:solidFill>
                  <a:srgbClr val="FFFF00"/>
                </a:solidFill>
              </a:rPr>
              <a:t>solution(</a:t>
            </a:r>
            <a:r>
              <a:rPr lang="en-US" altLang="ko-KR" sz="1800" b="1" dirty="0">
                <a:solidFill>
                  <a:srgbClr val="2F6672"/>
                </a:solidFill>
              </a:rPr>
              <a:t>s</a:t>
            </a:r>
            <a:r>
              <a:rPr lang="en-US" altLang="ko-KR" sz="1800" b="1" dirty="0">
                <a:solidFill>
                  <a:srgbClr val="FFFF00"/>
                </a:solidFill>
              </a:rPr>
              <a:t>) </a:t>
            </a:r>
            <a:r>
              <a:rPr lang="en-US" altLang="ko-KR" sz="1800" b="1" dirty="0">
                <a:solidFill>
                  <a:schemeClr val="bg1"/>
                </a:solidFill>
              </a:rPr>
              <a:t>: </a:t>
            </a:r>
          </a:p>
          <a:p>
            <a:pPr algn="l"/>
            <a:r>
              <a:rPr lang="en-US" altLang="ko-KR" sz="1800" b="1" dirty="0">
                <a:solidFill>
                  <a:schemeClr val="bg1"/>
                </a:solidFill>
              </a:rPr>
              <a:t>    </a:t>
            </a:r>
            <a:r>
              <a:rPr lang="en-US" altLang="ko-KR" sz="1800" b="1" dirty="0">
                <a:solidFill>
                  <a:srgbClr val="2F6672"/>
                </a:solidFill>
              </a:rPr>
              <a:t>answer = 0</a:t>
            </a:r>
          </a:p>
          <a:p>
            <a:pPr algn="l"/>
            <a:r>
              <a:rPr lang="en-US" altLang="ko-KR" sz="1800" b="1" dirty="0">
                <a:solidFill>
                  <a:srgbClr val="2F6672"/>
                </a:solidFill>
              </a:rPr>
              <a:t>    </a:t>
            </a:r>
            <a:r>
              <a:rPr lang="en-US" altLang="ko-KR" sz="1800" b="1" dirty="0">
                <a:solidFill>
                  <a:srgbClr val="8951A2"/>
                </a:solidFill>
              </a:rPr>
              <a:t>if</a:t>
            </a:r>
            <a:r>
              <a:rPr lang="en-US" altLang="ko-KR" sz="1800" b="1" dirty="0">
                <a:solidFill>
                  <a:srgbClr val="2F6672"/>
                </a:solidFill>
              </a:rPr>
              <a:t> ((</a:t>
            </a:r>
            <a:r>
              <a:rPr lang="en-US" altLang="ko-KR" sz="1800" b="1" dirty="0" err="1">
                <a:solidFill>
                  <a:srgbClr val="2F6672"/>
                </a:solidFill>
              </a:rPr>
              <a:t>len</a:t>
            </a:r>
            <a:r>
              <a:rPr lang="en-US" altLang="ko-KR" sz="1800" b="1" dirty="0">
                <a:solidFill>
                  <a:srgbClr val="2F6672"/>
                </a:solidFill>
              </a:rPr>
              <a:t>(s) &gt;= 1) </a:t>
            </a:r>
            <a:r>
              <a:rPr lang="en-US" altLang="ko-KR" sz="1800" b="1" dirty="0">
                <a:solidFill>
                  <a:srgbClr val="8951A2"/>
                </a:solidFill>
              </a:rPr>
              <a:t>and</a:t>
            </a:r>
            <a:r>
              <a:rPr lang="en-US" altLang="ko-KR" sz="1800" b="1" dirty="0">
                <a:solidFill>
                  <a:srgbClr val="2F6672"/>
                </a:solidFill>
              </a:rPr>
              <a:t> (</a:t>
            </a:r>
            <a:r>
              <a:rPr lang="en-US" altLang="ko-KR" sz="1800" b="1" dirty="0" err="1">
                <a:solidFill>
                  <a:srgbClr val="2F6672"/>
                </a:solidFill>
              </a:rPr>
              <a:t>len</a:t>
            </a:r>
            <a:r>
              <a:rPr lang="en-US" altLang="ko-KR" sz="1800" b="1" dirty="0">
                <a:solidFill>
                  <a:srgbClr val="2F6672"/>
                </a:solidFill>
              </a:rPr>
              <a:t>(s)&lt;=5)):        </a:t>
            </a:r>
            <a:r>
              <a:rPr lang="en-US" altLang="ko-KR" sz="1800" b="1" dirty="0">
                <a:solidFill>
                  <a:schemeClr val="bg1"/>
                </a:solidFill>
              </a:rPr>
              <a:t># </a:t>
            </a:r>
            <a:r>
              <a:rPr lang="ko-KR" altLang="en-US" sz="1800" b="1" dirty="0">
                <a:solidFill>
                  <a:schemeClr val="bg1"/>
                </a:solidFill>
              </a:rPr>
              <a:t>문자열의 길이 확인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algn="l"/>
            <a:r>
              <a:rPr lang="en-US" altLang="ko-KR" sz="1800" b="1" dirty="0">
                <a:solidFill>
                  <a:srgbClr val="2F6672"/>
                </a:solidFill>
              </a:rPr>
              <a:t>        </a:t>
            </a:r>
            <a:r>
              <a:rPr lang="en-US" altLang="ko-KR" sz="1800" b="1" dirty="0">
                <a:solidFill>
                  <a:srgbClr val="8951A2"/>
                </a:solidFill>
              </a:rPr>
              <a:t>if</a:t>
            </a:r>
            <a:r>
              <a:rPr lang="en-US" altLang="ko-KR" sz="1800" b="1" dirty="0">
                <a:solidFill>
                  <a:srgbClr val="2F6672"/>
                </a:solidFill>
              </a:rPr>
              <a:t> (s[0] == (‘+’, ‘-’)):                           </a:t>
            </a:r>
            <a:r>
              <a:rPr lang="en-US" altLang="ko-KR" sz="1800" b="1" dirty="0">
                <a:solidFill>
                  <a:schemeClr val="bg1"/>
                </a:solidFill>
              </a:rPr>
              <a:t># </a:t>
            </a:r>
            <a:r>
              <a:rPr lang="ko-KR" altLang="en-US" sz="1800" b="1" dirty="0">
                <a:solidFill>
                  <a:schemeClr val="bg1"/>
                </a:solidFill>
              </a:rPr>
              <a:t>부호의 존재여부 확인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algn="l"/>
            <a:r>
              <a:rPr lang="en-US" altLang="ko-KR" sz="1800" b="1" dirty="0">
                <a:solidFill>
                  <a:srgbClr val="2F6672"/>
                </a:solidFill>
              </a:rPr>
              <a:t>            answer = int(s[0:])                      </a:t>
            </a:r>
            <a:r>
              <a:rPr lang="en-US" altLang="ko-KR" sz="1800" b="1" dirty="0">
                <a:solidFill>
                  <a:schemeClr val="bg1"/>
                </a:solidFill>
              </a:rPr>
              <a:t># </a:t>
            </a:r>
            <a:r>
              <a:rPr lang="ko-KR" altLang="en-US" sz="1800" b="1" dirty="0">
                <a:solidFill>
                  <a:schemeClr val="bg1"/>
                </a:solidFill>
              </a:rPr>
              <a:t>부호의 존재여부 상관 없이 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algn="l"/>
            <a:r>
              <a:rPr lang="en-US" altLang="ko-KR" sz="1800" b="1" dirty="0">
                <a:solidFill>
                  <a:srgbClr val="2F6672"/>
                </a:solidFill>
              </a:rPr>
              <a:t>        </a:t>
            </a:r>
            <a:r>
              <a:rPr lang="en-US" altLang="ko-KR" sz="1800" b="1" dirty="0">
                <a:solidFill>
                  <a:srgbClr val="8951A2"/>
                </a:solidFill>
              </a:rPr>
              <a:t>else:                                                     </a:t>
            </a:r>
            <a:r>
              <a:rPr lang="en-US" altLang="ko-KR" sz="1800" b="1" dirty="0">
                <a:solidFill>
                  <a:schemeClr val="bg1"/>
                </a:solidFill>
              </a:rPr>
              <a:t># int</a:t>
            </a:r>
            <a:r>
              <a:rPr lang="ko-KR" altLang="en-US" sz="1800" b="1" dirty="0">
                <a:solidFill>
                  <a:schemeClr val="bg1"/>
                </a:solidFill>
              </a:rPr>
              <a:t>로 강제 형 변환 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algn="l"/>
            <a:r>
              <a:rPr lang="en-US" altLang="ko-KR" sz="1800" b="1" dirty="0">
                <a:solidFill>
                  <a:srgbClr val="2F6672"/>
                </a:solidFill>
              </a:rPr>
              <a:t>            answer = int(s[0:])</a:t>
            </a:r>
          </a:p>
          <a:p>
            <a:pPr algn="l"/>
            <a:r>
              <a:rPr lang="en-US" altLang="ko-KR" sz="1800" b="1" dirty="0">
                <a:solidFill>
                  <a:schemeClr val="bg1"/>
                </a:solidFill>
              </a:rPr>
              <a:t>    </a:t>
            </a:r>
            <a:r>
              <a:rPr lang="en-US" altLang="ko-KR" sz="1800" b="1" dirty="0">
                <a:solidFill>
                  <a:srgbClr val="7030A0"/>
                </a:solidFill>
              </a:rPr>
              <a:t>return</a:t>
            </a:r>
            <a:r>
              <a:rPr lang="en-US" altLang="ko-KR" sz="1800" b="1" dirty="0">
                <a:solidFill>
                  <a:schemeClr val="bg1"/>
                </a:solidFill>
              </a:rPr>
              <a:t> </a:t>
            </a:r>
            <a:r>
              <a:rPr lang="en-US" altLang="ko-KR" sz="1800" b="1" dirty="0">
                <a:solidFill>
                  <a:srgbClr val="2F6672"/>
                </a:solidFill>
              </a:rPr>
              <a:t>answer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algn="l"/>
            <a:endParaRPr lang="en-US" altLang="ko-KR" sz="1800" b="1" dirty="0">
              <a:solidFill>
                <a:srgbClr val="2F6672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E6479A-98AE-460C-8C0D-1A0BEE538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561" y="1525126"/>
            <a:ext cx="2886478" cy="4830343"/>
          </a:xfrm>
          <a:prstGeom prst="rect">
            <a:avLst/>
          </a:prstGeom>
        </p:spPr>
      </p:pic>
      <p:sp>
        <p:nvSpPr>
          <p:cNvPr id="16" name="텍스트 개체 틀 13">
            <a:extLst>
              <a:ext uri="{FF2B5EF4-FFF2-40B4-BE49-F238E27FC236}">
                <a16:creationId xmlns:a16="http://schemas.microsoft.com/office/drawing/2014/main" id="{BC40C98B-8389-46D6-8B48-0A7FA37300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5994" y="186956"/>
            <a:ext cx="5795969" cy="201957"/>
          </a:xfrm>
        </p:spPr>
        <p:txBody>
          <a:bodyPr/>
          <a:lstStyle/>
          <a:p>
            <a:pPr algn="r"/>
            <a:r>
              <a:rPr lang="en-US" altLang="ko-KR" dirty="0"/>
              <a:t>Convert string to integer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CA920E9-476E-410E-A0B2-D526C47F6F1E}"/>
              </a:ext>
            </a:extLst>
          </p:cNvPr>
          <p:cNvSpPr/>
          <p:nvPr/>
        </p:nvSpPr>
        <p:spPr>
          <a:xfrm>
            <a:off x="10174288" y="235557"/>
            <a:ext cx="130174" cy="13017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996569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2954</TotalTime>
  <Words>1329</Words>
  <Application>Microsoft Office PowerPoint</Application>
  <PresentationFormat>와이드스크린</PresentationFormat>
  <Paragraphs>239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Inter</vt:lpstr>
      <vt:lpstr>나눔스퀘어</vt:lpstr>
      <vt:lpstr>나눔스퀘어 ExtraBold</vt:lpstr>
      <vt:lpstr>맑은 고딕</vt:lpstr>
      <vt:lpstr>Arial</vt:lpstr>
      <vt:lpstr>Wingdings</vt:lpstr>
      <vt:lpstr>Office 테마</vt:lpstr>
      <vt:lpstr>Python Study 1</vt:lpstr>
      <vt:lpstr>PowerPoint 프레젠테이션</vt:lpstr>
      <vt:lpstr>String basics (문자열 다루기 기본)</vt:lpstr>
      <vt:lpstr>첫 번째 풀이</vt:lpstr>
      <vt:lpstr>두 번째 풀이     이거 다시 정리 해보자!</vt:lpstr>
      <vt:lpstr>다른 사람의 풀이</vt:lpstr>
      <vt:lpstr>문자열 체크 함수들</vt:lpstr>
      <vt:lpstr>Convert string to integer (문자열을 정수로 바꾸기)</vt:lpstr>
      <vt:lpstr>나의 풀이</vt:lpstr>
      <vt:lpstr>다른 사람의 풀이 1</vt:lpstr>
      <vt:lpstr>다른 사람의 풀이 2</vt:lpstr>
      <vt:lpstr>사용된 함수</vt:lpstr>
      <vt:lpstr>String sort (문자열 내 마음대로 정렬하기)</vt:lpstr>
      <vt:lpstr>나의 풀이</vt:lpstr>
      <vt:lpstr>다른 사람의 풀이</vt:lpstr>
      <vt:lpstr>사용된 함수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orbit</dc:title>
  <dc:creator>largo</dc:creator>
  <cp:keywords>adstorepost.com</cp:keywords>
  <cp:lastModifiedBy>Homil</cp:lastModifiedBy>
  <cp:revision>311</cp:revision>
  <dcterms:created xsi:type="dcterms:W3CDTF">2017-12-10T15:04:34Z</dcterms:created>
  <dcterms:modified xsi:type="dcterms:W3CDTF">2021-07-02T09:54:35Z</dcterms:modified>
</cp:coreProperties>
</file>