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72" r:id="rId3"/>
    <p:sldId id="273" r:id="rId4"/>
    <p:sldId id="274" r:id="rId5"/>
    <p:sldId id="259" r:id="rId6"/>
    <p:sldId id="275" r:id="rId7"/>
    <p:sldId id="276" r:id="rId8"/>
    <p:sldId id="265" r:id="rId9"/>
    <p:sldId id="266" r:id="rId10"/>
    <p:sldId id="267" r:id="rId11"/>
    <p:sldId id="269" r:id="rId12"/>
    <p:sldId id="270" r:id="rId13"/>
    <p:sldId id="277" r:id="rId14"/>
  </p:sldIdLst>
  <p:sldSz cx="9144000" cy="6858000" type="screen4x3"/>
  <p:notesSz cx="6858000" cy="9144000"/>
  <p:custDataLst>
    <p:tags r:id="rId1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1D1"/>
    <a:srgbClr val="3F619D"/>
    <a:srgbClr val="5B9BD5"/>
    <a:srgbClr val="2E7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4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46A80-4AEA-495B-8448-F6C1C2E9C77C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BC8D4-AAFF-4756-A8E9-E964F2280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EED3-7A85-4220-829E-FC9AF180230E}" type="datetimeFigureOut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6522-F090-479C-B7E7-9A67C0EDD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7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EED3-7A85-4220-829E-FC9AF180230E}" type="datetimeFigureOut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6522-F090-479C-B7E7-9A67C0EDD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63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EED3-7A85-4220-829E-FC9AF180230E}" type="datetimeFigureOut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6522-F090-479C-B7E7-9A67C0EDD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97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E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6798"/>
            <a:ext cx="4205892" cy="36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45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E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50504" y="3825240"/>
            <a:ext cx="3493496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57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E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4205892" cy="36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7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EED3-7A85-4220-829E-FC9AF180230E}" type="datetimeFigureOut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6522-F090-479C-B7E7-9A67C0EDD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6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EED3-7A85-4220-829E-FC9AF180230E}" type="datetimeFigureOut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6522-F090-479C-B7E7-9A67C0EDD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1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EED3-7A85-4220-829E-FC9AF180230E}" type="datetimeFigureOut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6522-F090-479C-B7E7-9A67C0EDD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7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EED3-7A85-4220-829E-FC9AF180230E}" type="datetimeFigureOut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6522-F090-479C-B7E7-9A67C0EDD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3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9144000" cy="899390"/>
          </a:xfrm>
          <a:prstGeom prst="rect">
            <a:avLst/>
          </a:prstGeom>
          <a:solidFill>
            <a:srgbClr val="2E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1"/>
            <a:ext cx="518160" cy="4450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8286750" cy="57467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en-US" altLang="en-US" sz="3200" b="1" kern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EED3-7A85-4220-829E-FC9AF180230E}" type="datetimeFigureOut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6522-F090-479C-B7E7-9A67C0EDD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8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EED3-7A85-4220-829E-FC9AF180230E}" type="datetimeFigureOut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6522-F090-479C-B7E7-9A67C0EDD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EED3-7A85-4220-829E-FC9AF180230E}" type="datetimeFigureOut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6522-F090-479C-B7E7-9A67C0EDD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5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EED3-7A85-4220-829E-FC9AF180230E}" type="datetimeFigureOut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6522-F090-479C-B7E7-9A67C0EDD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7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AEED3-7A85-4220-829E-FC9AF180230E}" type="datetimeFigureOut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36522-F090-479C-B7E7-9A67C0EDD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64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meca.com/" TargetMode="External"/><Relationship Id="rId2" Type="http://schemas.openxmlformats.org/officeDocument/2006/relationships/hyperlink" Target="http://www.thisisgame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hyperlink" Target="http://www.inven.co.k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gamer.com/" TargetMode="External"/><Relationship Id="rId2" Type="http://schemas.openxmlformats.org/officeDocument/2006/relationships/hyperlink" Target="https://www.gamespot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hyperlink" Target="https://wccftech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1475656" y="620688"/>
            <a:ext cx="6172200" cy="1893888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+mn-ea"/>
                <a:ea typeface="+mn-ea"/>
              </a:rPr>
              <a:t>인벤토리</a:t>
            </a:r>
            <a:r>
              <a:rPr lang="en-US" altLang="ko-KR" sz="4800" dirty="0">
                <a:solidFill>
                  <a:schemeClr val="bg1"/>
                </a:solidFill>
                <a:latin typeface="+mn-ea"/>
                <a:ea typeface="+mn-ea"/>
              </a:rPr>
              <a:t>(Inventory)</a:t>
            </a:r>
            <a:endParaRPr lang="ko-KR" altLang="en-US" sz="4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4716016" y="3028948"/>
            <a:ext cx="4427984" cy="1371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게임 커뮤니티 사이트 제안서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822356" y="4914920"/>
            <a:ext cx="3286148" cy="172879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</a:rPr>
              <a:t>팀명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</a:rPr>
              <a:t>: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</a:rPr>
              <a:t>팀명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</a:rPr>
              <a:t>21614038</a:t>
            </a:r>
            <a:r>
              <a:rPr kumimoji="0" lang="en-US" altLang="ko-KR" sz="28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</a:rPr>
              <a:t> </a:t>
            </a:r>
            <a:r>
              <a:rPr kumimoji="0" lang="ko-KR" altLang="en-US" sz="28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</a:rPr>
              <a:t>조민우</a:t>
            </a:r>
            <a:endParaRPr kumimoji="0" lang="en-US" altLang="ko-KR" sz="28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ko-KR" sz="2800" b="1" baseline="0" dirty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21614015</a:t>
            </a:r>
            <a:r>
              <a:rPr lang="en-US" altLang="ko-KR" sz="2800" b="1" dirty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박준오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5" name="1/2 액자 4"/>
          <p:cNvSpPr/>
          <p:nvPr/>
        </p:nvSpPr>
        <p:spPr>
          <a:xfrm flipV="1">
            <a:off x="5572132" y="6286520"/>
            <a:ext cx="3357586" cy="285752"/>
          </a:xfrm>
          <a:prstGeom prst="half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8286750" cy="57467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04  </a:t>
            </a:r>
            <a:r>
              <a:rPr lang="ko-KR" altLang="en-US" dirty="0">
                <a:solidFill>
                  <a:schemeClr val="bg1"/>
                </a:solidFill>
              </a:rPr>
              <a:t>웹사이트  디자인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 err="1">
                <a:solidFill>
                  <a:schemeClr val="bg1"/>
                </a:solidFill>
              </a:rPr>
              <a:t>서브화면</a:t>
            </a:r>
            <a:r>
              <a:rPr lang="en-US" altLang="ko-KR" sz="2400" dirty="0">
                <a:solidFill>
                  <a:schemeClr val="bg1"/>
                </a:solidFill>
              </a:rPr>
              <a:t>1)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291600" y="969983"/>
            <a:ext cx="1103710" cy="484172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로고</a:t>
            </a: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299928" y="1541453"/>
            <a:ext cx="859071" cy="458787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50" dirty="0">
                <a:latin typeface="-윤고딕320" pitchFamily="18" charset="-127"/>
                <a:ea typeface="-윤고딕320" pitchFamily="18" charset="-127"/>
              </a:rPr>
              <a:t>HOME</a:t>
            </a:r>
            <a:endParaRPr lang="ko-KR" altLang="en-US" sz="105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160328" y="1541453"/>
            <a:ext cx="859071" cy="458787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50" dirty="0">
                <a:latin typeface="-윤고딕320" pitchFamily="18" charset="-127"/>
                <a:ea typeface="-윤고딕320" pitchFamily="18" charset="-127"/>
              </a:rPr>
              <a:t>가이드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2020728" y="1541453"/>
            <a:ext cx="859071" cy="458787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50" dirty="0">
                <a:latin typeface="-윤고딕320" pitchFamily="18" charset="-127"/>
                <a:ea typeface="-윤고딕320" pitchFamily="18" charset="-127"/>
              </a:rPr>
              <a:t>직업</a:t>
            </a:r>
            <a:r>
              <a:rPr lang="en-US" altLang="ko-KR" sz="1050" dirty="0">
                <a:latin typeface="-윤고딕320" pitchFamily="18" charset="-127"/>
                <a:ea typeface="-윤고딕320" pitchFamily="18" charset="-127"/>
              </a:rPr>
              <a:t>&amp;</a:t>
            </a:r>
            <a:r>
              <a:rPr lang="ko-KR" altLang="en-US" sz="1050" dirty="0">
                <a:latin typeface="-윤고딕320" pitchFamily="18" charset="-127"/>
                <a:ea typeface="-윤고딕320" pitchFamily="18" charset="-127"/>
              </a:rPr>
              <a:t>기술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2881128" y="1540800"/>
            <a:ext cx="859071" cy="458787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50" dirty="0">
                <a:latin typeface="-윤고딕320" pitchFamily="18" charset="-127"/>
                <a:ea typeface="-윤고딕320" pitchFamily="18" charset="-127"/>
              </a:rPr>
              <a:t>아이템</a:t>
            </a:r>
          </a:p>
        </p:txBody>
      </p:sp>
      <p:sp>
        <p:nvSpPr>
          <p:cNvPr id="59" name="Rectangle 12"/>
          <p:cNvSpPr>
            <a:spLocks noChangeArrowheads="1"/>
          </p:cNvSpPr>
          <p:nvPr/>
        </p:nvSpPr>
        <p:spPr bwMode="auto">
          <a:xfrm>
            <a:off x="3741528" y="1541453"/>
            <a:ext cx="859071" cy="458787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50" dirty="0">
                <a:latin typeface="-윤고딕320" pitchFamily="18" charset="-127"/>
                <a:ea typeface="-윤고딕320" pitchFamily="18" charset="-127"/>
              </a:rPr>
              <a:t>퀘스트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291940" y="2087538"/>
            <a:ext cx="1241425" cy="74568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 err="1">
                <a:latin typeface="-윤고딕320" pitchFamily="18" charset="-127"/>
                <a:ea typeface="-윤고딕320" pitchFamily="18" charset="-127"/>
              </a:rPr>
              <a:t>로그인창</a:t>
            </a:r>
            <a:endParaRPr lang="ko-KR" altLang="en-US" sz="10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1" name="Rectangle 17"/>
          <p:cNvSpPr>
            <a:spLocks noChangeArrowheads="1"/>
          </p:cNvSpPr>
          <p:nvPr/>
        </p:nvSpPr>
        <p:spPr bwMode="auto">
          <a:xfrm>
            <a:off x="296994" y="5018250"/>
            <a:ext cx="1228726" cy="1100112"/>
          </a:xfrm>
          <a:prstGeom prst="rect">
            <a:avLst/>
          </a:prstGeom>
          <a:solidFill>
            <a:srgbClr val="DDDDDD"/>
          </a:solidFill>
          <a:ln w="9525">
            <a:solidFill>
              <a:srgbClr val="DB398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자유 게시판</a:t>
            </a:r>
          </a:p>
        </p:txBody>
      </p:sp>
      <p:sp>
        <p:nvSpPr>
          <p:cNvPr id="62" name="Rectangle 29"/>
          <p:cNvSpPr>
            <a:spLocks noChangeArrowheads="1"/>
          </p:cNvSpPr>
          <p:nvPr/>
        </p:nvSpPr>
        <p:spPr bwMode="auto">
          <a:xfrm>
            <a:off x="298466" y="6153151"/>
            <a:ext cx="7208232" cy="347683"/>
          </a:xfrm>
          <a:prstGeom prst="rect">
            <a:avLst/>
          </a:prstGeom>
          <a:solidFill>
            <a:schemeClr val="bg2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63" name="Rectangle 40"/>
          <p:cNvSpPr>
            <a:spLocks noChangeArrowheads="1"/>
          </p:cNvSpPr>
          <p:nvPr/>
        </p:nvSpPr>
        <p:spPr bwMode="auto">
          <a:xfrm>
            <a:off x="1681783" y="2087538"/>
            <a:ext cx="2923741" cy="1009436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정보</a:t>
            </a: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363553" y="6173809"/>
            <a:ext cx="71755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로고</a:t>
            </a:r>
          </a:p>
        </p:txBody>
      </p:sp>
      <p:sp>
        <p:nvSpPr>
          <p:cNvPr id="65" name="Text Box 65"/>
          <p:cNvSpPr txBox="1">
            <a:spLocks noChangeArrowheads="1"/>
          </p:cNvSpPr>
          <p:nvPr/>
        </p:nvSpPr>
        <p:spPr bwMode="auto">
          <a:xfrm>
            <a:off x="1501790" y="6219825"/>
            <a:ext cx="28456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회사소개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|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이용약관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|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개인보호정책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|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판매정책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| </a:t>
            </a:r>
            <a:endParaRPr lang="ko-KR" altLang="en-US" sz="10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1681783" y="4135995"/>
            <a:ext cx="2890217" cy="1982367"/>
          </a:xfrm>
          <a:prstGeom prst="rect">
            <a:avLst/>
          </a:prstGeom>
          <a:solidFill>
            <a:srgbClr val="DDDDDD"/>
          </a:solidFill>
          <a:ln w="9525">
            <a:solidFill>
              <a:srgbClr val="DB398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팁과 노하우</a:t>
            </a:r>
          </a:p>
        </p:txBody>
      </p:sp>
      <p:sp>
        <p:nvSpPr>
          <p:cNvPr id="67" name="Rectangle 12">
            <a:extLst>
              <a:ext uri="{FF2B5EF4-FFF2-40B4-BE49-F238E27FC236}">
                <a16:creationId xmlns:a16="http://schemas.microsoft.com/office/drawing/2014/main" id="{FE3DB947-841B-4A7E-9248-48D337FC6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928" y="1540800"/>
            <a:ext cx="859071" cy="458787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50" dirty="0">
                <a:latin typeface="-윤고딕320" pitchFamily="18" charset="-127"/>
                <a:ea typeface="-윤고딕320" pitchFamily="18" charset="-127"/>
              </a:rPr>
              <a:t>던전</a:t>
            </a:r>
          </a:p>
        </p:txBody>
      </p:sp>
      <p:sp>
        <p:nvSpPr>
          <p:cNvPr id="68" name="Rectangle 12">
            <a:extLst>
              <a:ext uri="{FF2B5EF4-FFF2-40B4-BE49-F238E27FC236}">
                <a16:creationId xmlns:a16="http://schemas.microsoft.com/office/drawing/2014/main" id="{06C76137-1D85-4C8A-B3EB-A3EC6EF97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328" y="1541453"/>
            <a:ext cx="859071" cy="458787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50" dirty="0">
                <a:latin typeface="-윤고딕320" pitchFamily="18" charset="-127"/>
                <a:ea typeface="-윤고딕320" pitchFamily="18" charset="-127"/>
              </a:rPr>
              <a:t>업적</a:t>
            </a:r>
          </a:p>
        </p:txBody>
      </p:sp>
      <p:sp>
        <p:nvSpPr>
          <p:cNvPr id="69" name="Rectangle 17">
            <a:extLst>
              <a:ext uri="{FF2B5EF4-FFF2-40B4-BE49-F238E27FC236}">
                <a16:creationId xmlns:a16="http://schemas.microsoft.com/office/drawing/2014/main" id="{BF42A06C-CA70-4836-B7B4-B9C417CAB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0" y="2868911"/>
            <a:ext cx="1228726" cy="416074"/>
          </a:xfrm>
          <a:prstGeom prst="rect">
            <a:avLst/>
          </a:prstGeom>
          <a:solidFill>
            <a:srgbClr val="DDDDDD"/>
          </a:solidFill>
          <a:ln w="9525">
            <a:solidFill>
              <a:srgbClr val="DB398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>
                <a:latin typeface="-윤고딕320" pitchFamily="18" charset="-127"/>
                <a:ea typeface="-윤고딕320" pitchFamily="18" charset="-127"/>
              </a:rPr>
              <a:t>공지</a:t>
            </a:r>
            <a:endParaRPr lang="ko-KR" altLang="en-US" sz="10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0CDFD39C-0250-496C-916F-66AFC55E5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0" y="3328250"/>
            <a:ext cx="1228726" cy="416074"/>
          </a:xfrm>
          <a:prstGeom prst="rect">
            <a:avLst/>
          </a:prstGeom>
          <a:solidFill>
            <a:srgbClr val="DDDDDD"/>
          </a:solidFill>
          <a:ln w="9525">
            <a:solidFill>
              <a:srgbClr val="DB398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검색</a:t>
            </a:r>
          </a:p>
        </p:txBody>
      </p:sp>
      <p:sp>
        <p:nvSpPr>
          <p:cNvPr id="71" name="Rectangle 40">
            <a:extLst>
              <a:ext uri="{FF2B5EF4-FFF2-40B4-BE49-F238E27FC236}">
                <a16:creationId xmlns:a16="http://schemas.microsoft.com/office/drawing/2014/main" id="{AB7ADD94-904E-4C62-8A8D-358DDB9C5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784" y="3096974"/>
            <a:ext cx="2923740" cy="998369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정보</a:t>
            </a:r>
          </a:p>
        </p:txBody>
      </p:sp>
      <p:sp>
        <p:nvSpPr>
          <p:cNvPr id="72" name="Rectangle 40">
            <a:extLst>
              <a:ext uri="{FF2B5EF4-FFF2-40B4-BE49-F238E27FC236}">
                <a16:creationId xmlns:a16="http://schemas.microsoft.com/office/drawing/2014/main" id="{94B66BE5-EDFB-4713-B4CA-131129D25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600" y="2087538"/>
            <a:ext cx="2906152" cy="1014508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소식</a:t>
            </a:r>
          </a:p>
        </p:txBody>
      </p:sp>
      <p:sp>
        <p:nvSpPr>
          <p:cNvPr id="73" name="Rectangle 40">
            <a:extLst>
              <a:ext uri="{FF2B5EF4-FFF2-40B4-BE49-F238E27FC236}">
                <a16:creationId xmlns:a16="http://schemas.microsoft.com/office/drawing/2014/main" id="{560030E1-FA00-4CF5-BCBC-780F146BA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99" y="3095508"/>
            <a:ext cx="2906098" cy="998369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글로벌</a:t>
            </a:r>
          </a:p>
        </p:txBody>
      </p:sp>
      <p:sp>
        <p:nvSpPr>
          <p:cNvPr id="74" name="Rectangle 17">
            <a:extLst>
              <a:ext uri="{FF2B5EF4-FFF2-40B4-BE49-F238E27FC236}">
                <a16:creationId xmlns:a16="http://schemas.microsoft.com/office/drawing/2014/main" id="{A498D1DB-F44D-4A17-B17D-3FF25F596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342" y="4135996"/>
            <a:ext cx="2869355" cy="1982366"/>
          </a:xfrm>
          <a:prstGeom prst="rect">
            <a:avLst/>
          </a:prstGeom>
          <a:solidFill>
            <a:srgbClr val="DDDDDD"/>
          </a:solidFill>
          <a:ln w="9525">
            <a:solidFill>
              <a:srgbClr val="DB398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길드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길드 홍보</a:t>
            </a:r>
          </a:p>
        </p:txBody>
      </p:sp>
      <p:sp>
        <p:nvSpPr>
          <p:cNvPr id="75" name="Rectangle 14">
            <a:extLst>
              <a:ext uri="{FF2B5EF4-FFF2-40B4-BE49-F238E27FC236}">
                <a16:creationId xmlns:a16="http://schemas.microsoft.com/office/drawing/2014/main" id="{698FCB10-E517-4E13-88B5-0CD745C5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381" y="2089852"/>
            <a:ext cx="1241425" cy="74568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커뮤니티</a:t>
            </a:r>
          </a:p>
        </p:txBody>
      </p:sp>
      <p:sp>
        <p:nvSpPr>
          <p:cNvPr id="76" name="Rectangle 14">
            <a:extLst>
              <a:ext uri="{FF2B5EF4-FFF2-40B4-BE49-F238E27FC236}">
                <a16:creationId xmlns:a16="http://schemas.microsoft.com/office/drawing/2014/main" id="{1FBC977C-5F26-4F3D-9B7E-7B703DBDB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380" y="2868911"/>
            <a:ext cx="1241425" cy="74568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미디어</a:t>
            </a:r>
          </a:p>
        </p:txBody>
      </p:sp>
      <p:sp>
        <p:nvSpPr>
          <p:cNvPr id="77" name="Rectangle 14">
            <a:extLst>
              <a:ext uri="{FF2B5EF4-FFF2-40B4-BE49-F238E27FC236}">
                <a16:creationId xmlns:a16="http://schemas.microsoft.com/office/drawing/2014/main" id="{B55AB0DD-DABA-4C47-9792-8939885D6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380" y="3647970"/>
            <a:ext cx="1241425" cy="74568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제휴 서비스</a:t>
            </a:r>
          </a:p>
        </p:txBody>
      </p:sp>
      <p:sp>
        <p:nvSpPr>
          <p:cNvPr id="78" name="Rectangle 14">
            <a:extLst>
              <a:ext uri="{FF2B5EF4-FFF2-40B4-BE49-F238E27FC236}">
                <a16:creationId xmlns:a16="http://schemas.microsoft.com/office/drawing/2014/main" id="{B5957275-64E1-4436-B680-5C2D666D5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379" y="4432517"/>
            <a:ext cx="1241425" cy="74568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모바일 게임 커뮤니티</a:t>
            </a:r>
          </a:p>
        </p:txBody>
      </p:sp>
      <p:sp>
        <p:nvSpPr>
          <p:cNvPr id="79" name="Rectangle 14">
            <a:extLst>
              <a:ext uri="{FF2B5EF4-FFF2-40B4-BE49-F238E27FC236}">
                <a16:creationId xmlns:a16="http://schemas.microsoft.com/office/drawing/2014/main" id="{67CA71AE-DF4D-4CFB-B5DA-3F65F93AD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423" y="5211576"/>
            <a:ext cx="1241425" cy="74568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소모임 게시판</a:t>
            </a:r>
          </a:p>
        </p:txBody>
      </p:sp>
      <p:sp>
        <p:nvSpPr>
          <p:cNvPr id="80" name="Rectangle 17">
            <a:extLst>
              <a:ext uri="{FF2B5EF4-FFF2-40B4-BE49-F238E27FC236}">
                <a16:creationId xmlns:a16="http://schemas.microsoft.com/office/drawing/2014/main" id="{DB334DCC-67BE-462D-B90E-E732775EE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00" y="3787588"/>
            <a:ext cx="1228726" cy="1187397"/>
          </a:xfrm>
          <a:prstGeom prst="rect">
            <a:avLst/>
          </a:prstGeom>
          <a:solidFill>
            <a:srgbClr val="DDDDDD"/>
          </a:solidFill>
          <a:ln w="9525">
            <a:solidFill>
              <a:srgbClr val="DB398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뉴스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 /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이슈</a:t>
            </a:r>
          </a:p>
        </p:txBody>
      </p:sp>
      <p:sp>
        <p:nvSpPr>
          <p:cNvPr id="81" name="Rectangle 4">
            <a:extLst>
              <a:ext uri="{FF2B5EF4-FFF2-40B4-BE49-F238E27FC236}">
                <a16:creationId xmlns:a16="http://schemas.microsoft.com/office/drawing/2014/main" id="{E09C3CD2-B9C1-42B0-84B1-0DE5D8743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89" y="968400"/>
            <a:ext cx="5730608" cy="484172"/>
          </a:xfrm>
          <a:prstGeom prst="rect">
            <a:avLst/>
          </a:prstGeom>
          <a:solidFill>
            <a:srgbClr val="DDDDDD"/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광고</a:t>
            </a:r>
            <a:endParaRPr lang="en-US" altLang="ko-KR" sz="10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2" name="Rectangle 14">
            <a:extLst>
              <a:ext uri="{FF2B5EF4-FFF2-40B4-BE49-F238E27FC236}">
                <a16:creationId xmlns:a16="http://schemas.microsoft.com/office/drawing/2014/main" id="{AF63CBE4-3714-426E-B899-0FD4DF87F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400" y="965737"/>
            <a:ext cx="1241425" cy="1033849"/>
          </a:xfrm>
          <a:prstGeom prst="rect">
            <a:avLst/>
          </a:prstGeom>
          <a:solidFill>
            <a:srgbClr val="DDDDDD"/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광고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392947"/>
              </p:ext>
            </p:extLst>
          </p:nvPr>
        </p:nvGraphicFramePr>
        <p:xfrm>
          <a:off x="428596" y="1357298"/>
          <a:ext cx="7632700" cy="4824413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-윤고딕320" pitchFamily="18" charset="-127"/>
                          <a:ea typeface="-윤고딕320" pitchFamily="18" charset="-127"/>
                        </a:rPr>
                        <a:t>9.17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-윤고딕320" pitchFamily="18" charset="-127"/>
                          <a:ea typeface="-윤고딕320" pitchFamily="18" charset="-127"/>
                        </a:rPr>
                        <a:t>9.24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-윤고딕320" pitchFamily="18" charset="-127"/>
                          <a:ea typeface="-윤고딕320" pitchFamily="18" charset="-127"/>
                        </a:rPr>
                        <a:t>10.1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-윤고딕320" pitchFamily="18" charset="-127"/>
                          <a:ea typeface="-윤고딕320" pitchFamily="18" charset="-127"/>
                        </a:rPr>
                        <a:t>10.15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-윤고딕320" pitchFamily="18" charset="-127"/>
                          <a:ea typeface="-윤고딕320" pitchFamily="18" charset="-127"/>
                        </a:rPr>
                        <a:t>10.28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-윤고딕320" pitchFamily="18" charset="-127"/>
                          <a:ea typeface="-윤고딕320" pitchFamily="18" charset="-127"/>
                        </a:rPr>
                        <a:t>11.4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-윤고딕340" pitchFamily="18" charset="-127"/>
                          <a:ea typeface="-윤고딕340" pitchFamily="18" charset="-127"/>
                        </a:rPr>
                        <a:t>요구분석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-윤고딕340" pitchFamily="18" charset="-127"/>
                          <a:ea typeface="-윤고딕340" pitchFamily="18" charset="-127"/>
                        </a:rPr>
                        <a:t>웹 페이지 기획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-윤고딕340" pitchFamily="18" charset="-127"/>
                          <a:ea typeface="-윤고딕340" pitchFamily="18" charset="-127"/>
                        </a:rPr>
                        <a:t>웹 문서 작성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-윤고딕340" pitchFamily="18" charset="-127"/>
                          <a:ea typeface="-윤고딕340" pitchFamily="18" charset="-127"/>
                        </a:rPr>
                        <a:t>부분 테스트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-윤고딕340" pitchFamily="18" charset="-127"/>
                          <a:ea typeface="-윤고딕340" pitchFamily="18" charset="-127"/>
                        </a:rPr>
                        <a:t>통합 테스트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-윤고딕340" pitchFamily="18" charset="-127"/>
                          <a:ea typeface="-윤고딕340" pitchFamily="18" charset="-127"/>
                        </a:rPr>
                        <a:t>최종완성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8286750" cy="57467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05  </a:t>
            </a:r>
            <a:r>
              <a:rPr lang="ko-KR" altLang="en-US" dirty="0">
                <a:solidFill>
                  <a:schemeClr val="bg1"/>
                </a:solidFill>
              </a:rPr>
              <a:t>웹사이트  제작  절차  및  일정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646386"/>
              </p:ext>
            </p:extLst>
          </p:nvPr>
        </p:nvGraphicFramePr>
        <p:xfrm>
          <a:off x="611188" y="1773238"/>
          <a:ext cx="7993062" cy="3837560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4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</a:rPr>
                        <a:t>담당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</a:rPr>
                        <a:t>이름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</a:rPr>
                        <a:t>/ 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</a:rPr>
                        <a:t>학번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</a:rPr>
                        <a:t>전공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</a:rPr>
                        <a:t>/ 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</a:rPr>
                        <a:t>관심분야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코딩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테스트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85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조민우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21614038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85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소프트웨어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언리얼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엔진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4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를 이용한 게임 제작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850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코딩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디자인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85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박준오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21614015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85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소프트웨어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After Effect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를 이용한 영상 편집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850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38286"/>
                  </a:ext>
                </a:extLst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8286750" cy="57467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06  </a:t>
            </a:r>
            <a:r>
              <a:rPr lang="ko-KR" altLang="en-US" dirty="0" err="1">
                <a:solidFill>
                  <a:schemeClr val="bg1"/>
                </a:solidFill>
              </a:rPr>
              <a:t>만든이</a:t>
            </a:r>
            <a:r>
              <a:rPr lang="ko-KR" altLang="en-US" dirty="0">
                <a:solidFill>
                  <a:schemeClr val="bg1"/>
                </a:solidFill>
              </a:rPr>
              <a:t>  소개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75656" y="2399208"/>
            <a:ext cx="6172200" cy="1893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+mn-ea"/>
                <a:ea typeface="+mn-ea"/>
              </a:rPr>
              <a:t>감 사 합 </a:t>
            </a:r>
            <a:r>
              <a:rPr lang="ko-KR" altLang="en-US" sz="4800" dirty="0" err="1">
                <a:solidFill>
                  <a:schemeClr val="bg1"/>
                </a:solidFill>
                <a:latin typeface="+mn-ea"/>
                <a:ea typeface="+mn-ea"/>
              </a:rPr>
              <a:t>니</a:t>
            </a:r>
            <a:r>
              <a:rPr lang="ko-KR" altLang="en-US" sz="4800" dirty="0">
                <a:solidFill>
                  <a:schemeClr val="bg1"/>
                </a:solidFill>
                <a:latin typeface="+mn-ea"/>
                <a:ea typeface="+mn-ea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90578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8286750" cy="574674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목  차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67544" y="1484784"/>
            <a:ext cx="5327650" cy="476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20713" indent="-620713">
              <a:lnSpc>
                <a:spcPct val="115000"/>
              </a:lnSpc>
              <a:defRPr/>
            </a:pP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01 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웹사이트의 </a:t>
            </a:r>
            <a:r>
              <a:rPr lang="ko-KR" altLang="en-US" sz="24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제안배경</a:t>
            </a:r>
            <a:endParaRPr lang="en-US" altLang="ko-KR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 marL="620713" indent="-620713">
              <a:lnSpc>
                <a:spcPct val="115000"/>
              </a:lnSpc>
              <a:defRPr/>
            </a:pPr>
            <a:endParaRPr lang="en-US" altLang="ko-KR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02 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국내외 동종업체 현황</a:t>
            </a:r>
            <a:endParaRPr lang="en-US" altLang="ko-KR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15000"/>
              </a:lnSpc>
              <a:defRPr/>
            </a:pPr>
            <a:endParaRPr lang="en-US" altLang="ko-KR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03  SWOT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분석</a:t>
            </a:r>
            <a:endParaRPr lang="en-US" altLang="ko-KR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15000"/>
              </a:lnSpc>
              <a:defRPr/>
            </a:pPr>
            <a:endParaRPr lang="en-US" altLang="ko-KR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04 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웹사이트 구성 및 디자인</a:t>
            </a:r>
            <a:endParaRPr lang="en-US" altLang="ko-KR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15000"/>
              </a:lnSpc>
              <a:defRPr/>
            </a:pPr>
            <a:endParaRPr lang="en-US" altLang="ko-KR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05 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웹사이트 제작 절차 및 일정</a:t>
            </a:r>
            <a:endParaRPr lang="en-US" altLang="ko-KR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15000"/>
              </a:lnSpc>
              <a:defRPr/>
            </a:pPr>
            <a:endParaRPr lang="en-US" altLang="ko-KR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06 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40" pitchFamily="18" charset="-127"/>
                <a:ea typeface="-윤고딕340" pitchFamily="18" charset="-127"/>
              </a:rPr>
              <a:t>만든 이 소개</a:t>
            </a:r>
            <a:endParaRPr lang="en-US" altLang="ko-KR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50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8286750" cy="57467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01  </a:t>
            </a:r>
            <a:r>
              <a:rPr lang="ko-KR" altLang="en-US" dirty="0">
                <a:solidFill>
                  <a:schemeClr val="bg1"/>
                </a:solidFill>
              </a:rPr>
              <a:t>웹사이트의 </a:t>
            </a:r>
            <a:r>
              <a:rPr lang="ko-KR" altLang="en-US" dirty="0" err="1">
                <a:solidFill>
                  <a:schemeClr val="bg1"/>
                </a:solidFill>
              </a:rPr>
              <a:t>제안배경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67544" y="2132856"/>
            <a:ext cx="8477755" cy="391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다양한 게임을 한 곳에서 편하게 볼 수 있는 다양성 및 편리성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en-US" altLang="ko-KR" b="1" dirty="0">
              <a:solidFill>
                <a:srgbClr val="33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ko-KR" altLang="en-US" b="1" dirty="0">
              <a:solidFill>
                <a:srgbClr val="33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게임 홈페이지 방문 편리성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15000"/>
              </a:lnSpc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게임에 필요한 사양의 하드웨어 검색의 용이성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게임에 대한 유저간의 소통창구 구성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바탕" pitchFamily="18" charset="-127"/>
              <a:ea typeface="바탕" pitchFamily="18" charset="-127"/>
            </a:endParaRPr>
          </a:p>
          <a:p>
            <a:pPr>
              <a:lnSpc>
                <a:spcPct val="115000"/>
              </a:lnSpc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바탕" pitchFamily="18" charset="-127"/>
              <a:ea typeface="바탕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rgbClr val="2E7996"/>
                </a:solidFill>
                <a:ea typeface="나눔바른고딕" panose="020B0603020101020101"/>
              </a:rPr>
              <a:t>제안배경</a:t>
            </a:r>
            <a:endParaRPr lang="ko-KR" altLang="en-US" sz="2400" b="1" dirty="0">
              <a:solidFill>
                <a:srgbClr val="2E7996"/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90942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8286750" cy="57467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01  </a:t>
            </a:r>
            <a:r>
              <a:rPr lang="ko-KR" altLang="en-US" dirty="0">
                <a:solidFill>
                  <a:schemeClr val="bg1"/>
                </a:solidFill>
              </a:rPr>
              <a:t>웹사이트의 </a:t>
            </a:r>
            <a:r>
              <a:rPr lang="ko-KR" altLang="en-US" dirty="0" err="1">
                <a:solidFill>
                  <a:schemeClr val="bg1"/>
                </a:solidFill>
              </a:rPr>
              <a:t>제안배경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467544" y="2132856"/>
            <a:ext cx="8477755" cy="359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여러 분야의 고객 방문을 유도 할 수 있음</a:t>
            </a:r>
            <a:endParaRPr lang="en-US" altLang="ko-KR" b="1" dirty="0">
              <a:solidFill>
                <a:srgbClr val="33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en-US" altLang="ko-KR" b="1" dirty="0">
              <a:solidFill>
                <a:srgbClr val="33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ko-KR" altLang="en-US" b="1" dirty="0">
              <a:solidFill>
                <a:srgbClr val="33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게임 및 컴퓨터 판매점에 대한 광고 요청 가능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게임에 어려움을 느끼지 않고 취미로 즐길 수 있음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고객간의 다양한 지식을 게시하여 정보를 습득 할 수 있음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바탕" pitchFamily="18" charset="-127"/>
              <a:ea typeface="바탕" pitchFamily="18" charset="-127"/>
            </a:endParaRPr>
          </a:p>
          <a:p>
            <a:pPr marL="265113" indent="-265113">
              <a:lnSpc>
                <a:spcPct val="115000"/>
              </a:lnSpc>
              <a:buFontTx/>
              <a:buChar char="-"/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268760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rgbClr val="2E7996"/>
                </a:solidFill>
                <a:ea typeface="나눔바른고딕" panose="020B0603020101020101"/>
              </a:rPr>
              <a:t>제안목적</a:t>
            </a:r>
            <a:r>
              <a:rPr lang="en-US" altLang="ko-KR" b="1" dirty="0">
                <a:solidFill>
                  <a:srgbClr val="2E7996"/>
                </a:solidFill>
                <a:ea typeface="나눔바른고딕" panose="020B0603020101020101"/>
              </a:rPr>
              <a:t>(</a:t>
            </a:r>
            <a:r>
              <a:rPr lang="ko-KR" altLang="en-US" b="1" dirty="0">
                <a:solidFill>
                  <a:srgbClr val="2E7996"/>
                </a:solidFill>
                <a:ea typeface="나눔바른고딕" panose="020B0603020101020101"/>
              </a:rPr>
              <a:t>기대효과</a:t>
            </a:r>
            <a:r>
              <a:rPr lang="en-US" altLang="ko-KR" b="1" dirty="0">
                <a:solidFill>
                  <a:srgbClr val="2E7996"/>
                </a:solidFill>
                <a:ea typeface="나눔바른고딕" panose="020B0603020101020101"/>
              </a:rPr>
              <a:t>)</a:t>
            </a:r>
            <a:endParaRPr lang="ko-KR" altLang="en-US" sz="2400" b="1" dirty="0">
              <a:solidFill>
                <a:srgbClr val="2E7996"/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94975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8286750" cy="57467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02   </a:t>
            </a:r>
            <a:r>
              <a:rPr lang="ko-KR" altLang="en-US" dirty="0">
                <a:solidFill>
                  <a:schemeClr val="bg1"/>
                </a:solidFill>
              </a:rPr>
              <a:t>국내외  동종업체  현황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467544" y="2157648"/>
            <a:ext cx="8477755" cy="323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01 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국내 게임 커뮤니티 사이트는 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10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여개의 사이트 운영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b="1" dirty="0" err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디스이즈게임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(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  <a:hlinkClick r:id="rId2"/>
              </a:rPr>
              <a:t>http://www.thisisgame.com/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)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게임메카 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(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  <a:hlinkClick r:id="rId3"/>
              </a:rPr>
              <a:t>https://www.gamemeca.com/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)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b="1" dirty="0" err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인벤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(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  <a:hlinkClick r:id="rId4"/>
              </a:rPr>
              <a:t>http://www.inven.co.kr/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)</a:t>
            </a:r>
          </a:p>
          <a:p>
            <a:pPr>
              <a:lnSpc>
                <a:spcPct val="115000"/>
              </a:lnSpc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15000"/>
              </a:lnSpc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15000"/>
              </a:lnSpc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02 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대표 사이트 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(</a:t>
            </a:r>
            <a:r>
              <a:rPr lang="ko-KR" altLang="en-US" b="1" dirty="0" err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인벤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)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b="1" dirty="0" err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인벤의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경우 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50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여개 게임의 커뮤니티 활성화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게임 광고 및 </a:t>
            </a:r>
            <a:r>
              <a:rPr lang="ko-KR" altLang="en-US" b="1" dirty="0" err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굿즈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판매로 다수의 수익 창출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288675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2E7996"/>
                </a:solidFill>
                <a:ea typeface="나눔바른고딕" panose="020B0603020101020101"/>
              </a:rPr>
              <a:t>국내 동종업체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546" y="3929681"/>
            <a:ext cx="3213006" cy="1872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8286750" cy="57467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02   </a:t>
            </a:r>
            <a:r>
              <a:rPr lang="ko-KR" altLang="en-US" dirty="0">
                <a:solidFill>
                  <a:schemeClr val="bg1"/>
                </a:solidFill>
              </a:rPr>
              <a:t>국내외  동종업체  현황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467544" y="2157648"/>
            <a:ext cx="8477755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01 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해외 게임 커뮤니티 사이트는 나라 별 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10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여개의 사이트 운영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b="1" dirty="0" err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게임스팟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(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  <a:hlinkClick r:id="rId2"/>
              </a:rPr>
              <a:t>https://www.gamespot.com/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)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b="1" dirty="0" err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피시게이머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(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  <a:hlinkClick r:id="rId3"/>
              </a:rPr>
              <a:t>https://www.pcgamer.com/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)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    - WCCF</a:t>
            </a:r>
            <a:r>
              <a:rPr lang="ko-KR" altLang="en-US" b="1" dirty="0" err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테크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(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  <a:hlinkClick r:id="rId4"/>
              </a:rPr>
              <a:t>https://wccftech.com/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)</a:t>
            </a:r>
          </a:p>
          <a:p>
            <a:pPr>
              <a:lnSpc>
                <a:spcPct val="115000"/>
              </a:lnSpc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15000"/>
              </a:lnSpc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15000"/>
              </a:lnSpc>
              <a:defRPr/>
            </a:pP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02 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대표 사이트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(</a:t>
            </a:r>
            <a:r>
              <a:rPr lang="ko-KR" altLang="en-US" b="1" dirty="0" err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피시게이머</a:t>
            </a: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)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게임 광고 및 하드웨어 판매 사이트 홍보로 수익 창출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ko-KR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-윤고딕320" pitchFamily="18" charset="-127"/>
                <a:ea typeface="-윤고딕320" pitchFamily="18" charset="-127"/>
              </a:rPr>
              <a:t>국내에서도 활동을 보이며 다양한 고객층 확보</a:t>
            </a:r>
            <a:endParaRPr lang="en-US" altLang="ko-KR" b="1" dirty="0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1288675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2E7996"/>
                </a:solidFill>
                <a:ea typeface="나눔바른고딕" panose="020B0603020101020101"/>
              </a:rPr>
              <a:t>해외 동종업체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17" y="3933056"/>
            <a:ext cx="229975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3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8286750" cy="57467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03   SWOT   </a:t>
            </a:r>
            <a:r>
              <a:rPr lang="ko-KR" altLang="en-US" dirty="0">
                <a:solidFill>
                  <a:schemeClr val="bg1"/>
                </a:solidFill>
              </a:rPr>
              <a:t>분석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14011"/>
              </p:ext>
            </p:extLst>
          </p:nvPr>
        </p:nvGraphicFramePr>
        <p:xfrm>
          <a:off x="520363" y="1916832"/>
          <a:ext cx="8280921" cy="46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457699260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1921149719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792975087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842267466"/>
                    </a:ext>
                  </a:extLst>
                </a:gridCol>
              </a:tblGrid>
              <a:tr h="489420">
                <a:tc rowSpan="2"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                                 외부환경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       </a:t>
                      </a:r>
                      <a:r>
                        <a:rPr lang="ko-KR" altLang="en-US" sz="1400" dirty="0" err="1">
                          <a:latin typeface="+mj-ea"/>
                          <a:ea typeface="+mj-ea"/>
                        </a:rPr>
                        <a:t>내부환경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기회</a:t>
                      </a:r>
                      <a:r>
                        <a:rPr lang="en-US" altLang="ko-KR" sz="1400" dirty="0"/>
                        <a:t>(O)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위협</a:t>
                      </a:r>
                      <a:r>
                        <a:rPr lang="en-US" altLang="ko-KR" sz="1400" dirty="0"/>
                        <a:t>(T)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174734"/>
                  </a:ext>
                </a:extLst>
              </a:tr>
              <a:tr h="137303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게임 개발 및 출시 증가세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게임에 대한 고급 정보를 찾는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고객 증가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endParaRPr lang="en-US" altLang="ko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신규 게이머들의 증가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활성화된 웹사이트 존재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게임 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질병화에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의한 규재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endParaRPr lang="en-US" altLang="ko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홈페이지 관리 비용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549116"/>
                  </a:ext>
                </a:extLst>
              </a:tr>
              <a:tr h="1373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강점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(S)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•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 제작자의 다양한 게임 경험 </a:t>
                      </a:r>
                      <a:endParaRPr lang="en-US" altLang="ko-KR" sz="1200" baseline="0" dirty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endParaRPr lang="en-US" altLang="ko-KR" sz="1200" baseline="0" dirty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다양한 게임 및 하드웨어 취급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endParaRPr lang="en-US" altLang="ko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여러가지 홈페이지 제작 관련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코드 및 툴 사용 경험 풍부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제작자의 게임 경험으로 사이트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內 다양한 이벤트 진행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게임 피규어 및 </a:t>
                      </a:r>
                      <a:r>
                        <a:rPr lang="ko-KR" altLang="en-US" sz="1200" kern="1200" baseline="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굿즈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판매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광고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를 통한 수익 창출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타 사이트에 없는 정보를 취급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제작자의 홈페이지 제작관련 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경험으로 직접 관리 가능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982483"/>
                  </a:ext>
                </a:extLst>
              </a:tr>
              <a:tr h="1373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약점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(W)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해외 고객을 위한 활동 부재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저작권 관련 지식 부족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endParaRPr lang="en-US" altLang="ko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홈페이지 관리 인원의 부족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게임에 대한 저작권 정보 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습득 가능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적은 관리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인원으로 신규 고객에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대한 소통 용이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활성화된 웹사이트를 통한 해외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고객 유도 방법 습득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적은 인원으로 홈페이지 內 오류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Calibri" panose="020F050202020403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및 개선방안 즉각 피드백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52534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288675"/>
            <a:ext cx="164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2E7996"/>
                </a:solidFill>
                <a:ea typeface="나눔바른고딕" panose="020B0603020101020101"/>
              </a:rPr>
              <a:t>SWOT </a:t>
            </a:r>
            <a:r>
              <a:rPr lang="ko-KR" altLang="en-US" sz="2400" b="1" dirty="0">
                <a:solidFill>
                  <a:srgbClr val="2E7996"/>
                </a:solidFill>
                <a:ea typeface="나눔바른고딕" panose="020B0603020101020101"/>
              </a:rPr>
              <a:t>분석</a:t>
            </a:r>
          </a:p>
        </p:txBody>
      </p:sp>
      <p:sp>
        <p:nvSpPr>
          <p:cNvPr id="2" name="순서도: 논리합 1"/>
          <p:cNvSpPr/>
          <p:nvPr/>
        </p:nvSpPr>
        <p:spPr>
          <a:xfrm>
            <a:off x="5877668" y="4895354"/>
            <a:ext cx="756085" cy="504056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      ST</a:t>
            </a:r>
          </a:p>
          <a:p>
            <a:pPr algn="ctr"/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    WT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86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8286750" cy="57467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04  </a:t>
            </a:r>
            <a:r>
              <a:rPr lang="ko-KR" altLang="en-US" dirty="0">
                <a:solidFill>
                  <a:schemeClr val="bg1"/>
                </a:solidFill>
              </a:rPr>
              <a:t>웹사이트  구성 </a:t>
            </a: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1044575" y="1341438"/>
            <a:ext cx="1439863" cy="503237"/>
          </a:xfrm>
          <a:prstGeom prst="rect">
            <a:avLst/>
          </a:prstGeom>
          <a:solidFill>
            <a:srgbClr val="660066">
              <a:alpha val="30196"/>
            </a:srgbClr>
          </a:solidFill>
          <a:ln w="1905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b="1" dirty="0">
                <a:latin typeface="-윤고딕340" pitchFamily="18" charset="-127"/>
                <a:ea typeface="-윤고딕340" pitchFamily="18" charset="-127"/>
              </a:rPr>
              <a:t>메  인</a:t>
            </a: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1044575" y="2781300"/>
            <a:ext cx="1150938" cy="431800"/>
          </a:xfrm>
          <a:prstGeom prst="rect">
            <a:avLst/>
          </a:prstGeom>
          <a:solidFill>
            <a:srgbClr val="336699">
              <a:alpha val="30196"/>
            </a:srgbClr>
          </a:solidFill>
          <a:ln w="1905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-윤고딕340" pitchFamily="18" charset="-127"/>
                <a:ea typeface="-윤고딕340" pitchFamily="18" charset="-127"/>
              </a:rPr>
              <a:t>뉴스</a:t>
            </a:r>
          </a:p>
        </p:txBody>
      </p:sp>
      <p:sp>
        <p:nvSpPr>
          <p:cNvPr id="61" name="Rectangle 11"/>
          <p:cNvSpPr>
            <a:spLocks noChangeArrowheads="1"/>
          </p:cNvSpPr>
          <p:nvPr/>
        </p:nvSpPr>
        <p:spPr bwMode="auto">
          <a:xfrm>
            <a:off x="4868619" y="2781300"/>
            <a:ext cx="1150937" cy="431800"/>
          </a:xfrm>
          <a:prstGeom prst="rect">
            <a:avLst/>
          </a:prstGeom>
          <a:solidFill>
            <a:srgbClr val="336699">
              <a:alpha val="30196"/>
            </a:srgbClr>
          </a:solidFill>
          <a:ln w="1905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-윤고딕340" pitchFamily="18" charset="-127"/>
                <a:ea typeface="-윤고딕340" pitchFamily="18" charset="-127"/>
              </a:rPr>
              <a:t>모바일공략</a:t>
            </a:r>
          </a:p>
        </p:txBody>
      </p:sp>
      <p:sp>
        <p:nvSpPr>
          <p:cNvPr id="62" name="Rectangle 12"/>
          <p:cNvSpPr>
            <a:spLocks noChangeArrowheads="1"/>
          </p:cNvSpPr>
          <p:nvPr/>
        </p:nvSpPr>
        <p:spPr bwMode="auto">
          <a:xfrm>
            <a:off x="6729169" y="2781300"/>
            <a:ext cx="1150937" cy="431800"/>
          </a:xfrm>
          <a:prstGeom prst="rect">
            <a:avLst/>
          </a:prstGeom>
          <a:solidFill>
            <a:srgbClr val="336699">
              <a:alpha val="30196"/>
            </a:srgbClr>
          </a:solidFill>
          <a:ln w="1905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-윤고딕340" pitchFamily="18" charset="-127"/>
                <a:ea typeface="-윤고딕340" pitchFamily="18" charset="-127"/>
              </a:rPr>
              <a:t>E Sports</a:t>
            </a:r>
            <a:endParaRPr lang="ko-KR" altLang="en-US" sz="1600" b="1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63" name="Rectangle 13"/>
          <p:cNvSpPr>
            <a:spLocks noChangeArrowheads="1"/>
          </p:cNvSpPr>
          <p:nvPr/>
        </p:nvSpPr>
        <p:spPr bwMode="auto">
          <a:xfrm>
            <a:off x="4357688" y="1916113"/>
            <a:ext cx="1150937" cy="431800"/>
          </a:xfrm>
          <a:prstGeom prst="rect">
            <a:avLst/>
          </a:prstGeom>
          <a:solidFill>
            <a:srgbClr val="DDDDDD"/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즐겨찾기</a:t>
            </a:r>
          </a:p>
        </p:txBody>
      </p:sp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2916238" y="1917700"/>
            <a:ext cx="1150937" cy="431800"/>
          </a:xfrm>
          <a:prstGeom prst="rect">
            <a:avLst/>
          </a:prstGeom>
          <a:solidFill>
            <a:srgbClr val="DDDDDD"/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-윤고딕320" pitchFamily="18" charset="-127"/>
                <a:ea typeface="-윤고딕320" pitchFamily="18" charset="-127"/>
              </a:rPr>
              <a:t>site map</a:t>
            </a:r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1046163" y="3573463"/>
            <a:ext cx="1150937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전체 뉴스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6" name="Rectangle 16"/>
          <p:cNvSpPr>
            <a:spLocks noChangeArrowheads="1"/>
          </p:cNvSpPr>
          <p:nvPr/>
        </p:nvSpPr>
        <p:spPr bwMode="auto">
          <a:xfrm>
            <a:off x="1046163" y="4292600"/>
            <a:ext cx="1150937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주요 뉴스</a:t>
            </a:r>
          </a:p>
        </p:txBody>
      </p:sp>
      <p:sp>
        <p:nvSpPr>
          <p:cNvPr id="67" name="Rectangle 17"/>
          <p:cNvSpPr>
            <a:spLocks noChangeArrowheads="1"/>
          </p:cNvSpPr>
          <p:nvPr/>
        </p:nvSpPr>
        <p:spPr bwMode="auto">
          <a:xfrm>
            <a:off x="2903538" y="3573463"/>
            <a:ext cx="1236662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인터뷰</a:t>
            </a:r>
          </a:p>
        </p:txBody>
      </p:sp>
      <p:sp>
        <p:nvSpPr>
          <p:cNvPr id="68" name="Rectangle 21"/>
          <p:cNvSpPr>
            <a:spLocks noChangeArrowheads="1"/>
          </p:cNvSpPr>
          <p:nvPr/>
        </p:nvSpPr>
        <p:spPr bwMode="auto">
          <a:xfrm>
            <a:off x="6740281" y="5715016"/>
            <a:ext cx="1150938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전적</a:t>
            </a:r>
            <a:endParaRPr lang="en-US" altLang="ko-KR" sz="16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9" name="Rectangle 22"/>
          <p:cNvSpPr>
            <a:spLocks noChangeArrowheads="1"/>
          </p:cNvSpPr>
          <p:nvPr/>
        </p:nvSpPr>
        <p:spPr bwMode="auto">
          <a:xfrm>
            <a:off x="6740281" y="3573463"/>
            <a:ext cx="1150938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뉴스</a:t>
            </a:r>
            <a:endParaRPr lang="en-US" altLang="ko-KR" sz="16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0" name="Rectangle 23"/>
          <p:cNvSpPr>
            <a:spLocks noChangeArrowheads="1"/>
          </p:cNvSpPr>
          <p:nvPr/>
        </p:nvSpPr>
        <p:spPr bwMode="auto">
          <a:xfrm>
            <a:off x="6740281" y="5013325"/>
            <a:ext cx="1150938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선수</a:t>
            </a:r>
            <a:r>
              <a:rPr lang="en-US" altLang="ko-KR" sz="1600" dirty="0">
                <a:latin typeface="-윤고딕320" pitchFamily="18" charset="-127"/>
                <a:ea typeface="-윤고딕320" pitchFamily="18" charset="-127"/>
              </a:rPr>
              <a:t>/</a:t>
            </a:r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팀</a:t>
            </a:r>
            <a:endParaRPr lang="en-US" altLang="ko-KR" sz="16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7237413" y="1917700"/>
            <a:ext cx="1150937" cy="431800"/>
          </a:xfrm>
          <a:prstGeom prst="rect">
            <a:avLst/>
          </a:prstGeom>
          <a:solidFill>
            <a:srgbClr val="DDDDDD"/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 err="1">
                <a:latin typeface="-윤고딕320" pitchFamily="18" charset="-127"/>
                <a:ea typeface="-윤고딕320" pitchFamily="18" charset="-127"/>
              </a:rPr>
              <a:t>LogIn</a:t>
            </a:r>
            <a:endParaRPr lang="en-US" altLang="ko-KR" sz="16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2" name="Rectangle 25"/>
          <p:cNvSpPr>
            <a:spLocks noChangeArrowheads="1"/>
          </p:cNvSpPr>
          <p:nvPr/>
        </p:nvSpPr>
        <p:spPr bwMode="auto">
          <a:xfrm>
            <a:off x="1044575" y="5011738"/>
            <a:ext cx="1150938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세부 항목</a:t>
            </a:r>
          </a:p>
        </p:txBody>
      </p:sp>
      <p:sp>
        <p:nvSpPr>
          <p:cNvPr id="73" name="Rectangle 27"/>
          <p:cNvSpPr>
            <a:spLocks noChangeArrowheads="1"/>
          </p:cNvSpPr>
          <p:nvPr/>
        </p:nvSpPr>
        <p:spPr bwMode="auto">
          <a:xfrm>
            <a:off x="4867031" y="3573463"/>
            <a:ext cx="1150938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-윤고딕320" pitchFamily="18" charset="-127"/>
                <a:ea typeface="-윤고딕320" pitchFamily="18" charset="-127"/>
              </a:rPr>
              <a:t>Home</a:t>
            </a:r>
            <a:endParaRPr lang="ko-KR" altLang="en-US" sz="16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4" name="Rectangle 28"/>
          <p:cNvSpPr>
            <a:spLocks noChangeArrowheads="1"/>
          </p:cNvSpPr>
          <p:nvPr/>
        </p:nvSpPr>
        <p:spPr bwMode="auto">
          <a:xfrm>
            <a:off x="4867031" y="4292600"/>
            <a:ext cx="1150938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사전등록</a:t>
            </a:r>
            <a:endParaRPr lang="en-US" altLang="ko-KR" sz="16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5" name="Rectangle 30"/>
          <p:cNvSpPr>
            <a:spLocks noChangeArrowheads="1"/>
          </p:cNvSpPr>
          <p:nvPr/>
        </p:nvSpPr>
        <p:spPr bwMode="auto">
          <a:xfrm>
            <a:off x="2916238" y="2781300"/>
            <a:ext cx="1223962" cy="431800"/>
          </a:xfrm>
          <a:prstGeom prst="rect">
            <a:avLst/>
          </a:prstGeom>
          <a:solidFill>
            <a:srgbClr val="336699">
              <a:alpha val="30196"/>
            </a:srgbClr>
          </a:solidFill>
          <a:ln w="1905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-윤고딕340" pitchFamily="18" charset="-127"/>
                <a:ea typeface="-윤고딕340" pitchFamily="18" charset="-127"/>
              </a:rPr>
              <a:t>인터뷰</a:t>
            </a:r>
          </a:p>
        </p:txBody>
      </p:sp>
      <p:sp>
        <p:nvSpPr>
          <p:cNvPr id="76" name="Rectangle 31"/>
          <p:cNvSpPr>
            <a:spLocks noChangeArrowheads="1"/>
          </p:cNvSpPr>
          <p:nvPr/>
        </p:nvSpPr>
        <p:spPr bwMode="auto">
          <a:xfrm>
            <a:off x="5797550" y="1917700"/>
            <a:ext cx="1150938" cy="431800"/>
          </a:xfrm>
          <a:prstGeom prst="rect">
            <a:avLst/>
          </a:prstGeom>
          <a:solidFill>
            <a:srgbClr val="DDDDDD"/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고객센터</a:t>
            </a:r>
          </a:p>
        </p:txBody>
      </p:sp>
      <p:sp>
        <p:nvSpPr>
          <p:cNvPr id="77" name="Line 32"/>
          <p:cNvSpPr>
            <a:spLocks noChangeShapeType="1"/>
          </p:cNvSpPr>
          <p:nvPr/>
        </p:nvSpPr>
        <p:spPr bwMode="auto">
          <a:xfrm>
            <a:off x="1619250" y="1844675"/>
            <a:ext cx="0" cy="936625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33"/>
          <p:cNvSpPr>
            <a:spLocks noChangeShapeType="1"/>
          </p:cNvSpPr>
          <p:nvPr/>
        </p:nvSpPr>
        <p:spPr bwMode="auto">
          <a:xfrm>
            <a:off x="1619250" y="2133600"/>
            <a:ext cx="1296988" cy="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34"/>
          <p:cNvSpPr>
            <a:spLocks noChangeShapeType="1"/>
          </p:cNvSpPr>
          <p:nvPr/>
        </p:nvSpPr>
        <p:spPr bwMode="auto">
          <a:xfrm>
            <a:off x="2195513" y="2997200"/>
            <a:ext cx="720725" cy="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35"/>
          <p:cNvSpPr>
            <a:spLocks noChangeShapeType="1"/>
          </p:cNvSpPr>
          <p:nvPr/>
        </p:nvSpPr>
        <p:spPr bwMode="auto">
          <a:xfrm>
            <a:off x="4146306" y="2997200"/>
            <a:ext cx="720725" cy="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" name="Line 36"/>
          <p:cNvSpPr>
            <a:spLocks noChangeShapeType="1"/>
          </p:cNvSpPr>
          <p:nvPr/>
        </p:nvSpPr>
        <p:spPr bwMode="auto">
          <a:xfrm>
            <a:off x="6019556" y="2997200"/>
            <a:ext cx="720725" cy="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" name="Line 37"/>
          <p:cNvSpPr>
            <a:spLocks noChangeShapeType="1"/>
          </p:cNvSpPr>
          <p:nvPr/>
        </p:nvSpPr>
        <p:spPr bwMode="auto">
          <a:xfrm>
            <a:off x="1619250" y="3213100"/>
            <a:ext cx="0" cy="360363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" name="Line 38"/>
          <p:cNvSpPr>
            <a:spLocks noChangeShapeType="1"/>
          </p:cNvSpPr>
          <p:nvPr/>
        </p:nvSpPr>
        <p:spPr bwMode="auto">
          <a:xfrm>
            <a:off x="1619250" y="4005263"/>
            <a:ext cx="0" cy="287337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" name="Line 39"/>
          <p:cNvSpPr>
            <a:spLocks noChangeShapeType="1"/>
          </p:cNvSpPr>
          <p:nvPr/>
        </p:nvSpPr>
        <p:spPr bwMode="auto">
          <a:xfrm>
            <a:off x="1619250" y="4724400"/>
            <a:ext cx="0" cy="287338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" name="Line 41"/>
          <p:cNvSpPr>
            <a:spLocks noChangeShapeType="1"/>
          </p:cNvSpPr>
          <p:nvPr/>
        </p:nvSpPr>
        <p:spPr bwMode="auto">
          <a:xfrm>
            <a:off x="3492500" y="3213100"/>
            <a:ext cx="0" cy="360363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" name="Line 45"/>
          <p:cNvSpPr>
            <a:spLocks noChangeShapeType="1"/>
          </p:cNvSpPr>
          <p:nvPr/>
        </p:nvSpPr>
        <p:spPr bwMode="auto">
          <a:xfrm>
            <a:off x="5443294" y="3213100"/>
            <a:ext cx="0" cy="360363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" name="Line 46"/>
          <p:cNvSpPr>
            <a:spLocks noChangeShapeType="1"/>
          </p:cNvSpPr>
          <p:nvPr/>
        </p:nvSpPr>
        <p:spPr bwMode="auto">
          <a:xfrm>
            <a:off x="5443294" y="4005263"/>
            <a:ext cx="0" cy="287337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" name="Line 48"/>
          <p:cNvSpPr>
            <a:spLocks noChangeShapeType="1"/>
          </p:cNvSpPr>
          <p:nvPr/>
        </p:nvSpPr>
        <p:spPr bwMode="auto">
          <a:xfrm>
            <a:off x="7314956" y="3213100"/>
            <a:ext cx="0" cy="360363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" name="Line 49"/>
          <p:cNvSpPr>
            <a:spLocks noChangeShapeType="1"/>
          </p:cNvSpPr>
          <p:nvPr/>
        </p:nvSpPr>
        <p:spPr bwMode="auto">
          <a:xfrm>
            <a:off x="7314956" y="4005263"/>
            <a:ext cx="0" cy="287337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" name="Line 50"/>
          <p:cNvSpPr>
            <a:spLocks noChangeShapeType="1"/>
          </p:cNvSpPr>
          <p:nvPr/>
        </p:nvSpPr>
        <p:spPr bwMode="auto">
          <a:xfrm>
            <a:off x="7314956" y="4724400"/>
            <a:ext cx="0" cy="287338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" name="Line 51"/>
          <p:cNvSpPr>
            <a:spLocks noChangeShapeType="1"/>
          </p:cNvSpPr>
          <p:nvPr/>
        </p:nvSpPr>
        <p:spPr bwMode="auto">
          <a:xfrm>
            <a:off x="4067175" y="2133600"/>
            <a:ext cx="288925" cy="0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" name="Line 52"/>
          <p:cNvSpPr>
            <a:spLocks noChangeShapeType="1"/>
          </p:cNvSpPr>
          <p:nvPr/>
        </p:nvSpPr>
        <p:spPr bwMode="auto">
          <a:xfrm>
            <a:off x="5508625" y="2133600"/>
            <a:ext cx="288925" cy="0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" name="Line 53"/>
          <p:cNvSpPr>
            <a:spLocks noChangeShapeType="1"/>
          </p:cNvSpPr>
          <p:nvPr/>
        </p:nvSpPr>
        <p:spPr bwMode="auto">
          <a:xfrm>
            <a:off x="6948488" y="2133600"/>
            <a:ext cx="288925" cy="0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" name="Rectangle 22"/>
          <p:cNvSpPr>
            <a:spLocks noChangeArrowheads="1"/>
          </p:cNvSpPr>
          <p:nvPr/>
        </p:nvSpPr>
        <p:spPr bwMode="auto">
          <a:xfrm>
            <a:off x="6722833" y="4286256"/>
            <a:ext cx="1150938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일정</a:t>
            </a:r>
            <a:r>
              <a:rPr lang="en-US" altLang="ko-KR" sz="1600" dirty="0">
                <a:latin typeface="-윤고딕320" pitchFamily="18" charset="-127"/>
                <a:ea typeface="-윤고딕320" pitchFamily="18" charset="-127"/>
              </a:rPr>
              <a:t>/</a:t>
            </a:r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결과</a:t>
            </a:r>
          </a:p>
        </p:txBody>
      </p:sp>
      <p:sp>
        <p:nvSpPr>
          <p:cNvPr id="95" name="Line 50"/>
          <p:cNvSpPr>
            <a:spLocks noChangeShapeType="1"/>
          </p:cNvSpPr>
          <p:nvPr/>
        </p:nvSpPr>
        <p:spPr bwMode="auto">
          <a:xfrm>
            <a:off x="7365775" y="5429264"/>
            <a:ext cx="0" cy="287338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" name="Line 50"/>
          <p:cNvSpPr>
            <a:spLocks noChangeShapeType="1"/>
          </p:cNvSpPr>
          <p:nvPr/>
        </p:nvSpPr>
        <p:spPr bwMode="auto">
          <a:xfrm rot="16200000">
            <a:off x="6580750" y="5785661"/>
            <a:ext cx="0" cy="287338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" name="Rectangle 23"/>
          <p:cNvSpPr>
            <a:spLocks noChangeArrowheads="1"/>
          </p:cNvSpPr>
          <p:nvPr/>
        </p:nvSpPr>
        <p:spPr bwMode="auto">
          <a:xfrm>
            <a:off x="5294073" y="5715016"/>
            <a:ext cx="1150938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관중석</a:t>
            </a:r>
          </a:p>
        </p:txBody>
      </p:sp>
      <p:sp>
        <p:nvSpPr>
          <p:cNvPr id="98" name="Rectangle 21"/>
          <p:cNvSpPr>
            <a:spLocks noChangeArrowheads="1"/>
          </p:cNvSpPr>
          <p:nvPr/>
        </p:nvSpPr>
        <p:spPr bwMode="auto">
          <a:xfrm>
            <a:off x="3874107" y="5715016"/>
            <a:ext cx="1150938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-윤고딕320" pitchFamily="18" charset="-127"/>
                <a:ea typeface="-윤고딕320" pitchFamily="18" charset="-127"/>
              </a:rPr>
              <a:t>웹진 </a:t>
            </a:r>
            <a:r>
              <a:rPr lang="ko-KR" altLang="en-US" sz="1600">
                <a:latin typeface="-윤고딕320" pitchFamily="18" charset="-127"/>
                <a:ea typeface="-윤고딕320" pitchFamily="18" charset="-127"/>
              </a:rPr>
              <a:t>인벤</a:t>
            </a:r>
            <a:endParaRPr lang="en-US" altLang="ko-KR" sz="16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99" name="Line 50"/>
          <p:cNvSpPr>
            <a:spLocks noChangeShapeType="1"/>
          </p:cNvSpPr>
          <p:nvPr/>
        </p:nvSpPr>
        <p:spPr bwMode="auto">
          <a:xfrm rot="16200000">
            <a:off x="5151990" y="5785661"/>
            <a:ext cx="0" cy="287338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0" name="Line 46">
            <a:extLst>
              <a:ext uri="{FF2B5EF4-FFF2-40B4-BE49-F238E27FC236}">
                <a16:creationId xmlns:a16="http://schemas.microsoft.com/office/drawing/2014/main" id="{C881275A-FF55-4FCF-9273-212282ECF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3294" y="4724401"/>
            <a:ext cx="0" cy="287337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" name="Rectangle 28">
            <a:extLst>
              <a:ext uri="{FF2B5EF4-FFF2-40B4-BE49-F238E27FC236}">
                <a16:creationId xmlns:a16="http://schemas.microsoft.com/office/drawing/2014/main" id="{CC9C15DE-D168-43B4-A9BB-FB2F74C6E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474" y="5003808"/>
            <a:ext cx="1150938" cy="431800"/>
          </a:xfrm>
          <a:prstGeom prst="rect">
            <a:avLst/>
          </a:prstGeom>
          <a:solidFill>
            <a:srgbClr val="FFFFFF">
              <a:alpha val="79999"/>
            </a:srgbClr>
          </a:solidFill>
          <a:ln w="1270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 err="1">
                <a:latin typeface="-윤고딕320" pitchFamily="18" charset="-127"/>
                <a:ea typeface="-윤고딕320" pitchFamily="18" charset="-127"/>
              </a:rPr>
              <a:t>신작출시</a:t>
            </a:r>
            <a:endParaRPr lang="en-US" altLang="ko-KR" sz="1600" dirty="0">
              <a:latin typeface="-윤고딕320" pitchFamily="18" charset="-127"/>
              <a:ea typeface="-윤고딕320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8286750" cy="57467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04  </a:t>
            </a:r>
            <a:r>
              <a:rPr lang="ko-KR" altLang="en-US" dirty="0">
                <a:solidFill>
                  <a:schemeClr val="bg1"/>
                </a:solidFill>
              </a:rPr>
              <a:t>웹사이트  디자인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 err="1">
                <a:solidFill>
                  <a:schemeClr val="bg1"/>
                </a:solidFill>
              </a:rPr>
              <a:t>메인화면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85720" y="931037"/>
            <a:ext cx="2065823" cy="717525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로고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2411760" y="1164391"/>
            <a:ext cx="6408712" cy="484172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광고</a:t>
            </a: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6786578" y="923895"/>
            <a:ext cx="2033894" cy="207702"/>
          </a:xfrm>
          <a:prstGeom prst="rect">
            <a:avLst/>
          </a:prstGeom>
          <a:solidFill>
            <a:srgbClr val="DDDDDD"/>
          </a:solidFill>
          <a:ln w="9525">
            <a:solidFill>
              <a:srgbClr val="DB398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 err="1">
                <a:latin typeface="-윤고딕320" pitchFamily="18" charset="-127"/>
                <a:ea typeface="-윤고딕320" pitchFamily="18" charset="-127"/>
              </a:rPr>
              <a:t>로그인창</a:t>
            </a:r>
            <a:endParaRPr lang="ko-KR" altLang="en-US" sz="10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285720" y="2009921"/>
            <a:ext cx="6500858" cy="1779119"/>
          </a:xfrm>
          <a:prstGeom prst="rect">
            <a:avLst/>
          </a:prstGeom>
          <a:solidFill>
            <a:srgbClr val="DDDDDD"/>
          </a:solidFill>
          <a:ln w="9525">
            <a:solidFill>
              <a:srgbClr val="DB398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뉴스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공지사항</a:t>
            </a:r>
            <a:endParaRPr lang="en-US" altLang="ko-KR" sz="1000" dirty="0"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en-US" altLang="ko-KR" sz="1000" dirty="0"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en-US" altLang="ko-KR" sz="1000" dirty="0"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en-US" altLang="ko-KR" sz="1000" dirty="0"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en-US" altLang="ko-KR" sz="10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6876256" y="2011170"/>
            <a:ext cx="1944216" cy="1777869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게임 캘린더</a:t>
            </a:r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298465" y="6153151"/>
            <a:ext cx="7777163" cy="347683"/>
          </a:xfrm>
          <a:prstGeom prst="rect">
            <a:avLst/>
          </a:prstGeom>
          <a:solidFill>
            <a:schemeClr val="bg2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41" name="Rectangle 61"/>
          <p:cNvSpPr>
            <a:spLocks noChangeArrowheads="1"/>
          </p:cNvSpPr>
          <p:nvPr/>
        </p:nvSpPr>
        <p:spPr bwMode="auto">
          <a:xfrm>
            <a:off x="363553" y="6173809"/>
            <a:ext cx="71755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로고</a:t>
            </a:r>
          </a:p>
        </p:txBody>
      </p:sp>
      <p:sp>
        <p:nvSpPr>
          <p:cNvPr id="42" name="Text Box 65"/>
          <p:cNvSpPr txBox="1">
            <a:spLocks noChangeArrowheads="1"/>
          </p:cNvSpPr>
          <p:nvPr/>
        </p:nvSpPr>
        <p:spPr bwMode="auto">
          <a:xfrm>
            <a:off x="1501790" y="6219825"/>
            <a:ext cx="28456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회사소개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|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이용약관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|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개인보호정책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|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판매정책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| </a:t>
            </a:r>
            <a:endParaRPr lang="ko-KR" altLang="en-US" sz="10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3" name="Rectangle 12">
            <a:extLst>
              <a:ext uri="{FF2B5EF4-FFF2-40B4-BE49-F238E27FC236}">
                <a16:creationId xmlns:a16="http://schemas.microsoft.com/office/drawing/2014/main" id="{21581B27-818F-496F-BDAE-FA5205A17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0" y="1704834"/>
            <a:ext cx="8534752" cy="248816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뉴스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게임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DB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게임일정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게이머존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 / </a:t>
            </a:r>
            <a:r>
              <a:rPr lang="ko-KR" altLang="en-US" sz="1000" dirty="0" err="1">
                <a:latin typeface="-윤고딕320" pitchFamily="18" charset="-127"/>
                <a:ea typeface="-윤고딕320" pitchFamily="18" charset="-127"/>
              </a:rPr>
              <a:t>인디뉴스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 VR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뉴스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모바일공략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 / e Sports [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통합 검색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]</a:t>
            </a:r>
            <a:endParaRPr lang="ko-KR" altLang="en-US" sz="10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6EAF6FD-8817-4B6E-8A1B-CD6C5E3C6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56" y="3101931"/>
            <a:ext cx="6500857" cy="687108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제목</a:t>
            </a:r>
            <a:endParaRPr lang="en-US" altLang="ko-KR" sz="1000" dirty="0"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en-US" altLang="ko-KR" sz="1000" dirty="0"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ko-KR" altLang="en-US" sz="10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76F312F4-CC73-485C-954A-41C51D27B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35" y="3429000"/>
            <a:ext cx="6357705" cy="265638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&lt;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 게임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게임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게임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게임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게임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게임</a:t>
            </a:r>
            <a:r>
              <a:rPr lang="en-US" altLang="ko-KR" sz="1000" dirty="0">
                <a:solidFill>
                  <a:prstClr val="black"/>
                </a:solidFill>
                <a:latin typeface="-윤고딕320" pitchFamily="18" charset="-127"/>
                <a:ea typeface="-윤고딕320" pitchFamily="18" charset="-127"/>
              </a:rPr>
              <a:t>/</a:t>
            </a:r>
            <a:r>
              <a:rPr lang="ko-KR" altLang="en-US" sz="1000" dirty="0">
                <a:solidFill>
                  <a:prstClr val="black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000" dirty="0">
                <a:latin typeface="-윤고딕320" pitchFamily="18" charset="-127"/>
                <a:ea typeface="-윤고딕320" pitchFamily="18" charset="-127"/>
              </a:rPr>
              <a:t>&gt;</a:t>
            </a:r>
            <a:endParaRPr lang="ko-KR" altLang="en-US" sz="10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5C4D9C93-1BC1-4972-A396-D2D93B757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56" y="3845311"/>
            <a:ext cx="3188399" cy="224798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주요 뉴스</a:t>
            </a:r>
          </a:p>
        </p:txBody>
      </p:sp>
      <p:sp>
        <p:nvSpPr>
          <p:cNvPr id="47" name="Rectangle 41">
            <a:extLst>
              <a:ext uri="{FF2B5EF4-FFF2-40B4-BE49-F238E27FC236}">
                <a16:creationId xmlns:a16="http://schemas.microsoft.com/office/drawing/2014/main" id="{C8BE1A20-9B2C-4770-AF50-3C44C3500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314" y="3845311"/>
            <a:ext cx="3188399" cy="224798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리뷰</a:t>
            </a:r>
          </a:p>
        </p:txBody>
      </p:sp>
      <p:sp>
        <p:nvSpPr>
          <p:cNvPr id="48" name="Rectangle 41">
            <a:extLst>
              <a:ext uri="{FF2B5EF4-FFF2-40B4-BE49-F238E27FC236}">
                <a16:creationId xmlns:a16="http://schemas.microsoft.com/office/drawing/2014/main" id="{199FDD0F-8B1B-4604-96CB-CEC590C89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256" y="3845310"/>
            <a:ext cx="1944216" cy="2247986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err="1">
                <a:latin typeface="-윤고딕320" pitchFamily="18" charset="-127"/>
                <a:ea typeface="-윤고딕320" pitchFamily="18" charset="-127"/>
              </a:rPr>
              <a:t>인벤</a:t>
            </a:r>
            <a:r>
              <a:rPr lang="ko-KR" altLang="en-US" sz="1000" dirty="0">
                <a:latin typeface="-윤고딕320" pitchFamily="18" charset="-127"/>
                <a:ea typeface="-윤고딕320" pitchFamily="18" charset="-127"/>
              </a:rPr>
              <a:t> 게임 순위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8514320f731d5a0be164f96784dc38e479e83f2"/>
</p:tagLst>
</file>

<file path=ppt/theme/theme1.xml><?xml version="1.0" encoding="utf-8"?>
<a:theme xmlns:a="http://schemas.openxmlformats.org/drawingml/2006/main" name="사무실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사무실 테마" id="{A3AF9F6F-7875-41C7-A160-7755F4E0540E}" vid="{EBD00754-3A6F-4EB7-B4D8-38E76D7E6CC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사무실 테마</Template>
  <TotalTime>503</TotalTime>
  <Words>670</Words>
  <Application>Microsoft Office PowerPoint</Application>
  <PresentationFormat>화면 슬라이드 쇼(4:3)</PresentationFormat>
  <Paragraphs>217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나눔바른고딕</vt:lpstr>
      <vt:lpstr>맑은 고딕</vt:lpstr>
      <vt:lpstr>바탕</vt:lpstr>
      <vt:lpstr>-윤고딕320</vt:lpstr>
      <vt:lpstr>-윤고딕340</vt:lpstr>
      <vt:lpstr>Arial</vt:lpstr>
      <vt:lpstr>Calibri</vt:lpstr>
      <vt:lpstr>Calibri Light</vt:lpstr>
      <vt:lpstr>Wingdings</vt:lpstr>
      <vt:lpstr>사무실 테마</vt:lpstr>
      <vt:lpstr>인벤토리(Inventory)</vt:lpstr>
      <vt:lpstr>목  차</vt:lpstr>
      <vt:lpstr>01  웹사이트의 제안배경</vt:lpstr>
      <vt:lpstr>01  웹사이트의 제안배경</vt:lpstr>
      <vt:lpstr>02   국내외  동종업체  현황</vt:lpstr>
      <vt:lpstr>02   국내외  동종업체  현황</vt:lpstr>
      <vt:lpstr>03   SWOT   분석</vt:lpstr>
      <vt:lpstr>04  웹사이트  구성 </vt:lpstr>
      <vt:lpstr>04  웹사이트  디자인 (메인화면) </vt:lpstr>
      <vt:lpstr>04  웹사이트  디자인 (서브화면1) </vt:lpstr>
      <vt:lpstr>05  웹사이트  제작  절차  및  일정 </vt:lpstr>
      <vt:lpstr>06  만든이  소개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Factory.com</dc:title>
  <dc:creator>user</dc:creator>
  <cp:lastModifiedBy>Homil</cp:lastModifiedBy>
  <cp:revision>89</cp:revision>
  <dcterms:created xsi:type="dcterms:W3CDTF">2013-09-28T16:51:47Z</dcterms:created>
  <dcterms:modified xsi:type="dcterms:W3CDTF">2022-02-02T00:42:35Z</dcterms:modified>
</cp:coreProperties>
</file>