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7"/>
  </p:notesMasterIdLst>
  <p:sldIdLst>
    <p:sldId id="420" r:id="rId3"/>
    <p:sldId id="257" r:id="rId4"/>
    <p:sldId id="421" r:id="rId5"/>
    <p:sldId id="422" r:id="rId6"/>
    <p:sldId id="423" r:id="rId7"/>
    <p:sldId id="428" r:id="rId8"/>
    <p:sldId id="436" r:id="rId9"/>
    <p:sldId id="439" r:id="rId10"/>
    <p:sldId id="427" r:id="rId11"/>
    <p:sldId id="438" r:id="rId12"/>
    <p:sldId id="435" r:id="rId13"/>
    <p:sldId id="434" r:id="rId14"/>
    <p:sldId id="432" r:id="rId15"/>
    <p:sldId id="43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0FA"/>
    <a:srgbClr val="FF99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72" y="50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33B8EB-7B3D-414B-A569-7B35E52FE52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0E99E68-B625-449A-876D-03C45EC55333}">
      <dgm:prSet phldrT="[Text]"/>
      <dgm:spPr/>
      <dgm:t>
        <a:bodyPr/>
        <a:lstStyle/>
        <a:p>
          <a:r>
            <a:rPr lang="en-US" dirty="0"/>
            <a:t>Make Image Models</a:t>
          </a:r>
          <a:endParaRPr lang="en-IN" dirty="0"/>
        </a:p>
      </dgm:t>
    </dgm:pt>
    <dgm:pt modelId="{4AE9E556-C208-4A07-BCCA-08F751D6802F}" type="parTrans" cxnId="{0358D5A9-FAD0-440A-B3D0-168D8AC6247C}">
      <dgm:prSet/>
      <dgm:spPr/>
      <dgm:t>
        <a:bodyPr/>
        <a:lstStyle/>
        <a:p>
          <a:endParaRPr lang="en-IN"/>
        </a:p>
      </dgm:t>
    </dgm:pt>
    <dgm:pt modelId="{541BF3BE-E37B-4471-A630-BD01A7354E36}" type="sibTrans" cxnId="{0358D5A9-FAD0-440A-B3D0-168D8AC6247C}">
      <dgm:prSet/>
      <dgm:spPr/>
      <dgm:t>
        <a:bodyPr/>
        <a:lstStyle/>
        <a:p>
          <a:endParaRPr lang="en-IN"/>
        </a:p>
      </dgm:t>
    </dgm:pt>
    <dgm:pt modelId="{F35F899D-4214-44D2-853A-20BAA144C507}">
      <dgm:prSet phldrT="[Text]"/>
      <dgm:spPr/>
      <dgm:t>
        <a:bodyPr/>
        <a:lstStyle/>
        <a:p>
          <a:r>
            <a:rPr lang="en-US" dirty="0"/>
            <a:t>Upload GLTF models into web app</a:t>
          </a:r>
          <a:endParaRPr lang="en-IN" dirty="0"/>
        </a:p>
      </dgm:t>
    </dgm:pt>
    <dgm:pt modelId="{85D02756-B23C-4B64-AC2F-F30F6837DDD1}" type="parTrans" cxnId="{158E0655-D188-47D3-A136-4008655021E7}">
      <dgm:prSet/>
      <dgm:spPr/>
      <dgm:t>
        <a:bodyPr/>
        <a:lstStyle/>
        <a:p>
          <a:endParaRPr lang="en-IN"/>
        </a:p>
      </dgm:t>
    </dgm:pt>
    <dgm:pt modelId="{6AC33F89-7A36-4C55-9491-01A21EDFBE47}" type="sibTrans" cxnId="{158E0655-D188-47D3-A136-4008655021E7}">
      <dgm:prSet/>
      <dgm:spPr/>
      <dgm:t>
        <a:bodyPr/>
        <a:lstStyle/>
        <a:p>
          <a:endParaRPr lang="en-IN"/>
        </a:p>
      </dgm:t>
    </dgm:pt>
    <dgm:pt modelId="{0ECBECEB-9DD8-45E5-AC6A-62B66690B5EA}">
      <dgm:prSet phldrT="[Text]"/>
      <dgm:spPr/>
      <dgm:t>
        <a:bodyPr/>
        <a:lstStyle/>
        <a:p>
          <a:r>
            <a:rPr lang="en-US" dirty="0"/>
            <a:t> CMAERA</a:t>
          </a:r>
          <a:br>
            <a:rPr lang="en-US" dirty="0"/>
          </a:br>
          <a:r>
            <a:rPr lang="en-US" dirty="0"/>
            <a:t>FEED</a:t>
          </a:r>
          <a:endParaRPr lang="en-IN" dirty="0"/>
        </a:p>
      </dgm:t>
    </dgm:pt>
    <dgm:pt modelId="{DF49D825-184E-4AC5-A61D-B841DD8A2C69}" type="parTrans" cxnId="{06A5AE63-7B52-4A6D-A0AB-D7087B45EAF8}">
      <dgm:prSet/>
      <dgm:spPr/>
      <dgm:t>
        <a:bodyPr/>
        <a:lstStyle/>
        <a:p>
          <a:endParaRPr lang="en-IN"/>
        </a:p>
      </dgm:t>
    </dgm:pt>
    <dgm:pt modelId="{AEE6919E-113B-4B88-B69C-349F4415CD75}" type="sibTrans" cxnId="{06A5AE63-7B52-4A6D-A0AB-D7087B45EAF8}">
      <dgm:prSet/>
      <dgm:spPr/>
      <dgm:t>
        <a:bodyPr/>
        <a:lstStyle/>
        <a:p>
          <a:endParaRPr lang="en-IN"/>
        </a:p>
      </dgm:t>
    </dgm:pt>
    <dgm:pt modelId="{F1B648FB-74F8-48FC-AA13-F1634BC4BB16}">
      <dgm:prSet phldrT="[Text]"/>
      <dgm:spPr/>
      <dgm:t>
        <a:bodyPr/>
        <a:lstStyle/>
        <a:p>
          <a:r>
            <a:rPr lang="en-US" dirty="0"/>
            <a:t>WEBXR</a:t>
          </a:r>
        </a:p>
        <a:p>
          <a:r>
            <a:rPr lang="en-US" dirty="0"/>
            <a:t>API</a:t>
          </a:r>
          <a:endParaRPr lang="en-IN" dirty="0"/>
        </a:p>
      </dgm:t>
    </dgm:pt>
    <dgm:pt modelId="{B87372D2-BAE8-4C93-9B22-D019762B3A40}" type="parTrans" cxnId="{38CB0BE1-F40B-479F-A071-6A60631FF00C}">
      <dgm:prSet/>
      <dgm:spPr/>
      <dgm:t>
        <a:bodyPr/>
        <a:lstStyle/>
        <a:p>
          <a:endParaRPr lang="en-IN"/>
        </a:p>
      </dgm:t>
    </dgm:pt>
    <dgm:pt modelId="{0F0AE3C2-C41D-40DE-85C8-3B7CC668E104}" type="sibTrans" cxnId="{38CB0BE1-F40B-479F-A071-6A60631FF00C}">
      <dgm:prSet/>
      <dgm:spPr/>
      <dgm:t>
        <a:bodyPr/>
        <a:lstStyle/>
        <a:p>
          <a:endParaRPr lang="en-IN"/>
        </a:p>
      </dgm:t>
    </dgm:pt>
    <dgm:pt modelId="{BA0E2C7A-7C5E-4458-8E2E-985564DC310B}">
      <dgm:prSet phldrT="[Text]"/>
      <dgm:spPr/>
      <dgm:t>
        <a:bodyPr/>
        <a:lstStyle/>
        <a:p>
          <a:r>
            <a:rPr lang="en-US" dirty="0"/>
            <a:t>AR ENGINE</a:t>
          </a:r>
          <a:endParaRPr lang="en-IN" dirty="0"/>
        </a:p>
      </dgm:t>
    </dgm:pt>
    <dgm:pt modelId="{21B97828-BFDC-4EF6-93A3-CC6D00B4B4B5}" type="parTrans" cxnId="{A3F81BD4-A3C0-4006-BCFF-DCCB2F19988E}">
      <dgm:prSet/>
      <dgm:spPr/>
      <dgm:t>
        <a:bodyPr/>
        <a:lstStyle/>
        <a:p>
          <a:endParaRPr lang="en-IN"/>
        </a:p>
      </dgm:t>
    </dgm:pt>
    <dgm:pt modelId="{F8344DC3-33FD-4E8C-88BF-BDF9A1CED5B5}" type="sibTrans" cxnId="{A3F81BD4-A3C0-4006-BCFF-DCCB2F19988E}">
      <dgm:prSet/>
      <dgm:spPr/>
      <dgm:t>
        <a:bodyPr/>
        <a:lstStyle/>
        <a:p>
          <a:endParaRPr lang="en-IN"/>
        </a:p>
      </dgm:t>
    </dgm:pt>
    <dgm:pt modelId="{5E9F08BF-6D61-4D8C-9BDD-BB9C312A1C57}" type="pres">
      <dgm:prSet presAssocID="{FE33B8EB-7B3D-414B-A569-7B35E52FE527}" presName="Name0" presStyleCnt="0">
        <dgm:presLayoutVars>
          <dgm:dir/>
          <dgm:resizeHandles val="exact"/>
        </dgm:presLayoutVars>
      </dgm:prSet>
      <dgm:spPr/>
    </dgm:pt>
    <dgm:pt modelId="{D89C1C2A-DAE8-457F-9B9D-65604A2DCAA4}" type="pres">
      <dgm:prSet presAssocID="{D0E99E68-B625-449A-876D-03C45EC55333}" presName="node" presStyleLbl="node1" presStyleIdx="0" presStyleCnt="5">
        <dgm:presLayoutVars>
          <dgm:bulletEnabled val="1"/>
        </dgm:presLayoutVars>
      </dgm:prSet>
      <dgm:spPr/>
    </dgm:pt>
    <dgm:pt modelId="{E97E1004-1F5F-4CFA-8B8D-44EFCB1C8A6B}" type="pres">
      <dgm:prSet presAssocID="{541BF3BE-E37B-4471-A630-BD01A7354E36}" presName="sibTrans" presStyleLbl="sibTrans2D1" presStyleIdx="0" presStyleCnt="4"/>
      <dgm:spPr/>
    </dgm:pt>
    <dgm:pt modelId="{2C96BDD5-FA5D-4DE8-9A8F-8E2F4FE6F9CB}" type="pres">
      <dgm:prSet presAssocID="{541BF3BE-E37B-4471-A630-BD01A7354E36}" presName="connectorText" presStyleLbl="sibTrans2D1" presStyleIdx="0" presStyleCnt="4"/>
      <dgm:spPr/>
    </dgm:pt>
    <dgm:pt modelId="{73B1EBC0-281B-4398-9E61-60DEDF5277FE}" type="pres">
      <dgm:prSet presAssocID="{F35F899D-4214-44D2-853A-20BAA144C507}" presName="node" presStyleLbl="node1" presStyleIdx="1" presStyleCnt="5">
        <dgm:presLayoutVars>
          <dgm:bulletEnabled val="1"/>
        </dgm:presLayoutVars>
      </dgm:prSet>
      <dgm:spPr/>
    </dgm:pt>
    <dgm:pt modelId="{A18E1236-36F0-4985-A0F3-0468F01099F0}" type="pres">
      <dgm:prSet presAssocID="{6AC33F89-7A36-4C55-9491-01A21EDFBE47}" presName="sibTrans" presStyleLbl="sibTrans2D1" presStyleIdx="1" presStyleCnt="4"/>
      <dgm:spPr/>
    </dgm:pt>
    <dgm:pt modelId="{AD2F4CB6-D39C-40D4-AC1C-55483D829E2E}" type="pres">
      <dgm:prSet presAssocID="{6AC33F89-7A36-4C55-9491-01A21EDFBE47}" presName="connectorText" presStyleLbl="sibTrans2D1" presStyleIdx="1" presStyleCnt="4"/>
      <dgm:spPr/>
    </dgm:pt>
    <dgm:pt modelId="{43B6E30D-C4CF-4401-8FEA-99AB97E11D11}" type="pres">
      <dgm:prSet presAssocID="{F1B648FB-74F8-48FC-AA13-F1634BC4BB16}" presName="node" presStyleLbl="node1" presStyleIdx="2" presStyleCnt="5">
        <dgm:presLayoutVars>
          <dgm:bulletEnabled val="1"/>
        </dgm:presLayoutVars>
      </dgm:prSet>
      <dgm:spPr/>
    </dgm:pt>
    <dgm:pt modelId="{2BDD4E62-D884-41F0-B11A-3A9C059F4EAB}" type="pres">
      <dgm:prSet presAssocID="{0F0AE3C2-C41D-40DE-85C8-3B7CC668E104}" presName="sibTrans" presStyleLbl="sibTrans2D1" presStyleIdx="2" presStyleCnt="4"/>
      <dgm:spPr/>
    </dgm:pt>
    <dgm:pt modelId="{5C0B0AD2-BEA3-4A7F-976F-1BD61224BC23}" type="pres">
      <dgm:prSet presAssocID="{0F0AE3C2-C41D-40DE-85C8-3B7CC668E104}" presName="connectorText" presStyleLbl="sibTrans2D1" presStyleIdx="2" presStyleCnt="4"/>
      <dgm:spPr/>
    </dgm:pt>
    <dgm:pt modelId="{F3F296EF-7CAA-45F4-B5C0-D57EF3E32CAB}" type="pres">
      <dgm:prSet presAssocID="{BA0E2C7A-7C5E-4458-8E2E-985564DC310B}" presName="node" presStyleLbl="node1" presStyleIdx="3" presStyleCnt="5">
        <dgm:presLayoutVars>
          <dgm:bulletEnabled val="1"/>
        </dgm:presLayoutVars>
      </dgm:prSet>
      <dgm:spPr/>
    </dgm:pt>
    <dgm:pt modelId="{EE1AB25A-07F0-4D8C-A0B6-99302E884474}" type="pres">
      <dgm:prSet presAssocID="{F8344DC3-33FD-4E8C-88BF-BDF9A1CED5B5}" presName="sibTrans" presStyleLbl="sibTrans2D1" presStyleIdx="3" presStyleCnt="4"/>
      <dgm:spPr/>
    </dgm:pt>
    <dgm:pt modelId="{20EAB0B0-7F4A-4BE5-97C0-9DFB0BB1E19A}" type="pres">
      <dgm:prSet presAssocID="{F8344DC3-33FD-4E8C-88BF-BDF9A1CED5B5}" presName="connectorText" presStyleLbl="sibTrans2D1" presStyleIdx="3" presStyleCnt="4"/>
      <dgm:spPr/>
    </dgm:pt>
    <dgm:pt modelId="{6B68BE0F-6914-451E-A229-EB3AAF0839ED}" type="pres">
      <dgm:prSet presAssocID="{0ECBECEB-9DD8-45E5-AC6A-62B66690B5EA}" presName="node" presStyleLbl="node1" presStyleIdx="4" presStyleCnt="5">
        <dgm:presLayoutVars>
          <dgm:bulletEnabled val="1"/>
        </dgm:presLayoutVars>
      </dgm:prSet>
      <dgm:spPr/>
    </dgm:pt>
  </dgm:ptLst>
  <dgm:cxnLst>
    <dgm:cxn modelId="{96BCF902-988C-41DC-BE0D-A39FC4150162}" type="presOf" srcId="{541BF3BE-E37B-4471-A630-BD01A7354E36}" destId="{2C96BDD5-FA5D-4DE8-9A8F-8E2F4FE6F9CB}" srcOrd="1" destOrd="0" presId="urn:microsoft.com/office/officeart/2005/8/layout/process1"/>
    <dgm:cxn modelId="{AE445108-010F-45FD-935B-DEC48D0753CE}" type="presOf" srcId="{F8344DC3-33FD-4E8C-88BF-BDF9A1CED5B5}" destId="{20EAB0B0-7F4A-4BE5-97C0-9DFB0BB1E19A}" srcOrd="1" destOrd="0" presId="urn:microsoft.com/office/officeart/2005/8/layout/process1"/>
    <dgm:cxn modelId="{AE5EB615-870B-444C-8581-F537DFD29925}" type="presOf" srcId="{BA0E2C7A-7C5E-4458-8E2E-985564DC310B}" destId="{F3F296EF-7CAA-45F4-B5C0-D57EF3E32CAB}" srcOrd="0" destOrd="0" presId="urn:microsoft.com/office/officeart/2005/8/layout/process1"/>
    <dgm:cxn modelId="{01E00A1F-B237-4341-8DD3-8494FAE297FC}" type="presOf" srcId="{FE33B8EB-7B3D-414B-A569-7B35E52FE527}" destId="{5E9F08BF-6D61-4D8C-9BDD-BB9C312A1C57}" srcOrd="0" destOrd="0" presId="urn:microsoft.com/office/officeart/2005/8/layout/process1"/>
    <dgm:cxn modelId="{1E241E24-81D4-4FB0-9235-6C4E70159B2B}" type="presOf" srcId="{6AC33F89-7A36-4C55-9491-01A21EDFBE47}" destId="{AD2F4CB6-D39C-40D4-AC1C-55483D829E2E}" srcOrd="1" destOrd="0" presId="urn:microsoft.com/office/officeart/2005/8/layout/process1"/>
    <dgm:cxn modelId="{5AE9645E-0926-44F1-9197-7CA7CEAAFB97}" type="presOf" srcId="{D0E99E68-B625-449A-876D-03C45EC55333}" destId="{D89C1C2A-DAE8-457F-9B9D-65604A2DCAA4}" srcOrd="0" destOrd="0" presId="urn:microsoft.com/office/officeart/2005/8/layout/process1"/>
    <dgm:cxn modelId="{06A5AE63-7B52-4A6D-A0AB-D7087B45EAF8}" srcId="{FE33B8EB-7B3D-414B-A569-7B35E52FE527}" destId="{0ECBECEB-9DD8-45E5-AC6A-62B66690B5EA}" srcOrd="4" destOrd="0" parTransId="{DF49D825-184E-4AC5-A61D-B841DD8A2C69}" sibTransId="{AEE6919E-113B-4B88-B69C-349F4415CD75}"/>
    <dgm:cxn modelId="{7B19B450-BB2E-4C13-A072-A46C29ECB6F1}" type="presOf" srcId="{0ECBECEB-9DD8-45E5-AC6A-62B66690B5EA}" destId="{6B68BE0F-6914-451E-A229-EB3AAF0839ED}" srcOrd="0" destOrd="0" presId="urn:microsoft.com/office/officeart/2005/8/layout/process1"/>
    <dgm:cxn modelId="{158E0655-D188-47D3-A136-4008655021E7}" srcId="{FE33B8EB-7B3D-414B-A569-7B35E52FE527}" destId="{F35F899D-4214-44D2-853A-20BAA144C507}" srcOrd="1" destOrd="0" parTransId="{85D02756-B23C-4B64-AC2F-F30F6837DDD1}" sibTransId="{6AC33F89-7A36-4C55-9491-01A21EDFBE47}"/>
    <dgm:cxn modelId="{C6B2B577-C3CA-41E9-9641-5EC6C020BD22}" type="presOf" srcId="{0F0AE3C2-C41D-40DE-85C8-3B7CC668E104}" destId="{2BDD4E62-D884-41F0-B11A-3A9C059F4EAB}" srcOrd="0" destOrd="0" presId="urn:microsoft.com/office/officeart/2005/8/layout/process1"/>
    <dgm:cxn modelId="{24DA34A2-FF11-4059-ACF3-6CF7E81B9242}" type="presOf" srcId="{F8344DC3-33FD-4E8C-88BF-BDF9A1CED5B5}" destId="{EE1AB25A-07F0-4D8C-A0B6-99302E884474}" srcOrd="0" destOrd="0" presId="urn:microsoft.com/office/officeart/2005/8/layout/process1"/>
    <dgm:cxn modelId="{0358D5A9-FAD0-440A-B3D0-168D8AC6247C}" srcId="{FE33B8EB-7B3D-414B-A569-7B35E52FE527}" destId="{D0E99E68-B625-449A-876D-03C45EC55333}" srcOrd="0" destOrd="0" parTransId="{4AE9E556-C208-4A07-BCCA-08F751D6802F}" sibTransId="{541BF3BE-E37B-4471-A630-BD01A7354E36}"/>
    <dgm:cxn modelId="{28DEBCCB-3F53-44B1-A674-8D67748E47B4}" type="presOf" srcId="{541BF3BE-E37B-4471-A630-BD01A7354E36}" destId="{E97E1004-1F5F-4CFA-8B8D-44EFCB1C8A6B}" srcOrd="0" destOrd="0" presId="urn:microsoft.com/office/officeart/2005/8/layout/process1"/>
    <dgm:cxn modelId="{A3F81BD4-A3C0-4006-BCFF-DCCB2F19988E}" srcId="{FE33B8EB-7B3D-414B-A569-7B35E52FE527}" destId="{BA0E2C7A-7C5E-4458-8E2E-985564DC310B}" srcOrd="3" destOrd="0" parTransId="{21B97828-BFDC-4EF6-93A3-CC6D00B4B4B5}" sibTransId="{F8344DC3-33FD-4E8C-88BF-BDF9A1CED5B5}"/>
    <dgm:cxn modelId="{0AF4ADD7-E6B7-49A8-9283-529F45712784}" type="presOf" srcId="{F1B648FB-74F8-48FC-AA13-F1634BC4BB16}" destId="{43B6E30D-C4CF-4401-8FEA-99AB97E11D11}" srcOrd="0" destOrd="0" presId="urn:microsoft.com/office/officeart/2005/8/layout/process1"/>
    <dgm:cxn modelId="{38CB0BE1-F40B-479F-A071-6A60631FF00C}" srcId="{FE33B8EB-7B3D-414B-A569-7B35E52FE527}" destId="{F1B648FB-74F8-48FC-AA13-F1634BC4BB16}" srcOrd="2" destOrd="0" parTransId="{B87372D2-BAE8-4C93-9B22-D019762B3A40}" sibTransId="{0F0AE3C2-C41D-40DE-85C8-3B7CC668E104}"/>
    <dgm:cxn modelId="{027EDBE4-DCD1-41F4-9EF1-1228DD481FDB}" type="presOf" srcId="{0F0AE3C2-C41D-40DE-85C8-3B7CC668E104}" destId="{5C0B0AD2-BEA3-4A7F-976F-1BD61224BC23}" srcOrd="1" destOrd="0" presId="urn:microsoft.com/office/officeart/2005/8/layout/process1"/>
    <dgm:cxn modelId="{F9CB8CF1-BA99-4FF6-94F5-0EFD0DA0FDA5}" type="presOf" srcId="{F35F899D-4214-44D2-853A-20BAA144C507}" destId="{73B1EBC0-281B-4398-9E61-60DEDF5277FE}" srcOrd="0" destOrd="0" presId="urn:microsoft.com/office/officeart/2005/8/layout/process1"/>
    <dgm:cxn modelId="{66743BF5-C09A-4CC1-B933-D9CFFECA531F}" type="presOf" srcId="{6AC33F89-7A36-4C55-9491-01A21EDFBE47}" destId="{A18E1236-36F0-4985-A0F3-0468F01099F0}" srcOrd="0" destOrd="0" presId="urn:microsoft.com/office/officeart/2005/8/layout/process1"/>
    <dgm:cxn modelId="{7C1C2526-B35D-45C2-8956-6813C6E93852}" type="presParOf" srcId="{5E9F08BF-6D61-4D8C-9BDD-BB9C312A1C57}" destId="{D89C1C2A-DAE8-457F-9B9D-65604A2DCAA4}" srcOrd="0" destOrd="0" presId="urn:microsoft.com/office/officeart/2005/8/layout/process1"/>
    <dgm:cxn modelId="{59CF88E4-2023-43B9-A12F-0DF10FA72A3D}" type="presParOf" srcId="{5E9F08BF-6D61-4D8C-9BDD-BB9C312A1C57}" destId="{E97E1004-1F5F-4CFA-8B8D-44EFCB1C8A6B}" srcOrd="1" destOrd="0" presId="urn:microsoft.com/office/officeart/2005/8/layout/process1"/>
    <dgm:cxn modelId="{FAE8AF06-60D1-4BF7-A5F7-89156DC584DA}" type="presParOf" srcId="{E97E1004-1F5F-4CFA-8B8D-44EFCB1C8A6B}" destId="{2C96BDD5-FA5D-4DE8-9A8F-8E2F4FE6F9CB}" srcOrd="0" destOrd="0" presId="urn:microsoft.com/office/officeart/2005/8/layout/process1"/>
    <dgm:cxn modelId="{32EA73AE-8C13-4282-844C-DB62F3D7B884}" type="presParOf" srcId="{5E9F08BF-6D61-4D8C-9BDD-BB9C312A1C57}" destId="{73B1EBC0-281B-4398-9E61-60DEDF5277FE}" srcOrd="2" destOrd="0" presId="urn:microsoft.com/office/officeart/2005/8/layout/process1"/>
    <dgm:cxn modelId="{8387E06A-468A-43B1-8DFF-84A9159234CB}" type="presParOf" srcId="{5E9F08BF-6D61-4D8C-9BDD-BB9C312A1C57}" destId="{A18E1236-36F0-4985-A0F3-0468F01099F0}" srcOrd="3" destOrd="0" presId="urn:microsoft.com/office/officeart/2005/8/layout/process1"/>
    <dgm:cxn modelId="{FFD0FA0F-8170-45DF-8597-52DC02425412}" type="presParOf" srcId="{A18E1236-36F0-4985-A0F3-0468F01099F0}" destId="{AD2F4CB6-D39C-40D4-AC1C-55483D829E2E}" srcOrd="0" destOrd="0" presId="urn:microsoft.com/office/officeart/2005/8/layout/process1"/>
    <dgm:cxn modelId="{3CEB3745-89F3-46A2-A7F8-F8D5FF03FFC2}" type="presParOf" srcId="{5E9F08BF-6D61-4D8C-9BDD-BB9C312A1C57}" destId="{43B6E30D-C4CF-4401-8FEA-99AB97E11D11}" srcOrd="4" destOrd="0" presId="urn:microsoft.com/office/officeart/2005/8/layout/process1"/>
    <dgm:cxn modelId="{1E95E901-D20E-40DA-ACD6-4D134625E9F4}" type="presParOf" srcId="{5E9F08BF-6D61-4D8C-9BDD-BB9C312A1C57}" destId="{2BDD4E62-D884-41F0-B11A-3A9C059F4EAB}" srcOrd="5" destOrd="0" presId="urn:microsoft.com/office/officeart/2005/8/layout/process1"/>
    <dgm:cxn modelId="{36A53AA0-45DA-4EC8-9EA2-6719F83B5AD7}" type="presParOf" srcId="{2BDD4E62-D884-41F0-B11A-3A9C059F4EAB}" destId="{5C0B0AD2-BEA3-4A7F-976F-1BD61224BC23}" srcOrd="0" destOrd="0" presId="urn:microsoft.com/office/officeart/2005/8/layout/process1"/>
    <dgm:cxn modelId="{06AC3EA1-4C57-4961-ADBB-CF8E60931B82}" type="presParOf" srcId="{5E9F08BF-6D61-4D8C-9BDD-BB9C312A1C57}" destId="{F3F296EF-7CAA-45F4-B5C0-D57EF3E32CAB}" srcOrd="6" destOrd="0" presId="urn:microsoft.com/office/officeart/2005/8/layout/process1"/>
    <dgm:cxn modelId="{F3BAC476-2E4D-4344-99CB-BE9A7003C75B}" type="presParOf" srcId="{5E9F08BF-6D61-4D8C-9BDD-BB9C312A1C57}" destId="{EE1AB25A-07F0-4D8C-A0B6-99302E884474}" srcOrd="7" destOrd="0" presId="urn:microsoft.com/office/officeart/2005/8/layout/process1"/>
    <dgm:cxn modelId="{80BA3CF1-077D-4F6F-B189-E2B6A4055D54}" type="presParOf" srcId="{EE1AB25A-07F0-4D8C-A0B6-99302E884474}" destId="{20EAB0B0-7F4A-4BE5-97C0-9DFB0BB1E19A}" srcOrd="0" destOrd="0" presId="urn:microsoft.com/office/officeart/2005/8/layout/process1"/>
    <dgm:cxn modelId="{4B08EB43-5242-4150-B6B8-11AD27A3810A}" type="presParOf" srcId="{5E9F08BF-6D61-4D8C-9BDD-BB9C312A1C57}" destId="{6B68BE0F-6914-451E-A229-EB3AAF0839E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C1C2A-DAE8-457F-9B9D-65604A2DCAA4}">
      <dsp:nvSpPr>
        <dsp:cNvPr id="0" name=""/>
        <dsp:cNvSpPr/>
      </dsp:nvSpPr>
      <dsp:spPr>
        <a:xfrm>
          <a:off x="4018" y="1389229"/>
          <a:ext cx="1245691" cy="14700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Make Image Models</a:t>
          </a:r>
          <a:endParaRPr lang="en-IN" sz="1800" kern="1200" dirty="0"/>
        </a:p>
      </dsp:txBody>
      <dsp:txXfrm>
        <a:off x="40503" y="1425714"/>
        <a:ext cx="1172721" cy="1397043"/>
      </dsp:txXfrm>
    </dsp:sp>
    <dsp:sp modelId="{E97E1004-1F5F-4CFA-8B8D-44EFCB1C8A6B}">
      <dsp:nvSpPr>
        <dsp:cNvPr id="0" name=""/>
        <dsp:cNvSpPr/>
      </dsp:nvSpPr>
      <dsp:spPr>
        <a:xfrm>
          <a:off x="1374278" y="1969770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1374278" y="2031556"/>
        <a:ext cx="184860" cy="185359"/>
      </dsp:txXfrm>
    </dsp:sp>
    <dsp:sp modelId="{73B1EBC0-281B-4398-9E61-60DEDF5277FE}">
      <dsp:nvSpPr>
        <dsp:cNvPr id="0" name=""/>
        <dsp:cNvSpPr/>
      </dsp:nvSpPr>
      <dsp:spPr>
        <a:xfrm>
          <a:off x="1747986" y="1389229"/>
          <a:ext cx="1245691" cy="14700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Upload GLTF models into web app</a:t>
          </a:r>
          <a:endParaRPr lang="en-IN" sz="1800" kern="1200" dirty="0"/>
        </a:p>
      </dsp:txBody>
      <dsp:txXfrm>
        <a:off x="1784471" y="1425714"/>
        <a:ext cx="1172721" cy="1397043"/>
      </dsp:txXfrm>
    </dsp:sp>
    <dsp:sp modelId="{A18E1236-36F0-4985-A0F3-0468F01099F0}">
      <dsp:nvSpPr>
        <dsp:cNvPr id="0" name=""/>
        <dsp:cNvSpPr/>
      </dsp:nvSpPr>
      <dsp:spPr>
        <a:xfrm>
          <a:off x="3118246" y="1969770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3118246" y="2031556"/>
        <a:ext cx="184860" cy="185359"/>
      </dsp:txXfrm>
    </dsp:sp>
    <dsp:sp modelId="{43B6E30D-C4CF-4401-8FEA-99AB97E11D11}">
      <dsp:nvSpPr>
        <dsp:cNvPr id="0" name=""/>
        <dsp:cNvSpPr/>
      </dsp:nvSpPr>
      <dsp:spPr>
        <a:xfrm>
          <a:off x="3491954" y="1389229"/>
          <a:ext cx="1245691" cy="14700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WEBXR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API</a:t>
          </a:r>
          <a:endParaRPr lang="en-IN" sz="1800" kern="1200" dirty="0"/>
        </a:p>
      </dsp:txBody>
      <dsp:txXfrm>
        <a:off x="3528439" y="1425714"/>
        <a:ext cx="1172721" cy="1397043"/>
      </dsp:txXfrm>
    </dsp:sp>
    <dsp:sp modelId="{2BDD4E62-D884-41F0-B11A-3A9C059F4EAB}">
      <dsp:nvSpPr>
        <dsp:cNvPr id="0" name=""/>
        <dsp:cNvSpPr/>
      </dsp:nvSpPr>
      <dsp:spPr>
        <a:xfrm>
          <a:off x="4862214" y="1969770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4862214" y="2031556"/>
        <a:ext cx="184860" cy="185359"/>
      </dsp:txXfrm>
    </dsp:sp>
    <dsp:sp modelId="{F3F296EF-7CAA-45F4-B5C0-D57EF3E32CAB}">
      <dsp:nvSpPr>
        <dsp:cNvPr id="0" name=""/>
        <dsp:cNvSpPr/>
      </dsp:nvSpPr>
      <dsp:spPr>
        <a:xfrm>
          <a:off x="5235922" y="1389229"/>
          <a:ext cx="1245691" cy="14700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 ENGINE</a:t>
          </a:r>
          <a:endParaRPr lang="en-IN" sz="1800" kern="1200" dirty="0"/>
        </a:p>
      </dsp:txBody>
      <dsp:txXfrm>
        <a:off x="5272407" y="1425714"/>
        <a:ext cx="1172721" cy="1397043"/>
      </dsp:txXfrm>
    </dsp:sp>
    <dsp:sp modelId="{EE1AB25A-07F0-4D8C-A0B6-99302E884474}">
      <dsp:nvSpPr>
        <dsp:cNvPr id="0" name=""/>
        <dsp:cNvSpPr/>
      </dsp:nvSpPr>
      <dsp:spPr>
        <a:xfrm>
          <a:off x="6606182" y="1969770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6606182" y="2031556"/>
        <a:ext cx="184860" cy="185359"/>
      </dsp:txXfrm>
    </dsp:sp>
    <dsp:sp modelId="{6B68BE0F-6914-451E-A229-EB3AAF0839ED}">
      <dsp:nvSpPr>
        <dsp:cNvPr id="0" name=""/>
        <dsp:cNvSpPr/>
      </dsp:nvSpPr>
      <dsp:spPr>
        <a:xfrm>
          <a:off x="6979890" y="1389229"/>
          <a:ext cx="1245691" cy="14700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CMAERA</a:t>
          </a:r>
          <a:br>
            <a:rPr lang="en-US" sz="1800" kern="1200" dirty="0"/>
          </a:br>
          <a:r>
            <a:rPr lang="en-US" sz="1800" kern="1200" dirty="0"/>
            <a:t>FEED</a:t>
          </a:r>
          <a:endParaRPr lang="en-IN" sz="1800" kern="1200" dirty="0"/>
        </a:p>
      </dsp:txBody>
      <dsp:txXfrm>
        <a:off x="7016375" y="1425714"/>
        <a:ext cx="1172721" cy="1397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A2972-38B6-4840-89C8-7B0C0DBA6571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1BFCE-309D-4107-9251-56F89B5701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BBD7-8E55-4B7B-AFB4-4AB7D7366DD2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Vardhaman Logo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21FD-C246-42CE-A392-C3052D5F9933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FD67-F197-4398-B9ED-7C6A360B0CD2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0558-16C2-4FD9-9BA2-B006FD5FFF76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0E10-3962-44F0-AD62-FAC461DCA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92A10-A753-4B7B-9BA8-D6788A910510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0E10-3962-44F0-AD62-FAC461DCA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C1D4-4E33-4C1F-81D2-44EBA341B66D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0E10-3962-44F0-AD62-FAC461DCA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8C54-0D6C-489C-B01B-E1D90D5E7F29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Electronics and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0E10-3962-44F0-AD62-FAC461DCA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55F2-2147-4A9A-8A16-C354B51DB69E}" type="datetime1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Electronics and Communication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0E10-3962-44F0-AD62-FAC461DCA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6668-84E2-45FC-AA37-40156B1B9F0D}" type="datetime1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Electronics and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0E10-3962-44F0-AD62-FAC461DCA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7B32-2E83-4E14-85B9-B0A915B7E590}" type="datetime1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Electronics and Communication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0E10-3962-44F0-AD62-FAC461DCA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7BF62-BBBE-4B87-9C2B-F1887AB48457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Electronics and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0E10-3962-44F0-AD62-FAC461DCA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3989-7C45-4C5F-824E-0A87AC9DDEE8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D8B2-17EC-4532-9521-D28D44A791B0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Electronics and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0E10-3962-44F0-AD62-FAC461DCA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1C088-5464-462A-92B0-F27D49287252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0E10-3962-44F0-AD62-FAC461DCA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E48F-5890-4B3E-9CCE-DA60712C0714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0E10-3962-44F0-AD62-FAC461DCA7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F990-EEE8-4EFE-85F1-122FC9D9AF63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8686-76EA-4C46-89F9-59DB10E1578F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Electronics and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394E-7EA5-415D-8E0F-B53353A2D634}" type="datetime1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Electronics and Communication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6B63-4DE3-4E2F-A58B-A3031673E1BE}" type="datetime1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Electronics and Communication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5FB4-EA15-451F-911D-9FF17FD15C7D}" type="datetime1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Electronics and Communication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269-364F-4BA9-B5B2-3F4290668668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Electronics and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5AB7-BC62-45C5-A5FB-CC40B78C4FCA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Electronics and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804A-366E-4ABA-99C3-28185111B111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356350"/>
            <a:ext cx="449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635635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762000"/>
            <a:ext cx="9144000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Vardhaman Logo copy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3400" y="762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DF031-A487-441E-9F44-113E339A24D4}" type="datetime1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Electronics and Communication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0E10-3962-44F0-AD62-FAC461DCA7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6200000">
            <a:off x="-2476447" y="3265487"/>
            <a:ext cx="6019800" cy="1165227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gency FB" panose="020B0503020202020204" pitchFamily="34" charset="0"/>
              </a:rPr>
              <a:t>A4442 - </a:t>
            </a:r>
            <a:r>
              <a:rPr lang="en-US" sz="3600" b="1" dirty="0">
                <a:solidFill>
                  <a:srgbClr val="FF0000"/>
                </a:solidFill>
                <a:latin typeface="Agency FB" panose="020B0503020202020204" pitchFamily="34" charset="0"/>
              </a:rPr>
              <a:t>Major Project</a:t>
            </a:r>
            <a:br>
              <a:rPr lang="en-US" sz="3600" b="1" dirty="0">
                <a:solidFill>
                  <a:srgbClr val="FF0000"/>
                </a:solidFill>
                <a:latin typeface="Agency FB" panose="020B0503020202020204" pitchFamily="34" charset="0"/>
              </a:rPr>
            </a:br>
            <a:r>
              <a:rPr lang="en-US" sz="3600" b="1" dirty="0">
                <a:solidFill>
                  <a:srgbClr val="C00000"/>
                </a:solidFill>
                <a:latin typeface="Agency FB" panose="020B0503020202020204" pitchFamily="34" charset="0"/>
              </a:rPr>
              <a:t>Domain: Signal &amp; Image Processing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76200"/>
            <a:ext cx="7566026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4535" marR="513080" algn="ctr">
              <a:lnSpc>
                <a:spcPct val="115000"/>
              </a:lnSpc>
              <a:spcAft>
                <a:spcPts val="0"/>
              </a:spcAft>
            </a:pPr>
            <a:r>
              <a:rPr lang="en-US" sz="1900" b="1" dirty="0">
                <a:solidFill>
                  <a:srgbClr val="CC33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VARDHAMAN COLLEGE OF ENGINEERING, HYDERABAD</a:t>
            </a:r>
            <a:endParaRPr lang="en-IN" sz="1900" b="1" dirty="0">
              <a:solidFill>
                <a:srgbClr val="CC3300"/>
              </a:solidFill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4535" marR="513080" algn="ctr">
              <a:lnSpc>
                <a:spcPts val="1625"/>
              </a:lnSpc>
              <a:spcAft>
                <a:spcPts val="0"/>
              </a:spcAft>
            </a:pPr>
            <a:r>
              <a:rPr lang="en-US" sz="1800" b="1" dirty="0">
                <a:solidFill>
                  <a:srgbClr val="FF99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Autonomous institute, affiliated to JNTUH</a:t>
            </a:r>
            <a:endParaRPr lang="en-IN" sz="1800" b="1" dirty="0">
              <a:solidFill>
                <a:srgbClr val="FF99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4414" y="2786058"/>
            <a:ext cx="7391399" cy="199961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N" sz="2600" b="1" dirty="0">
                <a:latin typeface="Agency FB" panose="020B0503020202020204" pitchFamily="34" charset="0"/>
                <a:ea typeface="Cambria" panose="02040503050406030204" pitchFamily="18" charset="0"/>
              </a:rPr>
              <a:t>Augmented Entities in Real World for E-learning </a:t>
            </a:r>
          </a:p>
          <a:p>
            <a:pPr algn="ctr"/>
            <a:r>
              <a:rPr lang="en-IN" sz="2600" b="1" dirty="0">
                <a:latin typeface="Agency FB" panose="020B0503020202020204" pitchFamily="34" charset="0"/>
                <a:ea typeface="Cambria" panose="02040503050406030204" pitchFamily="18" charset="0"/>
              </a:rPr>
              <a:t>By</a:t>
            </a:r>
          </a:p>
          <a:p>
            <a:pPr algn="ctr"/>
            <a:r>
              <a:rPr lang="en-IN" sz="2400" b="1" dirty="0">
                <a:solidFill>
                  <a:srgbClr val="C0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18881A04A4 – RAPOLU RAVI TEJA</a:t>
            </a:r>
          </a:p>
          <a:p>
            <a:pPr algn="ctr"/>
            <a:r>
              <a:rPr lang="en-IN" sz="2400" b="1" dirty="0">
                <a:solidFill>
                  <a:srgbClr val="C0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18881A0491 – M KRISHNA GOPAL RAO</a:t>
            </a:r>
          </a:p>
          <a:p>
            <a:pPr algn="ctr"/>
            <a:endParaRPr lang="en-IN" sz="2400" b="1" dirty="0">
              <a:solidFill>
                <a:srgbClr val="C00000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334505"/>
            <a:ext cx="8915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2000" b="1" dirty="0">
                <a:solidFill>
                  <a:srgbClr val="3E30FA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Under the guidance of </a:t>
            </a:r>
          </a:p>
          <a:p>
            <a:pPr algn="r"/>
            <a:r>
              <a:rPr lang="en-IN" sz="2000" b="1" dirty="0" err="1">
                <a:solidFill>
                  <a:srgbClr val="FF0000"/>
                </a:solidFill>
                <a:latin typeface="Modern No. 20" pitchFamily="18" charset="0"/>
                <a:ea typeface="Cambria" panose="02040503050406030204" pitchFamily="18" charset="0"/>
              </a:rPr>
              <a:t>Dr.</a:t>
            </a:r>
            <a:r>
              <a:rPr lang="en-IN" sz="2000" b="1" dirty="0">
                <a:solidFill>
                  <a:srgbClr val="FF0000"/>
                </a:solidFill>
                <a:latin typeface="Modern No. 20" pitchFamily="18" charset="0"/>
                <a:ea typeface="Cambria" panose="02040503050406030204" pitchFamily="18" charset="0"/>
              </a:rPr>
              <a:t> G.A.E Satish Kumar</a:t>
            </a:r>
            <a:endParaRPr lang="en-IN" sz="2000" b="1" dirty="0">
              <a:solidFill>
                <a:srgbClr val="C00000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algn="r"/>
            <a:r>
              <a:rPr lang="en-IN" sz="2000" b="1" dirty="0">
                <a:solidFill>
                  <a:srgbClr val="3E30FA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HOD, Dept. of ECE</a:t>
            </a:r>
            <a:endParaRPr lang="en-IN" sz="2000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1066800" cy="365125"/>
          </a:xfrm>
        </p:spPr>
        <p:txBody>
          <a:bodyPr/>
          <a:lstStyle/>
          <a:p>
            <a:fld id="{3825BBD7-8E55-4B7B-AFB4-4AB7D7366DD2}" type="datetime1">
              <a:rPr lang="en-US" b="1" smtClean="0">
                <a:solidFill>
                  <a:schemeClr val="tx1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1/23/2022</a:t>
            </a:fld>
            <a:endParaRPr lang="en-US" b="1" dirty="0">
              <a:solidFill>
                <a:schemeClr val="tx1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305800" y="6492875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1</a:t>
            </a:fld>
            <a:endParaRPr lang="en-US" b="1" dirty="0">
              <a:solidFill>
                <a:schemeClr val="tx1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667000" y="6492874"/>
            <a:ext cx="4495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Dept. of Electronics and Communication Engineering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2928926" y="1071546"/>
            <a:ext cx="3505200" cy="64171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>
                <a:latin typeface="Agency FB" panose="020B0503020202020204" pitchFamily="34" charset="0"/>
              </a:rPr>
              <a:t>Team No. 7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1066800" cy="365125"/>
          </a:xfrm>
        </p:spPr>
        <p:txBody>
          <a:bodyPr/>
          <a:lstStyle/>
          <a:p>
            <a:fld id="{3825BBD7-8E55-4B7B-AFB4-4AB7D7366DD2}" type="datetime1">
              <a:rPr lang="en-US" b="1" smtClean="0">
                <a:solidFill>
                  <a:schemeClr val="tx1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1/23/2022</a:t>
            </a:fld>
            <a:endParaRPr lang="en-US" b="1" dirty="0">
              <a:solidFill>
                <a:schemeClr val="tx1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305800" y="6492875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10</a:t>
            </a:fld>
            <a:endParaRPr lang="en-US" b="1" dirty="0">
              <a:solidFill>
                <a:schemeClr val="tx1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667000" y="6492874"/>
            <a:ext cx="4495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Dept. of Electronics and Communication Engineering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7535" y="9906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Description:</a:t>
            </a:r>
            <a:endParaRPr lang="en-US" sz="3200" b="1" dirty="0">
              <a:solidFill>
                <a:srgbClr val="FF0000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9795" y="116632"/>
            <a:ext cx="550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800" b="1" dirty="0">
                <a:latin typeface="Agency FB" panose="020B0503020202020204" pitchFamily="34" charset="0"/>
                <a:ea typeface="Cambria" panose="02040503050406030204" pitchFamily="18" charset="0"/>
              </a:rPr>
              <a:t>Augmented Entities in Real World for E-learning </a:t>
            </a:r>
          </a:p>
          <a:p>
            <a:pPr algn="r"/>
            <a:endParaRPr lang="en-US" b="1" dirty="0"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DD656-8FA1-4E77-B45B-3CE716A22833}"/>
              </a:ext>
            </a:extLst>
          </p:cNvPr>
          <p:cNvSpPr txBox="1"/>
          <p:nvPr/>
        </p:nvSpPr>
        <p:spPr>
          <a:xfrm>
            <a:off x="457200" y="1772816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We are building a system for students that can help teachers to better explain concepts and use modern Augmented reality technology and create GLTF models using #D modeling software like Blender.</a:t>
            </a:r>
          </a:p>
          <a:p>
            <a:endParaRPr lang="en-US" sz="2400" dirty="0">
              <a:latin typeface="Agency FB" panose="020B0503020202020204" pitchFamily="34" charset="0"/>
            </a:endParaRPr>
          </a:p>
          <a:p>
            <a:r>
              <a:rPr lang="en-IN" sz="2400" dirty="0">
                <a:latin typeface="Agency FB" panose="020B0503020202020204" pitchFamily="34" charset="0"/>
              </a:rPr>
              <a:t>GLTF stands for Graphics Language Transmission Format which is portable and creatable and can hold 3D model data in a very efficient way.</a:t>
            </a:r>
          </a:p>
          <a:p>
            <a:endParaRPr lang="en-IN" sz="2400" dirty="0">
              <a:latin typeface="Agency FB" panose="020B0503020202020204" pitchFamily="34" charset="0"/>
            </a:endParaRPr>
          </a:p>
          <a:p>
            <a:r>
              <a:rPr lang="en-IN" sz="2400" dirty="0">
                <a:latin typeface="Agency FB" panose="020B0503020202020204" pitchFamily="34" charset="0"/>
              </a:rPr>
              <a:t>We are using WEBXR API  where XR stands for Extended reality which include AR and VR for the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7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14282" y="2000240"/>
            <a:ext cx="8786874" cy="4357718"/>
          </a:xfrm>
        </p:spPr>
        <p:txBody>
          <a:bodyPr lIns="91440" tIns="45720" rIns="91440" bIns="45720" anchor="t"/>
          <a:lstStyle/>
          <a:p>
            <a:r>
              <a:rPr lang="en-US" sz="2400" dirty="0">
                <a:latin typeface="Agency FB" panose="020B0503020202020204" pitchFamily="34" charset="0"/>
              </a:rPr>
              <a:t>A fully fledged Augmented reality based web Application which is capable of rendering 3D models in any device that has a camera and a web browser.</a:t>
            </a:r>
            <a:endParaRPr lang="en-IN" sz="2400" dirty="0">
              <a:latin typeface="Agency FB" panose="020B0503020202020204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BBD7-8E55-4B7B-AFB4-4AB7D7366DD2}" type="datetime1">
              <a:rPr lang="en-US" b="1" smtClean="0">
                <a:solidFill>
                  <a:schemeClr val="tx1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1/23/2022</a:t>
            </a:fld>
            <a:endParaRPr lang="en-US" b="1" dirty="0">
              <a:solidFill>
                <a:schemeClr val="tx1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Dept. of Electronics and Communication Engineering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11</a:t>
            </a:fld>
            <a:endParaRPr lang="en-US" b="1" dirty="0">
              <a:solidFill>
                <a:schemeClr val="tx1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535" y="9906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Expected Deliverables:</a:t>
            </a:r>
            <a:endParaRPr lang="en-US" sz="3200" b="1" dirty="0">
              <a:solidFill>
                <a:srgbClr val="FF0000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9795" y="116632"/>
            <a:ext cx="550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800" b="1" dirty="0">
                <a:latin typeface="Agency FB" panose="020B0503020202020204" pitchFamily="34" charset="0"/>
                <a:ea typeface="Cambria" panose="02040503050406030204" pitchFamily="18" charset="0"/>
              </a:rPr>
              <a:t>Augmented Entities in Real World for E-learning </a:t>
            </a:r>
          </a:p>
          <a:p>
            <a:pPr algn="r"/>
            <a:endParaRPr lang="en-US" b="1" dirty="0"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1066800" cy="365125"/>
          </a:xfrm>
        </p:spPr>
        <p:txBody>
          <a:bodyPr/>
          <a:lstStyle/>
          <a:p>
            <a:fld id="{3825BBD7-8E55-4B7B-AFB4-4AB7D7366DD2}" type="datetime1">
              <a:rPr lang="en-US" b="1" smtClean="0">
                <a:solidFill>
                  <a:schemeClr val="tx1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1/23/2022</a:t>
            </a:fld>
            <a:endParaRPr lang="en-US" b="1" dirty="0">
              <a:solidFill>
                <a:schemeClr val="tx1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305800" y="6492875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12</a:t>
            </a:fld>
            <a:endParaRPr lang="en-US" b="1" dirty="0">
              <a:solidFill>
                <a:schemeClr val="tx1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667000" y="6492874"/>
            <a:ext cx="4495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Dept. of Electronics and Communication Engineering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7535" y="990600"/>
            <a:ext cx="8534400" cy="58169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References:</a:t>
            </a:r>
          </a:p>
          <a:p>
            <a:r>
              <a:rPr lang="en-US" sz="2400" dirty="0">
                <a:latin typeface="Agency FB" panose="020B0503020202020204"/>
              </a:rPr>
              <a:t>[1] S. Patil, C. Prabhu, O. </a:t>
            </a:r>
            <a:r>
              <a:rPr lang="en-US" sz="2400" dirty="0" err="1">
                <a:latin typeface="Agency FB" panose="020B0503020202020204"/>
              </a:rPr>
              <a:t>Neogi</a:t>
            </a:r>
            <a:r>
              <a:rPr lang="en-US" sz="2400" dirty="0">
                <a:latin typeface="Agency FB" panose="020B0503020202020204"/>
              </a:rPr>
              <a:t>, A. R. Joshi and N. Katre, "E-learning system using Augmented Reality," 2016 International Conference on Computing Communication Control and automation (ICCUBEA), 2016, pp. 1-5, </a:t>
            </a:r>
            <a:r>
              <a:rPr lang="en-US" sz="2400" dirty="0" err="1">
                <a:latin typeface="Agency FB" panose="020B0503020202020204"/>
              </a:rPr>
              <a:t>doi</a:t>
            </a:r>
            <a:r>
              <a:rPr lang="en-US" sz="2400" dirty="0">
                <a:latin typeface="Agency FB" panose="020B0503020202020204"/>
              </a:rPr>
              <a:t>: 10.1109/ICCUBEA.2016.7860038.</a:t>
            </a:r>
          </a:p>
          <a:p>
            <a:r>
              <a:rPr lang="en-US" sz="2400" dirty="0">
                <a:latin typeface="Agency FB" panose="020B0503020202020204"/>
              </a:rPr>
              <a:t>[2]R. Aggarwal and A. Singhal, "Augmented Reality and its effect on our life," 2019 9th International Conference on Cloud Computing, Data Science &amp; Engineering (Confluence), 2019, pp. 510-515, </a:t>
            </a:r>
            <a:r>
              <a:rPr lang="en-US" sz="2400" dirty="0" err="1">
                <a:latin typeface="Agency FB" panose="020B0503020202020204"/>
              </a:rPr>
              <a:t>doi</a:t>
            </a:r>
            <a:r>
              <a:rPr lang="en-US" sz="2400" dirty="0">
                <a:latin typeface="Agency FB" panose="020B0503020202020204"/>
              </a:rPr>
              <a:t>: 10.1109/CONFLUENCE.2019.8776989.</a:t>
            </a:r>
          </a:p>
          <a:p>
            <a:r>
              <a:rPr lang="en-US" sz="2400" dirty="0">
                <a:latin typeface="Agency FB" panose="020B0503020202020204"/>
              </a:rPr>
              <a:t>[3] F. </a:t>
            </a:r>
            <a:r>
              <a:rPr lang="en-US" sz="2400" dirty="0" err="1">
                <a:latin typeface="Agency FB" panose="020B0503020202020204"/>
              </a:rPr>
              <a:t>Liarokapis</a:t>
            </a:r>
            <a:r>
              <a:rPr lang="en-US" sz="2400" dirty="0">
                <a:latin typeface="Agency FB" panose="020B0503020202020204"/>
              </a:rPr>
              <a:t>, P. Petridis, P. F. Lister, and M. White,</a:t>
            </a:r>
          </a:p>
          <a:p>
            <a:r>
              <a:rPr lang="en-US" sz="2400" dirty="0">
                <a:latin typeface="Agency FB" panose="020B0503020202020204"/>
              </a:rPr>
              <a:t>“Multimedia Augmented Reality Interface for E-Learning (MARIE),”World Transactions on Engineering and Technology Education. Brighton, England, vol. 1, no. 2, pp. 173–176, 2002</a:t>
            </a:r>
          </a:p>
          <a:p>
            <a:endParaRPr lang="en-IN" sz="2400" dirty="0">
              <a:latin typeface="Agency FB" panose="020B0503020202020204"/>
            </a:endParaRPr>
          </a:p>
          <a:p>
            <a:pPr algn="just"/>
            <a:endParaRPr lang="en-IN" sz="2200" dirty="0"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endParaRPr lang="en-IN" sz="2200" b="1" dirty="0">
              <a:solidFill>
                <a:srgbClr val="3E30FA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endParaRPr lang="en-US" sz="3200" b="1" dirty="0">
              <a:solidFill>
                <a:srgbClr val="3E30FA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4090" y="116632"/>
            <a:ext cx="550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800" b="1" dirty="0">
                <a:latin typeface="Agency FB" panose="020B0503020202020204" pitchFamily="34" charset="0"/>
                <a:ea typeface="Cambria" panose="02040503050406030204" pitchFamily="18" charset="0"/>
              </a:rPr>
              <a:t>Augmented Entities in Real World for E-learning </a:t>
            </a:r>
          </a:p>
          <a:p>
            <a:pPr algn="r"/>
            <a:endParaRPr lang="en-US" b="1" dirty="0"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1066800" cy="365125"/>
          </a:xfrm>
        </p:spPr>
        <p:txBody>
          <a:bodyPr/>
          <a:lstStyle/>
          <a:p>
            <a:fld id="{3825BBD7-8E55-4B7B-AFB4-4AB7D7366DD2}" type="datetime1">
              <a:rPr lang="en-US" b="1" smtClean="0">
                <a:solidFill>
                  <a:schemeClr val="tx1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1/23/2022</a:t>
            </a:fld>
            <a:endParaRPr lang="en-US" b="1" dirty="0">
              <a:solidFill>
                <a:schemeClr val="tx1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305800" y="6492875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13</a:t>
            </a:fld>
            <a:endParaRPr lang="en-US" b="1" dirty="0">
              <a:solidFill>
                <a:schemeClr val="tx1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667000" y="6492874"/>
            <a:ext cx="4495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Dept. of Electronics and Communication Engineering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5918" y="3136612"/>
            <a:ext cx="5929354" cy="721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Any Questions/Discussions ???</a:t>
            </a:r>
            <a:endParaRPr lang="en-US" sz="4000" b="1" dirty="0">
              <a:solidFill>
                <a:srgbClr val="FF0000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28369" y="285728"/>
            <a:ext cx="30556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N" b="1" dirty="0">
                <a:latin typeface="Agency FB" panose="020B0503020202020204" pitchFamily="34" charset="0"/>
                <a:ea typeface="Cambria" panose="02040503050406030204" pitchFamily="18" charset="0"/>
                <a:sym typeface="+mn-ea"/>
              </a:rPr>
              <a:t>Hand Gesture Controlled Wheelchair </a:t>
            </a:r>
            <a:endParaRPr lang="en-US" b="1" dirty="0"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1066800" cy="365125"/>
          </a:xfrm>
        </p:spPr>
        <p:txBody>
          <a:bodyPr/>
          <a:lstStyle/>
          <a:p>
            <a:fld id="{3825BBD7-8E55-4B7B-AFB4-4AB7D7366DD2}" type="datetime1">
              <a:rPr lang="en-US" b="1" smtClean="0">
                <a:solidFill>
                  <a:schemeClr val="tx1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1/23/2022</a:t>
            </a:fld>
            <a:endParaRPr lang="en-US" b="1" dirty="0">
              <a:solidFill>
                <a:schemeClr val="tx1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305800" y="6492875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14</a:t>
            </a:fld>
            <a:endParaRPr lang="en-US" b="1" dirty="0">
              <a:solidFill>
                <a:schemeClr val="tx1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667000" y="6492874"/>
            <a:ext cx="4495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Dept. of Electronics and Communication Engineering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8992" y="3143248"/>
            <a:ext cx="259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3E30FA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Thank You !!!</a:t>
            </a:r>
            <a:endParaRPr lang="en-US" sz="4400" b="1" dirty="0">
              <a:solidFill>
                <a:srgbClr val="3E30FA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9795" y="116632"/>
            <a:ext cx="55081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>
                <a:latin typeface="Agency FB" panose="020B0503020202020204" pitchFamily="34" charset="0"/>
                <a:ea typeface="Cambria" panose="02040503050406030204" pitchFamily="18" charset="0"/>
                <a:sym typeface="+mn-ea"/>
              </a:rPr>
              <a:t>Hand Gesture Controlled Wheelchair </a:t>
            </a:r>
            <a:endParaRPr lang="en-US" b="1" dirty="0"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9795" y="116632"/>
            <a:ext cx="550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latin typeface="Agency FB" panose="020B0503020202020204" pitchFamily="34" charset="0"/>
                <a:ea typeface="Cambria" panose="02040503050406030204" pitchFamily="18" charset="0"/>
              </a:rPr>
              <a:t>	Augmented Entities in Real World for E-learning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1066800" cy="365125"/>
          </a:xfrm>
        </p:spPr>
        <p:txBody>
          <a:bodyPr/>
          <a:lstStyle/>
          <a:p>
            <a:fld id="{3825BBD7-8E55-4B7B-AFB4-4AB7D7366DD2}" type="datetime1">
              <a:rPr lang="en-US" b="1" smtClean="0">
                <a:solidFill>
                  <a:schemeClr val="tx1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1/23/2022</a:t>
            </a:fld>
            <a:endParaRPr lang="en-US" b="1" dirty="0">
              <a:solidFill>
                <a:schemeClr val="tx1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305800" y="6492875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2</a:t>
            </a:fld>
            <a:endParaRPr lang="en-US" b="1" dirty="0">
              <a:solidFill>
                <a:schemeClr val="tx1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667000" y="6492874"/>
            <a:ext cx="4495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Dept. of Electronics and Communication Engineering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7535" y="1357298"/>
            <a:ext cx="8534400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Outline:</a:t>
            </a:r>
            <a:endParaRPr lang="en-US" sz="3200" b="1" dirty="0">
              <a:solidFill>
                <a:srgbClr val="FF0000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•"/>
              <a:defRPr/>
            </a:pPr>
            <a:r>
              <a:rPr lang="en-IN" altLang="zh-TW" sz="2400" dirty="0">
                <a:latin typeface="Agency FB" panose="020B0503020202020204" pitchFamily="34" charset="0"/>
                <a:ea typeface="Cambria" panose="02040503050406030204" pitchFamily="18" charset="0"/>
              </a:rPr>
              <a:t>Objectives  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•"/>
              <a:defRPr/>
            </a:pPr>
            <a:r>
              <a:rPr lang="en-IN" altLang="zh-TW" sz="2400" dirty="0">
                <a:latin typeface="Agency FB" panose="020B0503020202020204" pitchFamily="34" charset="0"/>
                <a:ea typeface="Cambria" panose="02040503050406030204" pitchFamily="18" charset="0"/>
              </a:rPr>
              <a:t>Motivation 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•"/>
              <a:defRPr/>
            </a:pPr>
            <a:r>
              <a:rPr lang="en-IN" altLang="zh-TW" sz="2400" dirty="0">
                <a:latin typeface="Agency FB" panose="020B0503020202020204" pitchFamily="34" charset="0"/>
                <a:ea typeface="Cambria" panose="02040503050406030204" pitchFamily="18" charset="0"/>
              </a:rPr>
              <a:t>Introduction 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latin typeface="Agency FB" panose="020B0503020202020204" pitchFamily="34" charset="0"/>
                <a:ea typeface="Cambria" panose="02040503050406030204" pitchFamily="18" charset="0"/>
              </a:rPr>
              <a:t>Existing Projects  that are currently available in the market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latin typeface="Agency FB" panose="020B0503020202020204" pitchFamily="34" charset="0"/>
                <a:ea typeface="Cambria" panose="02040503050406030204" pitchFamily="18" charset="0"/>
              </a:rPr>
              <a:t>Proposed Design 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latin typeface="Agency FB" panose="020B0503020202020204" pitchFamily="34" charset="0"/>
                <a:ea typeface="Cambria" panose="02040503050406030204" pitchFamily="18" charset="0"/>
              </a:rPr>
              <a:t>Expected Deliverables </a:t>
            </a:r>
          </a:p>
          <a:p>
            <a:pPr marL="342900" lvl="0" indent="-342900" algn="just">
              <a:spcBef>
                <a:spcPts val="300"/>
              </a:spcBef>
              <a:spcAft>
                <a:spcPts val="300"/>
              </a:spcAft>
              <a:buSzPct val="85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latin typeface="Agency FB" panose="020B0503020202020204" pitchFamily="34" charset="0"/>
                <a:ea typeface="Cambria" panose="02040503050406030204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1942073"/>
            <a:ext cx="8115328" cy="4093626"/>
          </a:xfrm>
        </p:spPr>
        <p:txBody>
          <a:bodyPr lIns="91440" tIns="45720" rIns="91440" bIns="45720" anchor="t"/>
          <a:lstStyle/>
          <a:p>
            <a:pPr>
              <a:spcBef>
                <a:spcPts val="600"/>
              </a:spcBef>
            </a:pPr>
            <a:r>
              <a:rPr lang="en-US" dirty="0">
                <a:latin typeface="Agency FB" panose="020B0503020202020204" pitchFamily="34" charset="0"/>
              </a:rPr>
              <a:t>Our Objective is to build a learning platform for students which can transform two-dimensional teaching methods into immersive three-dimensional experiences along with the desired three dimensional objects.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Agency FB" panose="020B0503020202020204" pitchFamily="34" charset="0"/>
              </a:rPr>
              <a:t> Relieve teachers from carrying expensive specimen or sometimes dangerous specimen to carry into the classroom ad still get all the </a:t>
            </a:r>
            <a:r>
              <a:rPr lang="en-US" dirty="0" err="1">
                <a:latin typeface="Agency FB" panose="020B0503020202020204" pitchFamily="34" charset="0"/>
              </a:rPr>
              <a:t>benifits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BBD7-8E55-4B7B-AFB4-4AB7D7366DD2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Dept. of Electronics and Communication Engineering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8596" y="1357298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Objectives: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89795" y="116632"/>
            <a:ext cx="5508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800" b="1" dirty="0">
                <a:latin typeface="Agency FB" panose="020B0503020202020204" pitchFamily="34" charset="0"/>
                <a:ea typeface="Cambria" panose="02040503050406030204" pitchFamily="18" charset="0"/>
              </a:rPr>
              <a:t>Augmented Entities in Real World for E-learning </a:t>
            </a:r>
          </a:p>
          <a:p>
            <a:pPr algn="r"/>
            <a:endParaRPr lang="en-US" b="1" dirty="0"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algn="r"/>
            <a:endParaRPr lang="en-US" b="1" dirty="0"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sz="quarter" idx="4"/>
          </p:nvPr>
        </p:nvSpPr>
        <p:spPr>
          <a:xfrm>
            <a:off x="357158" y="5072074"/>
            <a:ext cx="8472518" cy="1571636"/>
          </a:xfrm>
        </p:spPr>
        <p:txBody>
          <a:bodyPr lIns="91440" tIns="45720" rIns="91440" bIns="45720" anchor="t"/>
          <a:lstStyle/>
          <a:p>
            <a:pPr algn="ctr">
              <a:buNone/>
            </a:pPr>
            <a:r>
              <a:rPr lang="en-IN" sz="1800" dirty="0">
                <a:solidFill>
                  <a:srgbClr val="3E30FA"/>
                </a:solidFill>
                <a:latin typeface="+mj-lt"/>
              </a:rPr>
              <a:t>    </a:t>
            </a:r>
          </a:p>
          <a:p>
            <a:pPr algn="ctr">
              <a:buNone/>
            </a:pPr>
            <a:endParaRPr lang="en-IN" sz="1800" dirty="0">
              <a:solidFill>
                <a:srgbClr val="3E30FA"/>
              </a:solidFill>
              <a:latin typeface="Agency FB" panose="020B0503020202020204"/>
              <a:cs typeface="Calibri" panose="020F0502020204030204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BBD7-8E55-4B7B-AFB4-4AB7D7366DD2}" type="datetime1">
              <a:rPr lang="en-US" b="1" smtClean="0">
                <a:solidFill>
                  <a:schemeClr val="tx1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1/23/2022</a:t>
            </a:fld>
            <a:endParaRPr lang="en-US" b="1" dirty="0">
              <a:solidFill>
                <a:schemeClr val="tx1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Dept. of Electronics and Communication Engineering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4</a:t>
            </a:fld>
            <a:endParaRPr lang="en-US" b="1" dirty="0">
              <a:solidFill>
                <a:schemeClr val="tx1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535" y="9906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Motivation:</a:t>
            </a:r>
            <a:endParaRPr lang="en-US" sz="3200" b="1" dirty="0">
              <a:solidFill>
                <a:srgbClr val="FF0000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9795" y="116632"/>
            <a:ext cx="550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800" b="1" dirty="0">
                <a:latin typeface="Agency FB" panose="020B0503020202020204" pitchFamily="34" charset="0"/>
                <a:ea typeface="Cambria" panose="02040503050406030204" pitchFamily="18" charset="0"/>
              </a:rPr>
              <a:t>Augmented Entities in Real World for E-learning </a:t>
            </a:r>
          </a:p>
          <a:p>
            <a:pPr algn="r"/>
            <a:endParaRPr lang="en-US" b="1" dirty="0"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E5C81B-A027-4AA5-93CE-8186178E6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137323"/>
          </a:xfrm>
        </p:spPr>
        <p:txBody>
          <a:bodyPr/>
          <a:lstStyle/>
          <a:p>
            <a:r>
              <a:rPr lang="en-US" sz="2500" dirty="0">
                <a:latin typeface="Agency FB" panose="020B0503020202020204" pitchFamily="34" charset="0"/>
              </a:rPr>
              <a:t>Classrooms that lack visual elements that help students to understand better a picture is better than telling a thousand words.</a:t>
            </a:r>
          </a:p>
          <a:p>
            <a:r>
              <a:rPr lang="en-US" sz="2500" dirty="0">
                <a:latin typeface="Agency FB" panose="020B0503020202020204" pitchFamily="34" charset="0"/>
              </a:rPr>
              <a:t>Augmented reality is the technology that can transform learning completely.</a:t>
            </a:r>
          </a:p>
          <a:p>
            <a:endParaRPr lang="en-IN" sz="2500" dirty="0">
              <a:latin typeface="Agency FB" panose="020B0503020202020204" pitchFamily="34" charset="0"/>
            </a:endParaRPr>
          </a:p>
        </p:txBody>
      </p:sp>
      <p:pic>
        <p:nvPicPr>
          <p:cNvPr id="1026" name="Picture 2" descr="Image result for augemented realities">
            <a:extLst>
              <a:ext uri="{FF2B5EF4-FFF2-40B4-BE49-F238E27FC236}">
                <a16:creationId xmlns:a16="http://schemas.microsoft.com/office/drawing/2014/main" id="{3FF40432-FFF5-4EB0-8292-2B52C3CAD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832" y="1371269"/>
            <a:ext cx="3813968" cy="227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BBD7-8E55-4B7B-AFB4-4AB7D7366DD2}" type="datetime1">
              <a:rPr lang="en-US" b="1" smtClean="0">
                <a:solidFill>
                  <a:schemeClr val="tx1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1/23/2022</a:t>
            </a:fld>
            <a:endParaRPr lang="en-US" b="1" dirty="0">
              <a:solidFill>
                <a:schemeClr val="tx1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Dept. of Electronics and Communication Engineering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5</a:t>
            </a:fld>
            <a:endParaRPr lang="en-US" b="1" dirty="0">
              <a:solidFill>
                <a:schemeClr val="tx1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7535" y="9906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Introduction:</a:t>
            </a:r>
            <a:endParaRPr lang="en-US" sz="3200" b="1" dirty="0">
              <a:solidFill>
                <a:srgbClr val="FF0000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9795" y="116632"/>
            <a:ext cx="550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800" b="1" dirty="0">
                <a:latin typeface="Agency FB" panose="020B0503020202020204" pitchFamily="34" charset="0"/>
                <a:ea typeface="Cambria" panose="02040503050406030204" pitchFamily="18" charset="0"/>
              </a:rPr>
              <a:t>Augmented Entities in Real World for E-learning </a:t>
            </a:r>
          </a:p>
          <a:p>
            <a:pPr algn="r"/>
            <a:endParaRPr lang="en-US" b="1" dirty="0"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2112" y="1917372"/>
            <a:ext cx="821537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0" i="0" dirty="0">
                <a:effectLst/>
                <a:latin typeface="Agency FB" panose="020B0503020202020204" pitchFamily="34" charset="0"/>
              </a:rPr>
              <a:t>Augmented Reality (AR) is a groundbreaking technology which enhances the real world by virtual objects in order to create a new mixed reality environment.</a:t>
            </a:r>
          </a:p>
          <a:p>
            <a:pPr>
              <a:spcBef>
                <a:spcPts val="600"/>
              </a:spcBef>
            </a:pPr>
            <a:endParaRPr lang="en-US" sz="2400" b="0" i="0" dirty="0">
              <a:effectLst/>
              <a:latin typeface="Agency FB" panose="020B0503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400" b="0" i="0" dirty="0">
                <a:effectLst/>
                <a:latin typeface="Agency FB" panose="020B0503020202020204" pitchFamily="34" charset="0"/>
              </a:rPr>
              <a:t>One of the key challenges for Augmented Reality applications is the tracking of the user’s viewing position and orientation in real-time, in order to obtain precise alignment between real and virtual objects</a:t>
            </a:r>
            <a:endParaRPr lang="en-IN" sz="2400" dirty="0">
              <a:latin typeface="Agency FB" panose="020B0503020202020204" pitchFamily="34" charset="0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1058" y="1544156"/>
            <a:ext cx="4372004" cy="570238"/>
          </a:xfrm>
        </p:spPr>
        <p:txBody>
          <a:bodyPr/>
          <a:lstStyle/>
          <a:p>
            <a:r>
              <a:rPr lang="en-US" altLang="en-IN" sz="2400" dirty="0">
                <a:latin typeface="Agency FB" panose="020B0503020202020204" pitchFamily="34" charset="0"/>
              </a:rPr>
              <a:t>Power Point Presentations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41058" y="2254938"/>
            <a:ext cx="4448204" cy="3571901"/>
          </a:xfrm>
        </p:spPr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gency FB" panose="020B0503020202020204" pitchFamily="34" charset="0"/>
              </a:rPr>
              <a:t>For displaying shapes and performing various operations on it. Due to this, students do not get to understand the shapes the way they want to.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gency FB" panose="020B0503020202020204" pitchFamily="34" charset="0"/>
              </a:rPr>
              <a:t>Their understanding is one - dimensional and is restricted to whatever the teacher will display on the projector screen. The students don’t get any practical experience of performing operations</a:t>
            </a:r>
            <a:r>
              <a:rPr lang="en-US" sz="2800" dirty="0"/>
              <a:t>. </a:t>
            </a:r>
            <a:endParaRPr lang="en-US" altLang="en-IN" sz="2000" dirty="0">
              <a:latin typeface="Agency FB" panose="020B0503020202020204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BBD7-8E55-4B7B-AFB4-4AB7D7366DD2}" type="datetime1">
              <a:rPr lang="en-US" b="1" smtClean="0">
                <a:solidFill>
                  <a:schemeClr val="tx1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1/23/2022</a:t>
            </a:fld>
            <a:endParaRPr lang="en-US" b="1" dirty="0">
              <a:solidFill>
                <a:schemeClr val="tx1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Dept. of Electronics and Communication Engineering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6</a:t>
            </a:fld>
            <a:endParaRPr lang="en-US" b="1" dirty="0">
              <a:solidFill>
                <a:schemeClr val="tx1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44" y="1000108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Projects that are currently in the market: </a:t>
            </a:r>
            <a:r>
              <a:rPr lang="en-IN" sz="3200" b="1" dirty="0">
                <a:solidFill>
                  <a:srgbClr val="3E30FA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01</a:t>
            </a:r>
            <a:endParaRPr lang="en-US" sz="3200" b="1" dirty="0">
              <a:solidFill>
                <a:srgbClr val="3E30FA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795" y="116632"/>
            <a:ext cx="550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800" b="1" dirty="0">
                <a:latin typeface="Agency FB" panose="020B0503020202020204" pitchFamily="34" charset="0"/>
                <a:ea typeface="Cambria" panose="02040503050406030204" pitchFamily="18" charset="0"/>
              </a:rPr>
              <a:t>Augmented Entities in Real World for E-learning </a:t>
            </a:r>
          </a:p>
          <a:p>
            <a:pPr algn="r"/>
            <a:endParaRPr lang="en-US" b="1" dirty="0"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D5277BD5-FD7F-4276-A5A2-0D71BB094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9" y="1340768"/>
            <a:ext cx="4372004" cy="437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642934"/>
          </a:xfrm>
        </p:spPr>
        <p:txBody>
          <a:bodyPr/>
          <a:lstStyle/>
          <a:p>
            <a:pPr lvl="0" algn="l">
              <a:spcBef>
                <a:spcPts val="0"/>
              </a:spcBef>
            </a:pPr>
            <a:r>
              <a:rPr lang="en-IN" sz="3200" b="1" dirty="0">
                <a:solidFill>
                  <a:srgbClr val="FF0000"/>
                </a:solidFill>
                <a:latin typeface="Agency FB" panose="020B0503020202020204" pitchFamily="34" charset="0"/>
                <a:ea typeface="Cambria" panose="02040503050406030204" pitchFamily="18" charset="0"/>
                <a:cs typeface="+mn-cs"/>
              </a:rPr>
              <a:t>Projects that are currently in the market: </a:t>
            </a:r>
            <a:r>
              <a:rPr lang="en-IN" sz="3200" b="1" dirty="0">
                <a:solidFill>
                  <a:srgbClr val="3E30FA"/>
                </a:solidFill>
                <a:latin typeface="Agency FB" panose="020B0503020202020204" pitchFamily="34" charset="0"/>
                <a:ea typeface="Cambria" panose="02040503050406030204" pitchFamily="18" charset="0"/>
                <a:cs typeface="+mn-cs"/>
              </a:rPr>
              <a:t>02</a:t>
            </a:r>
            <a:br>
              <a:rPr lang="en-US" sz="3200" b="1" dirty="0">
                <a:solidFill>
                  <a:srgbClr val="FF0000"/>
                </a:solidFill>
                <a:latin typeface="Agency FB" panose="020B0503020202020204" pitchFamily="34" charset="0"/>
                <a:ea typeface="Cambria" panose="02040503050406030204" pitchFamily="18" charset="0"/>
                <a:cs typeface="+mn-cs"/>
              </a:rPr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latin typeface="Agency FB" panose="020B0503020202020204" pitchFamily="34" charset="0"/>
              </a:rPr>
              <a:t>Use of physical samples of cubes, spheres and other such shapes while teaching, to help students visualize the structure in a 3D space. </a:t>
            </a:r>
          </a:p>
          <a:p>
            <a:r>
              <a:rPr lang="en-US" sz="2400" dirty="0">
                <a:latin typeface="Agency FB" panose="020B0503020202020204" pitchFamily="34" charset="0"/>
              </a:rPr>
              <a:t>But it is inconvenient for the teacher to carry the specimens around. And It could sometimes be dangerous.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5AB7-BC62-45C5-A5FB-CC40B78C4FCA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Electronics and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40D235-4F73-4899-A16F-2E12234B3B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418214"/>
            <a:ext cx="2533442" cy="142506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F65D87-BA56-421D-9BFD-F7F8E46FC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533033"/>
            <a:ext cx="3162808" cy="23721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642934"/>
          </a:xfrm>
        </p:spPr>
        <p:txBody>
          <a:bodyPr/>
          <a:lstStyle/>
          <a:p>
            <a:pPr lvl="0" algn="l">
              <a:spcBef>
                <a:spcPts val="0"/>
              </a:spcBef>
            </a:pPr>
            <a:r>
              <a:rPr lang="en-IN" sz="3200" b="1" dirty="0">
                <a:solidFill>
                  <a:srgbClr val="FF0000"/>
                </a:solidFill>
                <a:latin typeface="Agency FB" panose="020B0503020202020204" pitchFamily="34" charset="0"/>
                <a:ea typeface="Cambria" panose="02040503050406030204" pitchFamily="18" charset="0"/>
                <a:cs typeface="+mn-cs"/>
              </a:rPr>
              <a:t>Projects that are currently in the market: </a:t>
            </a:r>
            <a:r>
              <a:rPr lang="en-IN" sz="3200" b="1" dirty="0">
                <a:solidFill>
                  <a:srgbClr val="3E30FA"/>
                </a:solidFill>
                <a:latin typeface="Agency FB" panose="020B0503020202020204" pitchFamily="34" charset="0"/>
                <a:ea typeface="Cambria" panose="02040503050406030204" pitchFamily="18" charset="0"/>
                <a:cs typeface="+mn-cs"/>
              </a:rPr>
              <a:t>03</a:t>
            </a:r>
            <a:br>
              <a:rPr lang="en-US" sz="3200" b="1" dirty="0">
                <a:solidFill>
                  <a:srgbClr val="FF0000"/>
                </a:solidFill>
                <a:latin typeface="Agency FB" panose="020B0503020202020204" pitchFamily="34" charset="0"/>
                <a:ea typeface="Cambria" panose="02040503050406030204" pitchFamily="18" charset="0"/>
                <a:cs typeface="+mn-cs"/>
              </a:rPr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latin typeface="Agency FB" panose="020B0503020202020204" pitchFamily="34" charset="0"/>
              </a:rPr>
              <a:t>The increase of native mobile applications and native desktop Applications has been increased.</a:t>
            </a:r>
          </a:p>
          <a:p>
            <a:r>
              <a:rPr lang="en-US" sz="2400" dirty="0">
                <a:latin typeface="Agency FB" panose="020B0503020202020204" pitchFamily="34" charset="0"/>
              </a:rPr>
              <a:t>They either require hardware components or special software to be installed and are not sharable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5AB7-BC62-45C5-A5FB-CC40B78C4FCA}" type="datetime1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Electronics and Communication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CCC3E57-793C-45BE-9CD7-C86B8C7DB4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512" y="1865759"/>
            <a:ext cx="2924175" cy="1562100"/>
          </a:xfrm>
        </p:spPr>
      </p:pic>
    </p:spTree>
    <p:extLst>
      <p:ext uri="{BB962C8B-B14F-4D97-AF65-F5344CB8AC3E}">
        <p14:creationId xmlns:p14="http://schemas.microsoft.com/office/powerpoint/2010/main" val="394896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1066800" cy="365125"/>
          </a:xfrm>
        </p:spPr>
        <p:txBody>
          <a:bodyPr/>
          <a:lstStyle/>
          <a:p>
            <a:fld id="{3825BBD7-8E55-4B7B-AFB4-4AB7D7366DD2}" type="datetime1">
              <a:rPr lang="en-US" b="1" smtClean="0">
                <a:solidFill>
                  <a:schemeClr val="tx1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1/23/2022</a:t>
            </a:fld>
            <a:endParaRPr lang="en-US" b="1" dirty="0">
              <a:solidFill>
                <a:schemeClr val="tx1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305800" y="6492875"/>
            <a:ext cx="381000" cy="365125"/>
          </a:xfrm>
        </p:spPr>
        <p:txBody>
          <a:bodyPr/>
          <a:lstStyle/>
          <a:p>
            <a:fld id="{B6F15528-21DE-4FAA-801E-634DDDAF4B2B}" type="slidenum">
              <a:rPr lang="en-US" b="1" smtClean="0">
                <a:solidFill>
                  <a:schemeClr val="tx1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9</a:t>
            </a:fld>
            <a:endParaRPr lang="en-US" b="1" dirty="0">
              <a:solidFill>
                <a:schemeClr val="tx1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667000" y="6492874"/>
            <a:ext cx="4495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Dept. of Electronics and Communication Engineering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7535" y="9906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Proposed Design:</a:t>
            </a:r>
            <a:endParaRPr lang="en-US" sz="3200" b="1" dirty="0">
              <a:solidFill>
                <a:srgbClr val="FF0000"/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9795" y="116632"/>
            <a:ext cx="550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800" b="1" dirty="0">
                <a:latin typeface="Agency FB" panose="020B0503020202020204" pitchFamily="34" charset="0"/>
                <a:ea typeface="Cambria" panose="02040503050406030204" pitchFamily="18" charset="0"/>
              </a:rPr>
              <a:t>Augmented Entities in Real World for E-learning </a:t>
            </a:r>
          </a:p>
          <a:p>
            <a:pPr algn="r"/>
            <a:endParaRPr lang="en-US" b="1" dirty="0"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56944D8-E934-4DE1-815D-821449814E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2814253"/>
              </p:ext>
            </p:extLst>
          </p:nvPr>
        </p:nvGraphicFramePr>
        <p:xfrm>
          <a:off x="412383" y="1618928"/>
          <a:ext cx="822960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894</Words>
  <Application>Microsoft Office PowerPoint</Application>
  <PresentationFormat>On-screen Show (4:3)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Agency FB</vt:lpstr>
      <vt:lpstr>Arial</vt:lpstr>
      <vt:lpstr>Calibri</vt:lpstr>
      <vt:lpstr>Cambria</vt:lpstr>
      <vt:lpstr>Modern No. 20</vt:lpstr>
      <vt:lpstr>Trebuchet MS</vt:lpstr>
      <vt:lpstr>Office Theme</vt:lpstr>
      <vt:lpstr>Custom Design</vt:lpstr>
      <vt:lpstr>A4442 - Major Project Domain: Signal &amp; Image Processing  </vt:lpstr>
      <vt:lpstr>PowerPoint Presentation</vt:lpstr>
      <vt:lpstr>PowerPoint Presentation</vt:lpstr>
      <vt:lpstr>PowerPoint Presentation</vt:lpstr>
      <vt:lpstr>PowerPoint Presentation</vt:lpstr>
      <vt:lpstr>Power Point Presentations</vt:lpstr>
      <vt:lpstr>Projects that are currently in the market: 02 </vt:lpstr>
      <vt:lpstr>Projects that are currently in the market: 03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CLREDDY</dc:creator>
  <cp:lastModifiedBy>Rapolu Ravi Teja</cp:lastModifiedBy>
  <cp:revision>369</cp:revision>
  <dcterms:created xsi:type="dcterms:W3CDTF">2006-08-16T00:00:00Z</dcterms:created>
  <dcterms:modified xsi:type="dcterms:W3CDTF">2022-01-23T14:25:18Z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0x01010055CDE446E4B31049BA7167CD36BF4602</vt:lpwstr>
  </property>
  <property fmtid="{D5CDD505-2E9C-101B-9397-08002B2CF9AE}" pid="3" name="ICV">
    <vt:lpwstr>E9497F508591440FAC717E4AA6D3F2C3</vt:lpwstr>
  </property>
  <property fmtid="{D5CDD505-2E9C-101B-9397-08002B2CF9AE}" pid="4" name="KSOProductBuildVer">
    <vt:lpwstr>1033-11.2.0.10351</vt:lpwstr>
  </property>
</Properties>
</file>