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1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74" r:id="rId12"/>
    <p:sldId id="275" r:id="rId13"/>
    <p:sldId id="276" r:id="rId14"/>
    <p:sldId id="269" r:id="rId15"/>
    <p:sldId id="270" r:id="rId16"/>
    <p:sldId id="273" r:id="rId17"/>
  </p:sldIdLst>
  <p:sldSz cx="12192000" cy="6858000"/>
  <p:notesSz cx="6858000" cy="9144000"/>
  <p:embeddedFontLst>
    <p:embeddedFont>
      <p:font typeface="Calibri Light" panose="020F0302020204030204" pitchFamily="34" charset="0"/>
      <p:regular r:id="rId18"/>
      <p:italic r:id="rId19"/>
    </p:embeddedFont>
    <p:embeddedFont>
      <p:font typeface="Cambria Math" panose="02040503050406030204" pitchFamily="18" charset="0"/>
      <p:regular r:id="rId20"/>
    </p:embeddedFont>
    <p:embeddedFont>
      <p:font typeface="Lobster" panose="00000500000000000000" pitchFamily="2" charset="0"/>
      <p:regular r:id="rId21"/>
    </p:embeddedFont>
    <p:embeddedFont>
      <p:font typeface="VNI-Auchon" panose="020B0604020202020204"/>
      <p:bold r:id="rId22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07E801-3825-4CFD-ACDE-9FF623272B27}">
          <p14:sldIdLst>
            <p14:sldId id="257"/>
            <p14:sldId id="261"/>
            <p14:sldId id="259"/>
            <p14:sldId id="260"/>
            <p14:sldId id="262"/>
            <p14:sldId id="264"/>
            <p14:sldId id="265"/>
            <p14:sldId id="266"/>
            <p14:sldId id="267"/>
            <p14:sldId id="268"/>
            <p14:sldId id="274"/>
            <p14:sldId id="275"/>
            <p14:sldId id="276"/>
            <p14:sldId id="269"/>
            <p14:sldId id="270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CA"/>
    <a:srgbClr val="FFBF13"/>
    <a:srgbClr val="FEDC00"/>
    <a:srgbClr val="CFCFCF"/>
    <a:srgbClr val="030103"/>
    <a:srgbClr val="E3E3E3"/>
    <a:srgbClr val="B78905"/>
    <a:srgbClr val="B98805"/>
    <a:srgbClr val="BC8C08"/>
    <a:srgbClr val="090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t vinh" userId="875f69eee4a2de2c" providerId="LiveId" clId="{C6508B9E-4F72-415A-A603-13164918165C}"/>
    <pc:docChg chg="modSld">
      <pc:chgData name="dat vinh" userId="875f69eee4a2de2c" providerId="LiveId" clId="{C6508B9E-4F72-415A-A603-13164918165C}" dt="2022-03-28T14:40:44.842" v="11" actId="20577"/>
      <pc:docMkLst>
        <pc:docMk/>
      </pc:docMkLst>
      <pc:sldChg chg="modSp mod">
        <pc:chgData name="dat vinh" userId="875f69eee4a2de2c" providerId="LiveId" clId="{C6508B9E-4F72-415A-A603-13164918165C}" dt="2022-03-28T14:40:44.842" v="11" actId="20577"/>
        <pc:sldMkLst>
          <pc:docMk/>
          <pc:sldMk cId="2294856018" sldId="260"/>
        </pc:sldMkLst>
        <pc:spChg chg="mod">
          <ac:chgData name="dat vinh" userId="875f69eee4a2de2c" providerId="LiveId" clId="{C6508B9E-4F72-415A-A603-13164918165C}" dt="2022-03-28T14:40:44.842" v="11" actId="20577"/>
          <ac:spMkLst>
            <pc:docMk/>
            <pc:sldMk cId="2294856018" sldId="260"/>
            <ac:spMk id="3" creationId="{00000000-0000-0000-0000-000000000000}"/>
          </ac:spMkLst>
        </pc:spChg>
      </pc:sldChg>
      <pc:sldChg chg="modSp mod">
        <pc:chgData name="dat vinh" userId="875f69eee4a2de2c" providerId="LiveId" clId="{C6508B9E-4F72-415A-A603-13164918165C}" dt="2022-03-28T14:39:45.278" v="10" actId="20577"/>
        <pc:sldMkLst>
          <pc:docMk/>
          <pc:sldMk cId="133260591" sldId="262"/>
        </pc:sldMkLst>
        <pc:spChg chg="mod">
          <ac:chgData name="dat vinh" userId="875f69eee4a2de2c" providerId="LiveId" clId="{C6508B9E-4F72-415A-A603-13164918165C}" dt="2022-03-28T14:39:45.278" v="10" actId="20577"/>
          <ac:spMkLst>
            <pc:docMk/>
            <pc:sldMk cId="133260591" sldId="262"/>
            <ac:spMk id="18" creationId="{616D3794-55FE-4579-9C56-DC1F41CBDE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0249-0234-4353-97EA-05CA2F9A5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83053-05DD-424F-90A1-F94D7E491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18F0B-AEAA-4CEB-BEA1-1C77B4AF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493-6B6C-4C0A-B16D-F775F81D0389}" type="datetimeFigureOut">
              <a:rPr lang="vi-VN" smtClean="0"/>
              <a:t>28/03/2022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E24A-2C44-4271-8ACF-DA51FD69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AF93B-7470-48AE-AB28-C81F66C2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589-79A7-4159-B7E5-9B6DCFCC2C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499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7C2E-CF0C-43A4-B8A7-B996D3B9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3FB3A-2825-46E1-9227-5CCEB2A73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32B9D-0E0E-45D4-9F6C-37C8F62C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493-6B6C-4C0A-B16D-F775F81D0389}" type="datetimeFigureOut">
              <a:rPr lang="vi-VN" smtClean="0"/>
              <a:t>28/03/2022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CB8F7-2ACD-425A-996A-94EBDFDD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94F09-735D-45F2-84D2-DC6DFA3C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589-79A7-4159-B7E5-9B6DCFCC2C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443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1A61C-AEF6-4D53-83D7-12FC2FE1D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10BE9-29E4-4E08-8E28-0CD097E1C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5339A-A74C-4C30-B542-BE5BB5DC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493-6B6C-4C0A-B16D-F775F81D0389}" type="datetimeFigureOut">
              <a:rPr lang="vi-VN" smtClean="0"/>
              <a:t>28/03/2022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4C957-3E53-41A5-A0B0-D3DE47F6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353DC-8BF8-4137-8E8A-DE05775A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589-79A7-4159-B7E5-9B6DCFCC2C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639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FE21-C21B-41E9-AD14-9A9115A6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7F2E0-07CD-4DE3-B865-4BE864F4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DC711-5C9D-4403-B2CE-1AE32140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493-6B6C-4C0A-B16D-F775F81D0389}" type="datetimeFigureOut">
              <a:rPr lang="vi-VN" smtClean="0"/>
              <a:t>28/03/2022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60D06-255F-4005-9131-6D6870B0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81A1A-6E6C-4C5E-8B9D-B7CB9481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589-79A7-4159-B7E5-9B6DCFCC2C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713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C0A1-F492-4798-86A2-716CCB60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CAED0-8280-4C46-A423-6870603F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79F38-67B8-4A60-BA4D-DBF88F9C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493-6B6C-4C0A-B16D-F775F81D0389}" type="datetimeFigureOut">
              <a:rPr lang="vi-VN" smtClean="0"/>
              <a:t>28/03/2022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4BF0A-865A-4A4A-8F52-6B66A297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952EA-6001-4748-8C69-0BD2420C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589-79A7-4159-B7E5-9B6DCFCC2C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78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5BF6-EFB4-44D0-88F3-0C107B98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94CE-F56C-42AB-8157-26B603291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4F892-18A1-4C95-8AE0-4203D2A2E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3DE43-E429-4950-8748-77F17A62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493-6B6C-4C0A-B16D-F775F81D0389}" type="datetimeFigureOut">
              <a:rPr lang="vi-VN" smtClean="0"/>
              <a:t>28/03/2022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100D1-791F-4BFD-8340-A851090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463F1-AA3B-43D7-81CE-F34EA6D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589-79A7-4159-B7E5-9B6DCFCC2C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226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3351-8C46-4CDB-9F7C-ABEC23E9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A0C0A-3744-4685-9CCA-E87ECAE2F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CA7D1-6AC0-4F71-AA09-EAF9ACB59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0BBD7-9A1B-4E16-989B-D483E3B94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E2CB5-9EB6-4328-8285-6BF6ADC2A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1489D-E7A8-4AE4-B731-69A4074A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493-6B6C-4C0A-B16D-F775F81D0389}" type="datetimeFigureOut">
              <a:rPr lang="vi-VN" smtClean="0"/>
              <a:t>28/03/2022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257F2-8AC3-4BEE-9EE8-DB9388BF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21395-53C8-4EC8-8829-71DC9C36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589-79A7-4159-B7E5-9B6DCFCC2C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690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AECB-8E85-4596-969F-0AF8A43F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53A8C-7B8F-4578-B348-F3F0760F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493-6B6C-4C0A-B16D-F775F81D0389}" type="datetimeFigureOut">
              <a:rPr lang="vi-VN" smtClean="0"/>
              <a:t>28/03/2022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41258-18B0-479A-8CB4-C91AE18F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CD5E9-56D1-4659-A71C-D2A88649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589-79A7-4159-B7E5-9B6DCFCC2C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343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ECB95-D21C-40EF-B9E2-131ACA27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493-6B6C-4C0A-B16D-F775F81D0389}" type="datetimeFigureOut">
              <a:rPr lang="vi-VN" smtClean="0"/>
              <a:t>28/03/2022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4CB67-2216-4B3E-8A37-979D4662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FF95B-3E7C-4CF4-B292-57BE1B8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589-79A7-4159-B7E5-9B6DCFCC2C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674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9A87-D548-4608-961F-5324CF24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54384-9DD9-4A86-A6C7-B9BB83C6F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D48C6-5AFC-4C94-AD93-FCA004DDB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5BBAB-2AF8-48E9-A8C4-282EF226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493-6B6C-4C0A-B16D-F775F81D0389}" type="datetimeFigureOut">
              <a:rPr lang="vi-VN" smtClean="0"/>
              <a:t>28/03/2022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66932-1221-498E-9C6C-4F794C24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F0E9-E407-422F-A71E-C99B8FA1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589-79A7-4159-B7E5-9B6DCFCC2C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779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2A25-0AE7-4EA9-A18F-35A45B54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4D10F-70B3-4EA5-95B1-93B7AAEF2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F8DB4-C12B-4E76-9CB9-7EE6E469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41DC1-3F6E-4467-864B-A3595A04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493-6B6C-4C0A-B16D-F775F81D0389}" type="datetimeFigureOut">
              <a:rPr lang="vi-VN" smtClean="0"/>
              <a:t>28/03/2022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4B87-EC29-4BA0-B084-E0C35C87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42508-414E-4C38-9742-80366D6E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589-79A7-4159-B7E5-9B6DCFCC2C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800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D344C-E625-4CDD-B5AB-3D9FA37B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256AF-F133-4406-AE27-57F8CD6C7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E8BF-F39A-465A-9B31-E353709B7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04493-6B6C-4C0A-B16D-F775F81D0389}" type="datetimeFigureOut">
              <a:rPr lang="vi-VN" smtClean="0"/>
              <a:t>28/03/2022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F4B17-EAED-42EA-9890-C8662D0BC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EE02-A17E-4146-8BA9-EAE7B9962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44589-79A7-4159-B7E5-9B6DCFCC2C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840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572C06-99FB-496C-AD02-691E49D42A5E}"/>
              </a:ext>
            </a:extLst>
          </p:cNvPr>
          <p:cNvSpPr/>
          <p:nvPr/>
        </p:nvSpPr>
        <p:spPr>
          <a:xfrm>
            <a:off x="-2935" y="0"/>
            <a:ext cx="12192000" cy="6858000"/>
          </a:xfrm>
          <a:prstGeom prst="rect">
            <a:avLst/>
          </a:prstGeom>
          <a:solidFill>
            <a:srgbClr val="FAE80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84074B-292A-4738-ABB4-3C8E64FE5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1" t="30897" r="37909" b="16282"/>
          <a:stretch/>
        </p:blipFill>
        <p:spPr>
          <a:xfrm>
            <a:off x="0" y="0"/>
            <a:ext cx="2778370" cy="1874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2140-E50A-4E96-9F3B-9800A6922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3" t="30897" r="37908" b="16282"/>
          <a:stretch/>
        </p:blipFill>
        <p:spPr>
          <a:xfrm>
            <a:off x="9020902" y="3338666"/>
            <a:ext cx="3168162" cy="1874397"/>
          </a:xfrm>
          <a:prstGeom prst="rect">
            <a:avLst/>
          </a:prstGeom>
        </p:spPr>
      </p:pic>
      <p:sp>
        <p:nvSpPr>
          <p:cNvPr id="21" name="Double Wave 20">
            <a:extLst>
              <a:ext uri="{FF2B5EF4-FFF2-40B4-BE49-F238E27FC236}">
                <a16:creationId xmlns:a16="http://schemas.microsoft.com/office/drawing/2014/main" id="{78CDBBDA-F45C-45FE-A64E-055431461A98}"/>
              </a:ext>
            </a:extLst>
          </p:cNvPr>
          <p:cNvSpPr/>
          <p:nvPr/>
        </p:nvSpPr>
        <p:spPr>
          <a:xfrm>
            <a:off x="-79130" y="5150657"/>
            <a:ext cx="12335608" cy="1979905"/>
          </a:xfrm>
          <a:prstGeom prst="doubleWave">
            <a:avLst>
              <a:gd name="adj1" fmla="val 6250"/>
              <a:gd name="adj2" fmla="val 71"/>
            </a:avLst>
          </a:prstGeom>
          <a:solidFill>
            <a:srgbClr val="B78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E7AD99-EE18-4944-8748-ABB3970FFB12}"/>
              </a:ext>
            </a:extLst>
          </p:cNvPr>
          <p:cNvSpPr/>
          <p:nvPr/>
        </p:nvSpPr>
        <p:spPr>
          <a:xfrm>
            <a:off x="-79130" y="5133571"/>
            <a:ext cx="12326815" cy="308951"/>
          </a:xfrm>
          <a:custGeom>
            <a:avLst/>
            <a:gdLst>
              <a:gd name="connsiteX0" fmla="*/ 0 w 12265270"/>
              <a:gd name="connsiteY0" fmla="*/ 185775 h 308951"/>
              <a:gd name="connsiteX1" fmla="*/ 668216 w 12265270"/>
              <a:gd name="connsiteY1" fmla="*/ 53891 h 308951"/>
              <a:gd name="connsiteX2" fmla="*/ 1556239 w 12265270"/>
              <a:gd name="connsiteY2" fmla="*/ 1137 h 308951"/>
              <a:gd name="connsiteX3" fmla="*/ 2373923 w 12265270"/>
              <a:gd name="connsiteY3" fmla="*/ 97852 h 308951"/>
              <a:gd name="connsiteX4" fmla="*/ 3147647 w 12265270"/>
              <a:gd name="connsiteY4" fmla="*/ 168191 h 308951"/>
              <a:gd name="connsiteX5" fmla="*/ 3780693 w 12265270"/>
              <a:gd name="connsiteY5" fmla="*/ 238529 h 308951"/>
              <a:gd name="connsiteX6" fmla="*/ 4615962 w 12265270"/>
              <a:gd name="connsiteY6" fmla="*/ 308867 h 308951"/>
              <a:gd name="connsiteX7" fmla="*/ 5530362 w 12265270"/>
              <a:gd name="connsiteY7" fmla="*/ 247321 h 308951"/>
              <a:gd name="connsiteX8" fmla="*/ 6805247 w 12265270"/>
              <a:gd name="connsiteY8" fmla="*/ 36306 h 308951"/>
              <a:gd name="connsiteX9" fmla="*/ 7552593 w 12265270"/>
              <a:gd name="connsiteY9" fmla="*/ 27514 h 308951"/>
              <a:gd name="connsiteX10" fmla="*/ 8291147 w 12265270"/>
              <a:gd name="connsiteY10" fmla="*/ 89060 h 308951"/>
              <a:gd name="connsiteX11" fmla="*/ 9372600 w 12265270"/>
              <a:gd name="connsiteY11" fmla="*/ 150606 h 308951"/>
              <a:gd name="connsiteX12" fmla="*/ 10330962 w 12265270"/>
              <a:gd name="connsiteY12" fmla="*/ 238529 h 308951"/>
              <a:gd name="connsiteX13" fmla="*/ 11271739 w 12265270"/>
              <a:gd name="connsiteY13" fmla="*/ 256114 h 308951"/>
              <a:gd name="connsiteX14" fmla="*/ 12265270 w 12265270"/>
              <a:gd name="connsiteY14" fmla="*/ 159398 h 30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65270" h="308951">
                <a:moveTo>
                  <a:pt x="0" y="185775"/>
                </a:moveTo>
                <a:cubicBezTo>
                  <a:pt x="204421" y="135219"/>
                  <a:pt x="408843" y="84664"/>
                  <a:pt x="668216" y="53891"/>
                </a:cubicBezTo>
                <a:cubicBezTo>
                  <a:pt x="927589" y="23118"/>
                  <a:pt x="1271955" y="-6190"/>
                  <a:pt x="1556239" y="1137"/>
                </a:cubicBezTo>
                <a:cubicBezTo>
                  <a:pt x="1840523" y="8464"/>
                  <a:pt x="2108688" y="70010"/>
                  <a:pt x="2373923" y="97852"/>
                </a:cubicBezTo>
                <a:cubicBezTo>
                  <a:pt x="2639158" y="125694"/>
                  <a:pt x="2913185" y="144745"/>
                  <a:pt x="3147647" y="168191"/>
                </a:cubicBezTo>
                <a:cubicBezTo>
                  <a:pt x="3382109" y="191637"/>
                  <a:pt x="3535974" y="215083"/>
                  <a:pt x="3780693" y="238529"/>
                </a:cubicBezTo>
                <a:cubicBezTo>
                  <a:pt x="4025412" y="261975"/>
                  <a:pt x="4324351" y="307402"/>
                  <a:pt x="4615962" y="308867"/>
                </a:cubicBezTo>
                <a:cubicBezTo>
                  <a:pt x="4907573" y="310332"/>
                  <a:pt x="5165481" y="292748"/>
                  <a:pt x="5530362" y="247321"/>
                </a:cubicBezTo>
                <a:cubicBezTo>
                  <a:pt x="5895243" y="201894"/>
                  <a:pt x="6468208" y="72941"/>
                  <a:pt x="6805247" y="36306"/>
                </a:cubicBezTo>
                <a:cubicBezTo>
                  <a:pt x="7142286" y="-329"/>
                  <a:pt x="7304943" y="18722"/>
                  <a:pt x="7552593" y="27514"/>
                </a:cubicBezTo>
                <a:cubicBezTo>
                  <a:pt x="7800243" y="36306"/>
                  <a:pt x="8291147" y="89060"/>
                  <a:pt x="8291147" y="89060"/>
                </a:cubicBezTo>
                <a:cubicBezTo>
                  <a:pt x="8594481" y="109575"/>
                  <a:pt x="9032631" y="125695"/>
                  <a:pt x="9372600" y="150606"/>
                </a:cubicBezTo>
                <a:cubicBezTo>
                  <a:pt x="9712569" y="175517"/>
                  <a:pt x="10014439" y="220944"/>
                  <a:pt x="10330962" y="238529"/>
                </a:cubicBezTo>
                <a:cubicBezTo>
                  <a:pt x="10647485" y="256114"/>
                  <a:pt x="10949354" y="269302"/>
                  <a:pt x="11271739" y="256114"/>
                </a:cubicBezTo>
                <a:cubicBezTo>
                  <a:pt x="11594124" y="242926"/>
                  <a:pt x="12041066" y="257579"/>
                  <a:pt x="12265270" y="15939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3AEC28-6670-4A67-AA67-28B53997CFDB}"/>
              </a:ext>
            </a:extLst>
          </p:cNvPr>
          <p:cNvSpPr txBox="1"/>
          <p:nvPr/>
        </p:nvSpPr>
        <p:spPr>
          <a:xfrm>
            <a:off x="2651760" y="65699"/>
            <a:ext cx="1050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Lobster" panose="00000500000000000000" pitchFamily="2" charset="0"/>
                <a:cs typeface="Arial" panose="020B0604020202020204" pitchFamily="34" charset="0"/>
              </a:rPr>
              <a:t>Môn: Hóa học thực phẩm</a:t>
            </a:r>
            <a:endParaRPr lang="vi-VN" sz="7200">
              <a:latin typeface="Lobster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604E0F-B6E8-483D-90B4-54A3A4F4D8E6}"/>
              </a:ext>
            </a:extLst>
          </p:cNvPr>
          <p:cNvSpPr txBox="1"/>
          <p:nvPr/>
        </p:nvSpPr>
        <p:spPr>
          <a:xfrm>
            <a:off x="9872869" y="1524413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</a:rPr>
              <a:t>GV: Liêu Mỹ Đông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A0CFA-1580-4ADD-B9F1-5BD692F6B173}"/>
              </a:ext>
            </a:extLst>
          </p:cNvPr>
          <p:cNvSpPr txBox="1"/>
          <p:nvPr/>
        </p:nvSpPr>
        <p:spPr>
          <a:xfrm>
            <a:off x="4183858" y="2647542"/>
            <a:ext cx="4837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latin typeface="Times New Roman" panose="02020603050405020304" pitchFamily="18" charset="0"/>
              </a:rPr>
              <a:t>TEAM: 8.1</a:t>
            </a:r>
          </a:p>
        </p:txBody>
      </p:sp>
    </p:spTree>
    <p:extLst>
      <p:ext uri="{BB962C8B-B14F-4D97-AF65-F5344CB8AC3E}">
        <p14:creationId xmlns:p14="http://schemas.microsoft.com/office/powerpoint/2010/main" val="234037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33EB08-7275-4758-9114-81A284DC4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4745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7C4DAD-FD7E-4AA0-9E3C-0BA73B401E81}"/>
              </a:ext>
            </a:extLst>
          </p:cNvPr>
          <p:cNvSpPr txBox="1"/>
          <p:nvPr/>
        </p:nvSpPr>
        <p:spPr>
          <a:xfrm>
            <a:off x="3705987" y="410046"/>
            <a:ext cx="5321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Lobster" panose="00000500000000000000" pitchFamily="2" charset="0"/>
              </a:rPr>
              <a:t>Acid béo </a:t>
            </a:r>
            <a:endParaRPr lang="vi-VN" sz="8000">
              <a:latin typeface="Lobster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62B03-0076-4E80-A79C-8C8DC885A243}"/>
              </a:ext>
            </a:extLst>
          </p:cNvPr>
          <p:cNvSpPr txBox="1"/>
          <p:nvPr/>
        </p:nvSpPr>
        <p:spPr>
          <a:xfrm>
            <a:off x="1058331" y="1617025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x-none" b="1">
                <a:latin typeface="Times New Roman" panose="02020603050405020304" pitchFamily="18" charset="0"/>
                <a:cs typeface="Times New Roman" panose="02020603050405020304" pitchFamily="18" charset="0"/>
              </a:rPr>
              <a:t>Kí hiệu</a:t>
            </a:r>
          </a:p>
          <a:p>
            <a:pPr algn="just">
              <a:buAutoNum type="alphaLcPeriod"/>
            </a:pPr>
            <a:r>
              <a:rPr lang="x-non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Cách đánh số thứ tự carbon trong mạch acid béo</a:t>
            </a:r>
            <a:endParaRPr lang="x-non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705BB-D2A6-C948-9FE5-5337766F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112" y="2223036"/>
            <a:ext cx="5130800" cy="1003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B8B661-2DB2-430E-A21A-D12D8533F160}"/>
                  </a:ext>
                </a:extLst>
              </p:cNvPr>
              <p:cNvSpPr txBox="1"/>
              <p:nvPr/>
            </p:nvSpPr>
            <p:spPr>
              <a:xfrm>
                <a:off x="1058330" y="3242458"/>
                <a:ext cx="1061719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x-none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 chữ số: </a:t>
                </a:r>
                <a:r>
                  <a:rPr lang="x-non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 2….n đánh số C1 từ carbon ở đầu -COOH, Cn cuố cùng sẽ là của đầu –CH</a:t>
                </a:r>
                <a:r>
                  <a:rPr lang="x-none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x-none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x-none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heo chữ Hy Lạp: </a:t>
                </a:r>
                <a:r>
                  <a:rPr lang="x-non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14:m>
                  <m:oMath xmlns:m="http://schemas.openxmlformats.org/officeDocument/2006/math">
                    <m:r>
                      <a:rPr lang="x-non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x-non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sẽ là carbon của nhóm –CH</a:t>
                </a:r>
                <a:r>
                  <a:rPr lang="x-none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x-non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sát nhóm –COOH: C</a:t>
                </a:r>
                <a14:m>
                  <m:oMath xmlns:m="http://schemas.openxmlformats.org/officeDocument/2006/math">
                    <m:r>
                      <a:rPr lang="x-non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x-non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carbon cuối cùng, tuy nhiên nhiều trường hợp mạch carbon khá dài nên carbon ở nhóm CH3 sẽ là C</a:t>
                </a:r>
                <a14:m>
                  <m:oMath xmlns:m="http://schemas.openxmlformats.org/officeDocument/2006/math">
                    <m:r>
                      <a:rPr lang="x-non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x-non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B8B661-2DB2-430E-A21A-D12D8533F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0" y="3242458"/>
                <a:ext cx="10617199" cy="923330"/>
              </a:xfrm>
              <a:prstGeom prst="rect">
                <a:avLst/>
              </a:prstGeom>
              <a:blipFill>
                <a:blip r:embed="rId4"/>
                <a:stretch>
                  <a:fillRect l="-517" t="-3974" r="-460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40AA7C-37BF-4496-96C2-49F1E1D8E4E2}"/>
                  </a:ext>
                </a:extLst>
              </p:cNvPr>
              <p:cNvSpPr txBox="1"/>
              <p:nvPr/>
            </p:nvSpPr>
            <p:spPr>
              <a:xfrm>
                <a:off x="1058331" y="4205438"/>
                <a:ext cx="1061719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x-none" sz="1800" b="1" dirty="0">
                    <a:latin typeface="Times New Roman" panose="02020603050405020304" pitchFamily="18" charset="0"/>
                  </a:rPr>
                  <a:t>b</a:t>
                </a:r>
                <a:r>
                  <a:rPr lang="x-none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x-none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ách viết ký hiệu một acid béo</a:t>
                </a:r>
              </a:p>
              <a:p>
                <a:pPr algn="just">
                  <a:buFontTx/>
                  <a:buChar char="-"/>
                </a:pP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</a:t>
                </a:r>
                <a:r>
                  <a:rPr lang="x-non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ộ dài acid béo: ký hiệu bằng số nguyên tử carbon</a:t>
                </a:r>
              </a:p>
              <a:p>
                <a:pPr algn="just">
                  <a:buFontTx/>
                  <a:buChar char="-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x-non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ố liên kết đôi: viết sau số, ngăn cách với số carbon bằng dấu ”:”</a:t>
                </a:r>
              </a:p>
              <a:p>
                <a:pPr algn="just">
                  <a:buFontTx/>
                  <a:buChar char="-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x-non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ị trí liên kết đôi: ký hiệu </a:t>
                </a:r>
                <a14:m>
                  <m:oMath xmlns:m="http://schemas.openxmlformats.org/officeDocument/2006/math">
                    <m:r>
                      <a:rPr lang="x-non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x-non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ngoặc đơn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40AA7C-37BF-4496-96C2-49F1E1D8E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1" y="4205438"/>
                <a:ext cx="10617198" cy="1200329"/>
              </a:xfrm>
              <a:prstGeom prst="rect">
                <a:avLst/>
              </a:prstGeom>
              <a:blipFill>
                <a:blip r:embed="rId5"/>
                <a:stretch>
                  <a:fillRect l="-517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3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870D-DFCC-48F9-BD49-7BA2AD28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3"/>
            <a:ext cx="10515600" cy="597818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B9839-EE51-4818-AEBE-42ECBF408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A51101-FBB9-474F-8BFE-577558CF9041}"/>
              </a:ext>
            </a:extLst>
          </p:cNvPr>
          <p:cNvSpPr txBox="1"/>
          <p:nvPr/>
        </p:nvSpPr>
        <p:spPr>
          <a:xfrm>
            <a:off x="3642693" y="609642"/>
            <a:ext cx="5176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Lobster" panose="00000500000000000000" pitchFamily="2" charset="0"/>
              </a:rPr>
              <a:t>Acid béo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E93CD-3B27-4D42-ABD7-AA82674076E0}"/>
              </a:ext>
            </a:extLst>
          </p:cNvPr>
          <p:cNvSpPr txBox="1"/>
          <p:nvPr/>
        </p:nvSpPr>
        <p:spPr>
          <a:xfrm>
            <a:off x="838200" y="1769533"/>
            <a:ext cx="6188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x-none" b="1">
                <a:latin typeface="Times New Roman" panose="02020603050405020304" pitchFamily="18" charset="0"/>
                <a:cs typeface="Times New Roman" panose="02020603050405020304" pitchFamily="18" charset="0"/>
              </a:rPr>
              <a:t>Phân loại</a:t>
            </a:r>
          </a:p>
          <a:p>
            <a:pPr>
              <a:buAutoNum type="alphaLcPeriod"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Acid béo no ( bão hoà )</a:t>
            </a:r>
            <a:endParaRPr lang="x-non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83B9C9-041E-9741-A2BE-7EBAEC4FF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639" y="2773736"/>
            <a:ext cx="6859983" cy="21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5A91-AE15-4F6A-8FE8-ABE6E567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CC12-832F-4E12-99DE-ADEF60B3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9CBF7-3CD4-4657-9297-8CB2887D2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CEB85-05AA-47DB-BA3E-8B6CD5E9E656}"/>
                  </a:ext>
                </a:extLst>
              </p:cNvPr>
              <p:cNvSpPr txBox="1"/>
              <p:nvPr/>
            </p:nvSpPr>
            <p:spPr>
              <a:xfrm>
                <a:off x="573249" y="1575163"/>
                <a:ext cx="5827551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x-none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x-none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cid béo không no ( chưa bão hoà)</a:t>
                </a:r>
              </a:p>
              <a:p>
                <a:pPr algn="just">
                  <a:buFontTx/>
                  <a:buChar char="-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x-non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rong tự nhiên acid béo không no có từ 18</a:t>
                </a:r>
                <a14:m>
                  <m:oMath xmlns:m="http://schemas.openxmlformats.org/officeDocument/2006/math">
                    <m:r>
                      <a:rPr lang="x-non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x-non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20 car bon.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x-non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heo số lượng liên kết đôi, người ta chia cá acid béo không no thành 2 loại: acid béo không no liên kết đôi và nhiều liên kết đôi</a:t>
                </a:r>
              </a:p>
              <a:p>
                <a:pPr algn="just">
                  <a:buFontTx/>
                  <a:buChar char="-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x-non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ị trí liên kết đôi theo quy luật: ở đa số acid béo có một liên kết đôi thì vụ trí liên kết đôi ở giữa carbon số 9 và số 10 (</a:t>
                </a:r>
                <a14:m>
                  <m:oMath xmlns:m="http://schemas.openxmlformats.org/officeDocument/2006/math">
                    <m:r>
                      <a:rPr lang="x-non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x-none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x-non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các liên kết đôi khác thường ở vị trí </a:t>
                </a:r>
                <a14:m>
                  <m:oMath xmlns:m="http://schemas.openxmlformats.org/officeDocument/2006/math">
                    <m:r>
                      <a:rPr lang="x-non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x-none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x-non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và</a:t>
                </a:r>
                <a14:m>
                  <m:oMath xmlns:m="http://schemas.openxmlformats.org/officeDocument/2006/math">
                    <m:r>
                      <a:rPr lang="vi-V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x-non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x-none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x-none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Tx/>
                  <a:buChar char="-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x-non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ầu hết các acid béo không no trong tự nhiên đều ở dạng đồng phần cis và có điểm nóng chảy thấp hơn acid béo no</a:t>
                </a:r>
              </a:p>
              <a:p>
                <a:pPr algn="just">
                  <a:buFontTx/>
                  <a:buChar char="-"/>
                </a:pP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Ở</a:t>
                </a:r>
                <a:r>
                  <a:rPr lang="x-non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động vật, acid béo không no có 22 carbon và 6 liên kết đôi, các liên kết đôi đừng kế tiếp cách nhau 3 carbon.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Ở</a:t>
                </a:r>
                <a:r>
                  <a:rPr lang="x-non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thực vật, acid béo không no có không quá 20 carbon và 4 liên kết đôi và liên kết đôi đứng kế tiếp có thể chỉ cách nhau 2 carbon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CEB85-05AA-47DB-BA3E-8B6CD5E9E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49" y="1575163"/>
                <a:ext cx="5827551" cy="3970318"/>
              </a:xfrm>
              <a:prstGeom prst="rect">
                <a:avLst/>
              </a:prstGeom>
              <a:blipFill>
                <a:blip r:embed="rId3"/>
                <a:stretch>
                  <a:fillRect l="-837" t="-767" r="-941" b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67EFA1C-C8AA-4145-AEB1-6038BE807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904172"/>
            <a:ext cx="5146437" cy="3693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B5424B-027E-4D92-BD10-D4A0DEDB033C}"/>
              </a:ext>
            </a:extLst>
          </p:cNvPr>
          <p:cNvSpPr txBox="1"/>
          <p:nvPr/>
        </p:nvSpPr>
        <p:spPr>
          <a:xfrm>
            <a:off x="3313611" y="468577"/>
            <a:ext cx="5268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Lobster" panose="00000500000000000000" pitchFamily="2" charset="0"/>
              </a:rPr>
              <a:t>Acid béo</a:t>
            </a:r>
          </a:p>
        </p:txBody>
      </p:sp>
    </p:spTree>
    <p:extLst>
      <p:ext uri="{BB962C8B-B14F-4D97-AF65-F5344CB8AC3E}">
        <p14:creationId xmlns:p14="http://schemas.microsoft.com/office/powerpoint/2010/main" val="293132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450D-1746-4E9B-88EB-7DF27778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3E38-71D5-41F7-9C7F-4A65994E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C4190-EF0D-4046-A990-D5822CCD0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ADD18B-28DB-4680-82F2-633E339A151E}"/>
              </a:ext>
            </a:extLst>
          </p:cNvPr>
          <p:cNvSpPr txBox="1"/>
          <p:nvPr/>
        </p:nvSpPr>
        <p:spPr>
          <a:xfrm>
            <a:off x="3785578" y="697577"/>
            <a:ext cx="51755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Lobster" panose="00000500000000000000" pitchFamily="2" charset="0"/>
              </a:rPr>
              <a:t>Acid béo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434523-8A93-459D-91C9-012724EA36A2}"/>
              </a:ext>
            </a:extLst>
          </p:cNvPr>
          <p:cNvSpPr txBox="1"/>
          <p:nvPr/>
        </p:nvSpPr>
        <p:spPr>
          <a:xfrm>
            <a:off x="424071" y="2351345"/>
            <a:ext cx="11039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c. Một số loại acid béo khác 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Ngoài những acid béo thường gặp trên, trong tự nhiên còn có những acid béo khác như acid béo có nhóm –OH, acid béo mạch nhánh, acid béo mạch vòng…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Ở động vật có vú, trong nhiều glycolipid có acid béo của nhóm –OH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Ví dụ: cerebronic acid là một dẫn xuất của lignoceric acid, có trong cerebroside.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Prostaglandin có ở nhiều loại tế bào đặc biệt có trong tinh dịch là dẫn xuất từ acid béo mạch vòng prostanoic</a:t>
            </a:r>
          </a:p>
        </p:txBody>
      </p:sp>
    </p:spTree>
    <p:extLst>
      <p:ext uri="{BB962C8B-B14F-4D97-AF65-F5344CB8AC3E}">
        <p14:creationId xmlns:p14="http://schemas.microsoft.com/office/powerpoint/2010/main" val="3045313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882CAB-8D4A-41D4-99DC-00519CF955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E80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041552-6840-4C78-BB30-1F345A2D9F6E}"/>
              </a:ext>
            </a:extLst>
          </p:cNvPr>
          <p:cNvSpPr txBox="1"/>
          <p:nvPr/>
        </p:nvSpPr>
        <p:spPr>
          <a:xfrm>
            <a:off x="1567543" y="242418"/>
            <a:ext cx="9723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Lobster" panose="00000500000000000000" pitchFamily="2" charset="0"/>
              </a:rPr>
              <a:t>Alcol của lipid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F5C872-C51C-4F48-8C20-EC2B0C9DD1D2}"/>
              </a:ext>
            </a:extLst>
          </p:cNvPr>
          <p:cNvSpPr txBox="1"/>
          <p:nvPr/>
        </p:nvSpPr>
        <p:spPr>
          <a:xfrm>
            <a:off x="1378226" y="2224379"/>
            <a:ext cx="9448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Alcol của lipid; glycerol, các alcol bậc cao, aminoalcol và sterol 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Ngoài ra, trong tự nhiên còn có alcol không no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Ví dụ: plytol ( thành phần của chlorophyII) và lycophyl (chất màu đỏ tía trong cà chua)</a:t>
            </a:r>
          </a:p>
          <a:p>
            <a:pPr algn="just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Glycerol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 một alcol đa chức có trong thành phần cấu tạo cucar glyceride và phosphatide</a:t>
            </a:r>
          </a:p>
          <a:p>
            <a:endParaRPr lang="en-US">
              <a:latin typeface="Times New Roman" panose="02020603050405020304" pitchFamily="18" charset="0"/>
            </a:endParaRPr>
          </a:p>
          <a:p>
            <a:endParaRPr lang="en-US" sz="2400" b="1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3621609-8CF3-4323-BD10-4E66147B31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194754"/>
              </p:ext>
            </p:extLst>
          </p:nvPr>
        </p:nvGraphicFramePr>
        <p:xfrm>
          <a:off x="5547829" y="4064214"/>
          <a:ext cx="1109594" cy="2200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70338" imgH="932371" progId="ChemDraw.Document.6.0">
                  <p:embed/>
                </p:oleObj>
              </mc:Choice>
              <mc:Fallback>
                <p:oleObj name="CS ChemDraw Drawing" r:id="rId2" imgW="470338" imgH="932371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3621609-8CF3-4323-BD10-4E66147B31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47829" y="4064214"/>
                        <a:ext cx="1109594" cy="2200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131360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B8E966-ED5B-48DC-B67C-EE98B95EFC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E80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9500F9-53C8-4BB8-83C4-ED32B64DE3DE}"/>
              </a:ext>
            </a:extLst>
          </p:cNvPr>
          <p:cNvSpPr/>
          <p:nvPr/>
        </p:nvSpPr>
        <p:spPr>
          <a:xfrm rot="20300597">
            <a:off x="-387214" y="4992507"/>
            <a:ext cx="2490130" cy="24722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3800">
              <a:solidFill>
                <a:srgbClr val="FFBF13"/>
              </a:solidFill>
              <a:latin typeface="Lobster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D27F6-CD2E-4E0A-A29E-31A1B9AE6A5A}"/>
              </a:ext>
            </a:extLst>
          </p:cNvPr>
          <p:cNvSpPr txBox="1"/>
          <p:nvPr/>
        </p:nvSpPr>
        <p:spPr>
          <a:xfrm>
            <a:off x="1549837" y="203572"/>
            <a:ext cx="9893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Lobster" panose="00000500000000000000" pitchFamily="2" charset="0"/>
              </a:rPr>
              <a:t>Alcol của lipid</a:t>
            </a:r>
            <a:endParaRPr lang="vi-VN" sz="8000">
              <a:latin typeface="Lobster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518851-6C09-4148-9CFE-19570487C26F}"/>
              </a:ext>
            </a:extLst>
          </p:cNvPr>
          <p:cNvSpPr txBox="1"/>
          <p:nvPr/>
        </p:nvSpPr>
        <p:spPr>
          <a:xfrm>
            <a:off x="857851" y="1527011"/>
            <a:ext cx="10463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Các alcol cao phân tử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alcol cao phân tử có mạch carbon dài thường tham gia vào thành phần của chất sáp 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Aminoalcol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Aminoalcol tham gia vào thành phần cấu tạo của cerebroside và một số phosphatide.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Sphingosine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Cerebrine 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Sterol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Tiêu biểu cho sterol là cholesterol trong mô bào động vật, sterol khi ester hóa với acid béo tạo thành steride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7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83FA1B-EDEF-4C18-8FBB-5C5E925372FC}"/>
              </a:ext>
            </a:extLst>
          </p:cNvPr>
          <p:cNvSpPr/>
          <p:nvPr/>
        </p:nvSpPr>
        <p:spPr>
          <a:xfrm>
            <a:off x="-2936" y="-101600"/>
            <a:ext cx="12192000" cy="6858000"/>
          </a:xfrm>
          <a:prstGeom prst="rect">
            <a:avLst/>
          </a:prstGeom>
          <a:solidFill>
            <a:srgbClr val="FAE80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Double Wave 4">
            <a:extLst>
              <a:ext uri="{FF2B5EF4-FFF2-40B4-BE49-F238E27FC236}">
                <a16:creationId xmlns:a16="http://schemas.microsoft.com/office/drawing/2014/main" id="{2EBADF3A-1698-4210-8AB7-51CB1B1EBBA8}"/>
              </a:ext>
            </a:extLst>
          </p:cNvPr>
          <p:cNvSpPr/>
          <p:nvPr/>
        </p:nvSpPr>
        <p:spPr>
          <a:xfrm>
            <a:off x="-74739" y="5288046"/>
            <a:ext cx="12335608" cy="1979905"/>
          </a:xfrm>
          <a:prstGeom prst="doubleWave">
            <a:avLst>
              <a:gd name="adj1" fmla="val 6250"/>
              <a:gd name="adj2" fmla="val 71"/>
            </a:avLst>
          </a:prstGeom>
          <a:solidFill>
            <a:srgbClr val="B78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28246DF-B763-49F6-8FB4-5A6BF4842F92}"/>
              </a:ext>
            </a:extLst>
          </p:cNvPr>
          <p:cNvSpPr/>
          <p:nvPr/>
        </p:nvSpPr>
        <p:spPr>
          <a:xfrm>
            <a:off x="-87924" y="5270960"/>
            <a:ext cx="12326815" cy="308951"/>
          </a:xfrm>
          <a:custGeom>
            <a:avLst/>
            <a:gdLst>
              <a:gd name="connsiteX0" fmla="*/ 0 w 12265270"/>
              <a:gd name="connsiteY0" fmla="*/ 185775 h 308951"/>
              <a:gd name="connsiteX1" fmla="*/ 668216 w 12265270"/>
              <a:gd name="connsiteY1" fmla="*/ 53891 h 308951"/>
              <a:gd name="connsiteX2" fmla="*/ 1556239 w 12265270"/>
              <a:gd name="connsiteY2" fmla="*/ 1137 h 308951"/>
              <a:gd name="connsiteX3" fmla="*/ 2373923 w 12265270"/>
              <a:gd name="connsiteY3" fmla="*/ 97852 h 308951"/>
              <a:gd name="connsiteX4" fmla="*/ 3147647 w 12265270"/>
              <a:gd name="connsiteY4" fmla="*/ 168191 h 308951"/>
              <a:gd name="connsiteX5" fmla="*/ 3780693 w 12265270"/>
              <a:gd name="connsiteY5" fmla="*/ 238529 h 308951"/>
              <a:gd name="connsiteX6" fmla="*/ 4615962 w 12265270"/>
              <a:gd name="connsiteY6" fmla="*/ 308867 h 308951"/>
              <a:gd name="connsiteX7" fmla="*/ 5530362 w 12265270"/>
              <a:gd name="connsiteY7" fmla="*/ 247321 h 308951"/>
              <a:gd name="connsiteX8" fmla="*/ 6805247 w 12265270"/>
              <a:gd name="connsiteY8" fmla="*/ 36306 h 308951"/>
              <a:gd name="connsiteX9" fmla="*/ 7552593 w 12265270"/>
              <a:gd name="connsiteY9" fmla="*/ 27514 h 308951"/>
              <a:gd name="connsiteX10" fmla="*/ 8291147 w 12265270"/>
              <a:gd name="connsiteY10" fmla="*/ 89060 h 308951"/>
              <a:gd name="connsiteX11" fmla="*/ 9372600 w 12265270"/>
              <a:gd name="connsiteY11" fmla="*/ 150606 h 308951"/>
              <a:gd name="connsiteX12" fmla="*/ 10330962 w 12265270"/>
              <a:gd name="connsiteY12" fmla="*/ 238529 h 308951"/>
              <a:gd name="connsiteX13" fmla="*/ 11271739 w 12265270"/>
              <a:gd name="connsiteY13" fmla="*/ 256114 h 308951"/>
              <a:gd name="connsiteX14" fmla="*/ 12265270 w 12265270"/>
              <a:gd name="connsiteY14" fmla="*/ 159398 h 30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65270" h="308951">
                <a:moveTo>
                  <a:pt x="0" y="185775"/>
                </a:moveTo>
                <a:cubicBezTo>
                  <a:pt x="204421" y="135219"/>
                  <a:pt x="408843" y="84664"/>
                  <a:pt x="668216" y="53891"/>
                </a:cubicBezTo>
                <a:cubicBezTo>
                  <a:pt x="927589" y="23118"/>
                  <a:pt x="1271955" y="-6190"/>
                  <a:pt x="1556239" y="1137"/>
                </a:cubicBezTo>
                <a:cubicBezTo>
                  <a:pt x="1840523" y="8464"/>
                  <a:pt x="2108688" y="70010"/>
                  <a:pt x="2373923" y="97852"/>
                </a:cubicBezTo>
                <a:cubicBezTo>
                  <a:pt x="2639158" y="125694"/>
                  <a:pt x="2913185" y="144745"/>
                  <a:pt x="3147647" y="168191"/>
                </a:cubicBezTo>
                <a:cubicBezTo>
                  <a:pt x="3382109" y="191637"/>
                  <a:pt x="3535974" y="215083"/>
                  <a:pt x="3780693" y="238529"/>
                </a:cubicBezTo>
                <a:cubicBezTo>
                  <a:pt x="4025412" y="261975"/>
                  <a:pt x="4324351" y="307402"/>
                  <a:pt x="4615962" y="308867"/>
                </a:cubicBezTo>
                <a:cubicBezTo>
                  <a:pt x="4907573" y="310332"/>
                  <a:pt x="5165481" y="292748"/>
                  <a:pt x="5530362" y="247321"/>
                </a:cubicBezTo>
                <a:cubicBezTo>
                  <a:pt x="5895243" y="201894"/>
                  <a:pt x="6468208" y="72941"/>
                  <a:pt x="6805247" y="36306"/>
                </a:cubicBezTo>
                <a:cubicBezTo>
                  <a:pt x="7142286" y="-329"/>
                  <a:pt x="7304943" y="18722"/>
                  <a:pt x="7552593" y="27514"/>
                </a:cubicBezTo>
                <a:cubicBezTo>
                  <a:pt x="7800243" y="36306"/>
                  <a:pt x="8291147" y="89060"/>
                  <a:pt x="8291147" y="89060"/>
                </a:cubicBezTo>
                <a:cubicBezTo>
                  <a:pt x="8594481" y="109575"/>
                  <a:pt x="9032631" y="125695"/>
                  <a:pt x="9372600" y="150606"/>
                </a:cubicBezTo>
                <a:cubicBezTo>
                  <a:pt x="9712569" y="175517"/>
                  <a:pt x="10014439" y="220944"/>
                  <a:pt x="10330962" y="238529"/>
                </a:cubicBezTo>
                <a:cubicBezTo>
                  <a:pt x="10647485" y="256114"/>
                  <a:pt x="10949354" y="269302"/>
                  <a:pt x="11271739" y="256114"/>
                </a:cubicBezTo>
                <a:cubicBezTo>
                  <a:pt x="11594124" y="242926"/>
                  <a:pt x="12041066" y="257579"/>
                  <a:pt x="12265270" y="15939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Double Wave 7">
            <a:extLst>
              <a:ext uri="{FF2B5EF4-FFF2-40B4-BE49-F238E27FC236}">
                <a16:creationId xmlns:a16="http://schemas.microsoft.com/office/drawing/2014/main" id="{B2B26DED-C45F-44DB-BDDB-4D271428D795}"/>
              </a:ext>
            </a:extLst>
          </p:cNvPr>
          <p:cNvSpPr/>
          <p:nvPr/>
        </p:nvSpPr>
        <p:spPr>
          <a:xfrm>
            <a:off x="-96717" y="-301194"/>
            <a:ext cx="12335608" cy="1979905"/>
          </a:xfrm>
          <a:prstGeom prst="doubleWave">
            <a:avLst>
              <a:gd name="adj1" fmla="val 6250"/>
              <a:gd name="adj2" fmla="val 71"/>
            </a:avLst>
          </a:prstGeom>
          <a:solidFill>
            <a:srgbClr val="B78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DF30EB1-06D8-4408-B502-31DABC3C630C}"/>
              </a:ext>
            </a:extLst>
          </p:cNvPr>
          <p:cNvSpPr/>
          <p:nvPr/>
        </p:nvSpPr>
        <p:spPr>
          <a:xfrm>
            <a:off x="-87924" y="1388404"/>
            <a:ext cx="12326815" cy="308951"/>
          </a:xfrm>
          <a:custGeom>
            <a:avLst/>
            <a:gdLst>
              <a:gd name="connsiteX0" fmla="*/ 0 w 12265270"/>
              <a:gd name="connsiteY0" fmla="*/ 185775 h 308951"/>
              <a:gd name="connsiteX1" fmla="*/ 668216 w 12265270"/>
              <a:gd name="connsiteY1" fmla="*/ 53891 h 308951"/>
              <a:gd name="connsiteX2" fmla="*/ 1556239 w 12265270"/>
              <a:gd name="connsiteY2" fmla="*/ 1137 h 308951"/>
              <a:gd name="connsiteX3" fmla="*/ 2373923 w 12265270"/>
              <a:gd name="connsiteY3" fmla="*/ 97852 h 308951"/>
              <a:gd name="connsiteX4" fmla="*/ 3147647 w 12265270"/>
              <a:gd name="connsiteY4" fmla="*/ 168191 h 308951"/>
              <a:gd name="connsiteX5" fmla="*/ 3780693 w 12265270"/>
              <a:gd name="connsiteY5" fmla="*/ 238529 h 308951"/>
              <a:gd name="connsiteX6" fmla="*/ 4615962 w 12265270"/>
              <a:gd name="connsiteY6" fmla="*/ 308867 h 308951"/>
              <a:gd name="connsiteX7" fmla="*/ 5530362 w 12265270"/>
              <a:gd name="connsiteY7" fmla="*/ 247321 h 308951"/>
              <a:gd name="connsiteX8" fmla="*/ 6805247 w 12265270"/>
              <a:gd name="connsiteY8" fmla="*/ 36306 h 308951"/>
              <a:gd name="connsiteX9" fmla="*/ 7552593 w 12265270"/>
              <a:gd name="connsiteY9" fmla="*/ 27514 h 308951"/>
              <a:gd name="connsiteX10" fmla="*/ 8291147 w 12265270"/>
              <a:gd name="connsiteY10" fmla="*/ 89060 h 308951"/>
              <a:gd name="connsiteX11" fmla="*/ 9372600 w 12265270"/>
              <a:gd name="connsiteY11" fmla="*/ 150606 h 308951"/>
              <a:gd name="connsiteX12" fmla="*/ 10330962 w 12265270"/>
              <a:gd name="connsiteY12" fmla="*/ 238529 h 308951"/>
              <a:gd name="connsiteX13" fmla="*/ 11271739 w 12265270"/>
              <a:gd name="connsiteY13" fmla="*/ 256114 h 308951"/>
              <a:gd name="connsiteX14" fmla="*/ 12265270 w 12265270"/>
              <a:gd name="connsiteY14" fmla="*/ 159398 h 30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65270" h="308951">
                <a:moveTo>
                  <a:pt x="0" y="185775"/>
                </a:moveTo>
                <a:cubicBezTo>
                  <a:pt x="204421" y="135219"/>
                  <a:pt x="408843" y="84664"/>
                  <a:pt x="668216" y="53891"/>
                </a:cubicBezTo>
                <a:cubicBezTo>
                  <a:pt x="927589" y="23118"/>
                  <a:pt x="1271955" y="-6190"/>
                  <a:pt x="1556239" y="1137"/>
                </a:cubicBezTo>
                <a:cubicBezTo>
                  <a:pt x="1840523" y="8464"/>
                  <a:pt x="2108688" y="70010"/>
                  <a:pt x="2373923" y="97852"/>
                </a:cubicBezTo>
                <a:cubicBezTo>
                  <a:pt x="2639158" y="125694"/>
                  <a:pt x="2913185" y="144745"/>
                  <a:pt x="3147647" y="168191"/>
                </a:cubicBezTo>
                <a:cubicBezTo>
                  <a:pt x="3382109" y="191637"/>
                  <a:pt x="3535974" y="215083"/>
                  <a:pt x="3780693" y="238529"/>
                </a:cubicBezTo>
                <a:cubicBezTo>
                  <a:pt x="4025412" y="261975"/>
                  <a:pt x="4324351" y="307402"/>
                  <a:pt x="4615962" y="308867"/>
                </a:cubicBezTo>
                <a:cubicBezTo>
                  <a:pt x="4907573" y="310332"/>
                  <a:pt x="5165481" y="292748"/>
                  <a:pt x="5530362" y="247321"/>
                </a:cubicBezTo>
                <a:cubicBezTo>
                  <a:pt x="5895243" y="201894"/>
                  <a:pt x="6468208" y="72941"/>
                  <a:pt x="6805247" y="36306"/>
                </a:cubicBezTo>
                <a:cubicBezTo>
                  <a:pt x="7142286" y="-329"/>
                  <a:pt x="7304943" y="18722"/>
                  <a:pt x="7552593" y="27514"/>
                </a:cubicBezTo>
                <a:cubicBezTo>
                  <a:pt x="7800243" y="36306"/>
                  <a:pt x="8291147" y="89060"/>
                  <a:pt x="8291147" y="89060"/>
                </a:cubicBezTo>
                <a:cubicBezTo>
                  <a:pt x="8594481" y="109575"/>
                  <a:pt x="9032631" y="125695"/>
                  <a:pt x="9372600" y="150606"/>
                </a:cubicBezTo>
                <a:cubicBezTo>
                  <a:pt x="9712569" y="175517"/>
                  <a:pt x="10014439" y="220944"/>
                  <a:pt x="10330962" y="238529"/>
                </a:cubicBezTo>
                <a:cubicBezTo>
                  <a:pt x="10647485" y="256114"/>
                  <a:pt x="10949354" y="269302"/>
                  <a:pt x="11271739" y="256114"/>
                </a:cubicBezTo>
                <a:cubicBezTo>
                  <a:pt x="11594124" y="242926"/>
                  <a:pt x="12041066" y="257579"/>
                  <a:pt x="12265270" y="15939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57FB03-459B-458E-9AFA-BC9851AA1B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3" t="30897" r="37908" b="16282"/>
          <a:stretch/>
        </p:blipFill>
        <p:spPr>
          <a:xfrm>
            <a:off x="7467187" y="1801151"/>
            <a:ext cx="4020580" cy="23787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75E312-BFC9-48A6-A36D-67F3BA94ED47}"/>
              </a:ext>
            </a:extLst>
          </p:cNvPr>
          <p:cNvSpPr txBox="1"/>
          <p:nvPr/>
        </p:nvSpPr>
        <p:spPr>
          <a:xfrm>
            <a:off x="0" y="2832955"/>
            <a:ext cx="7179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>
                <a:latin typeface="Lobster" panose="00000500000000000000" pitchFamily="2" charset="0"/>
              </a:rPr>
              <a:t>Thank You !!!</a:t>
            </a:r>
            <a:endParaRPr lang="vi-VN" sz="6600">
              <a:latin typeface="Lobst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11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882CAB-8D4A-41D4-99DC-00519CF955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E80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1A9CB-570B-49CF-9D0B-593ACDB2A1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3" t="30897" r="37908" b="16282"/>
          <a:stretch/>
        </p:blipFill>
        <p:spPr>
          <a:xfrm>
            <a:off x="444168" y="2138804"/>
            <a:ext cx="5330099" cy="3153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41BD7-E6AE-4D64-92F4-D78131007999}"/>
              </a:ext>
            </a:extLst>
          </p:cNvPr>
          <p:cNvSpPr txBox="1"/>
          <p:nvPr/>
        </p:nvSpPr>
        <p:spPr>
          <a:xfrm>
            <a:off x="331008" y="1308360"/>
            <a:ext cx="5556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VNI-Auchon" pitchFamily="2" charset="0"/>
              </a:rPr>
              <a:t>LIPID</a:t>
            </a:r>
            <a:endParaRPr lang="vi-VN" sz="5400">
              <a:latin typeface="Lobster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1A14DD-5319-4FAD-93F3-F8BB145E9E52}"/>
              </a:ext>
            </a:extLst>
          </p:cNvPr>
          <p:cNvSpPr/>
          <p:nvPr/>
        </p:nvSpPr>
        <p:spPr>
          <a:xfrm>
            <a:off x="7020410" y="492721"/>
            <a:ext cx="671958" cy="66039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FFBF13"/>
                </a:solidFill>
                <a:latin typeface="Lobster" panose="00000500000000000000" pitchFamily="2" charset="0"/>
              </a:rPr>
              <a:t>1</a:t>
            </a:r>
            <a:endParaRPr lang="vi-VN" sz="3600">
              <a:solidFill>
                <a:srgbClr val="FFBF13"/>
              </a:solidFill>
              <a:latin typeface="Lobster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57061-750D-48C2-A479-640238985917}"/>
              </a:ext>
            </a:extLst>
          </p:cNvPr>
          <p:cNvSpPr txBox="1"/>
          <p:nvPr/>
        </p:nvSpPr>
        <p:spPr>
          <a:xfrm>
            <a:off x="7745083" y="501736"/>
            <a:ext cx="394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Đại cương về lipid</a:t>
            </a:r>
            <a:endParaRPr lang="vi-V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C31E33-EA14-440A-8AE6-D54F8B05B516}"/>
              </a:ext>
            </a:extLst>
          </p:cNvPr>
          <p:cNvSpPr/>
          <p:nvPr/>
        </p:nvSpPr>
        <p:spPr>
          <a:xfrm>
            <a:off x="7020410" y="4062205"/>
            <a:ext cx="671958" cy="66039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FFBF13"/>
                </a:solidFill>
                <a:latin typeface="Lobster" panose="00000500000000000000" pitchFamily="2" charset="0"/>
              </a:rPr>
              <a:t>2</a:t>
            </a:r>
            <a:endParaRPr lang="vi-VN" sz="3600">
              <a:solidFill>
                <a:srgbClr val="FFBF13"/>
              </a:solidFill>
              <a:latin typeface="Lobste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05B61C-71F5-42EE-A570-607BAACAE85D}"/>
              </a:ext>
            </a:extLst>
          </p:cNvPr>
          <p:cNvSpPr txBox="1"/>
          <p:nvPr/>
        </p:nvSpPr>
        <p:spPr>
          <a:xfrm>
            <a:off x="7877602" y="4062205"/>
            <a:ext cx="431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Các thành phần chính tham gia vào cấu tạo của lipid</a:t>
            </a:r>
            <a:endParaRPr lang="vi-V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6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BAE2C1-B0AF-4172-9AC0-CB91B5181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21C952-EE5A-4A93-84AD-36292DDBA7D9}"/>
              </a:ext>
            </a:extLst>
          </p:cNvPr>
          <p:cNvSpPr txBox="1"/>
          <p:nvPr/>
        </p:nvSpPr>
        <p:spPr>
          <a:xfrm>
            <a:off x="2623930" y="2796209"/>
            <a:ext cx="7527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solidFill>
                  <a:srgbClr val="FFFF00"/>
                </a:solidFill>
                <a:latin typeface="Lobster" panose="00000500000000000000" pitchFamily="2" charset="0"/>
              </a:rPr>
              <a:t>Đại cương về lipid</a:t>
            </a:r>
            <a:endParaRPr lang="vi-VN" sz="7200">
              <a:solidFill>
                <a:srgbClr val="FFFF00"/>
              </a:solidFill>
              <a:latin typeface="Lobst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48065F-9F1C-439E-9140-DFE40D95E4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C6DC-BD80-4534-9327-0928C138F6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6"/>
          <a:stretch/>
        </p:blipFill>
        <p:spPr>
          <a:xfrm>
            <a:off x="10337801" y="-76200"/>
            <a:ext cx="1854200" cy="260773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FD410E-CA7C-48A3-83A4-1EA27C2099FB}"/>
              </a:ext>
            </a:extLst>
          </p:cNvPr>
          <p:cNvCxnSpPr>
            <a:cxnSpLocks/>
          </p:cNvCxnSpPr>
          <p:nvPr/>
        </p:nvCxnSpPr>
        <p:spPr>
          <a:xfrm>
            <a:off x="2557670" y="905934"/>
            <a:ext cx="811033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90CA21-2C90-40C8-B14C-5A9E85C69FD1}"/>
              </a:ext>
            </a:extLst>
          </p:cNvPr>
          <p:cNvCxnSpPr>
            <a:cxnSpLocks/>
          </p:cNvCxnSpPr>
          <p:nvPr/>
        </p:nvCxnSpPr>
        <p:spPr>
          <a:xfrm>
            <a:off x="0" y="905934"/>
            <a:ext cx="330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8C5B95-BD76-4309-9405-E5147727DE66}"/>
              </a:ext>
            </a:extLst>
          </p:cNvPr>
          <p:cNvSpPr txBox="1"/>
          <p:nvPr/>
        </p:nvSpPr>
        <p:spPr>
          <a:xfrm>
            <a:off x="460496" y="187235"/>
            <a:ext cx="4005487" cy="122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solidFill>
                  <a:srgbClr val="FFFF00"/>
                </a:solidFill>
                <a:latin typeface="Lobster" panose="00000500000000000000" pitchFamily="2" charset="0"/>
              </a:rPr>
              <a:t>lipid </a:t>
            </a:r>
            <a:endParaRPr lang="vi-VN" sz="7200">
              <a:solidFill>
                <a:srgbClr val="FFFF00"/>
              </a:solidFill>
              <a:latin typeface="Lobster" panose="000005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12DE81-485E-41D0-923C-A79920C2C2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6"/>
          <a:stretch/>
        </p:blipFill>
        <p:spPr>
          <a:xfrm flipH="1">
            <a:off x="-2" y="4648199"/>
            <a:ext cx="2057401" cy="260773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C8958A-13A4-4316-81E3-DCD32C631DD5}"/>
              </a:ext>
            </a:extLst>
          </p:cNvPr>
          <p:cNvCxnSpPr>
            <a:cxnSpLocks/>
          </p:cNvCxnSpPr>
          <p:nvPr/>
        </p:nvCxnSpPr>
        <p:spPr>
          <a:xfrm>
            <a:off x="1972734" y="5952066"/>
            <a:ext cx="10219266" cy="5926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0495" y="1578981"/>
            <a:ext cx="113222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Times New Roman" panose="02020603050405020304" pitchFamily="18" charset="0"/>
              <a:buChar char="˗"/>
            </a:pP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Lipid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cơ đa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nhiên.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lipid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tan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tan trong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nhưng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tan trong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môi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cơ.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Lipid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nhũ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tương.</a:t>
            </a:r>
          </a:p>
          <a:p>
            <a:pPr marL="285750" indent="-285750" algn="just">
              <a:buFont typeface="Times New Roman" panose="02020603050405020304" pitchFamily="18" charset="0"/>
              <a:buChar char="˗"/>
            </a:pP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Lipid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ancol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béo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nhau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liên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ester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liên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amid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lipid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Cacbohydrate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tạo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thành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glycol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lipid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)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vai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trò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cấu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trúc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(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thành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phần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cấu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tạo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màng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....)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hoặc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kết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hợp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với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protein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(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lipoprotein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)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giữ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vai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trò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quan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trọng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trong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việc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hòa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tan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vận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chuyển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lipid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trong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máu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giúp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hấp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thu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vitamin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tan trong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lipid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....</a:t>
            </a:r>
          </a:p>
          <a:p>
            <a:pPr algn="just"/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2. Vai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trò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của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lipi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đối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với</a:t>
            </a:r>
            <a:r>
              <a:rPr lang="vi-V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cơ </a:t>
            </a:r>
            <a:r>
              <a:rPr lang="vi-VN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thể</a:t>
            </a:r>
            <a:endParaRPr lang="vi-VN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 algn="just">
              <a:buFont typeface="Times New Roman" panose="02020603050405020304" pitchFamily="18" charset="0"/>
              <a:buChar char="˗"/>
            </a:pPr>
            <a:endParaRPr lang="vi-VN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85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48065F-9F1C-439E-9140-DFE40D95E4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C6DC-BD80-4534-9327-0928C138F6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6"/>
          <a:stretch/>
        </p:blipFill>
        <p:spPr>
          <a:xfrm>
            <a:off x="10337801" y="-76200"/>
            <a:ext cx="1854200" cy="260773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FD410E-CA7C-48A3-83A4-1EA27C2099FB}"/>
              </a:ext>
            </a:extLst>
          </p:cNvPr>
          <p:cNvCxnSpPr>
            <a:cxnSpLocks/>
          </p:cNvCxnSpPr>
          <p:nvPr/>
        </p:nvCxnSpPr>
        <p:spPr>
          <a:xfrm>
            <a:off x="2506133" y="905934"/>
            <a:ext cx="81872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90CA21-2C90-40C8-B14C-5A9E85C69FD1}"/>
              </a:ext>
            </a:extLst>
          </p:cNvPr>
          <p:cNvCxnSpPr>
            <a:cxnSpLocks/>
          </p:cNvCxnSpPr>
          <p:nvPr/>
        </p:nvCxnSpPr>
        <p:spPr>
          <a:xfrm>
            <a:off x="0" y="905934"/>
            <a:ext cx="330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8C5B95-BD76-4309-9405-E5147727DE66}"/>
              </a:ext>
            </a:extLst>
          </p:cNvPr>
          <p:cNvSpPr txBox="1"/>
          <p:nvPr/>
        </p:nvSpPr>
        <p:spPr>
          <a:xfrm>
            <a:off x="460496" y="187235"/>
            <a:ext cx="4091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solidFill>
                  <a:srgbClr val="FFFF00"/>
                </a:solidFill>
                <a:latin typeface="Lobster" panose="00000500000000000000" pitchFamily="2" charset="0"/>
              </a:rPr>
              <a:t>lipid</a:t>
            </a:r>
            <a:endParaRPr lang="vi-VN" sz="7200">
              <a:solidFill>
                <a:srgbClr val="FFFF00"/>
              </a:solidFill>
              <a:latin typeface="Lobster" panose="000005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12DE81-485E-41D0-923C-A79920C2C2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6"/>
          <a:stretch/>
        </p:blipFill>
        <p:spPr>
          <a:xfrm flipH="1">
            <a:off x="-2" y="4648199"/>
            <a:ext cx="2057401" cy="260773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C8958A-13A4-4316-81E3-DCD32C631DD5}"/>
              </a:ext>
            </a:extLst>
          </p:cNvPr>
          <p:cNvCxnSpPr>
            <a:cxnSpLocks/>
          </p:cNvCxnSpPr>
          <p:nvPr/>
        </p:nvCxnSpPr>
        <p:spPr>
          <a:xfrm>
            <a:off x="1972734" y="5952066"/>
            <a:ext cx="10219266" cy="5926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6D3794-55FE-4579-9C56-DC1F41CBDE28}"/>
              </a:ext>
            </a:extLst>
          </p:cNvPr>
          <p:cNvSpPr txBox="1"/>
          <p:nvPr/>
        </p:nvSpPr>
        <p:spPr>
          <a:xfrm>
            <a:off x="643466" y="1893388"/>
            <a:ext cx="9330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Có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gì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thì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ghi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ra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nhé</a:t>
            </a:r>
            <a:endParaRPr lang="vi-V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48065F-9F1C-439E-9140-DFE40D95E4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C6DC-BD80-4534-9327-0928C138F6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6"/>
          <a:stretch/>
        </p:blipFill>
        <p:spPr>
          <a:xfrm>
            <a:off x="10337801" y="-76200"/>
            <a:ext cx="1854200" cy="260773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FD410E-CA7C-48A3-83A4-1EA27C2099FB}"/>
              </a:ext>
            </a:extLst>
          </p:cNvPr>
          <p:cNvCxnSpPr>
            <a:cxnSpLocks/>
          </p:cNvCxnSpPr>
          <p:nvPr/>
        </p:nvCxnSpPr>
        <p:spPr>
          <a:xfrm>
            <a:off x="2673818" y="905933"/>
            <a:ext cx="80195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90CA21-2C90-40C8-B14C-5A9E85C69FD1}"/>
              </a:ext>
            </a:extLst>
          </p:cNvPr>
          <p:cNvCxnSpPr>
            <a:cxnSpLocks/>
          </p:cNvCxnSpPr>
          <p:nvPr/>
        </p:nvCxnSpPr>
        <p:spPr>
          <a:xfrm>
            <a:off x="0" y="905934"/>
            <a:ext cx="330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8C5B95-BD76-4309-9405-E5147727DE66}"/>
              </a:ext>
            </a:extLst>
          </p:cNvPr>
          <p:cNvSpPr txBox="1"/>
          <p:nvPr/>
        </p:nvSpPr>
        <p:spPr>
          <a:xfrm>
            <a:off x="330200" y="305769"/>
            <a:ext cx="4687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solidFill>
                  <a:srgbClr val="FFFF00"/>
                </a:solidFill>
                <a:latin typeface="Lobster" panose="00000500000000000000" pitchFamily="2" charset="0"/>
              </a:rPr>
              <a:t>lipid</a:t>
            </a:r>
            <a:endParaRPr lang="vi-VN" sz="7200">
              <a:solidFill>
                <a:srgbClr val="FFFF00"/>
              </a:solidFill>
              <a:latin typeface="Lobster" panose="000005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12DE81-485E-41D0-923C-A79920C2C2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6"/>
          <a:stretch/>
        </p:blipFill>
        <p:spPr>
          <a:xfrm flipH="1">
            <a:off x="-2" y="4648199"/>
            <a:ext cx="2057401" cy="260773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C8958A-13A4-4316-81E3-DCD32C631DD5}"/>
              </a:ext>
            </a:extLst>
          </p:cNvPr>
          <p:cNvCxnSpPr>
            <a:cxnSpLocks/>
          </p:cNvCxnSpPr>
          <p:nvPr/>
        </p:nvCxnSpPr>
        <p:spPr>
          <a:xfrm>
            <a:off x="1972734" y="5952066"/>
            <a:ext cx="10219266" cy="5926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6D3794-55FE-4579-9C56-DC1F41CBDE28}"/>
              </a:ext>
            </a:extLst>
          </p:cNvPr>
          <p:cNvSpPr txBox="1"/>
          <p:nvPr/>
        </p:nvSpPr>
        <p:spPr>
          <a:xfrm>
            <a:off x="643466" y="1906208"/>
            <a:ext cx="9330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Có gì hì ghi ra nhé</a:t>
            </a:r>
            <a:endParaRPr lang="vi-VN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6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48065F-9F1C-439E-9140-DFE40D95E4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C6DC-BD80-4534-9327-0928C138F6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6"/>
          <a:stretch/>
        </p:blipFill>
        <p:spPr>
          <a:xfrm>
            <a:off x="10337801" y="-76200"/>
            <a:ext cx="1854200" cy="260773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FD410E-CA7C-48A3-83A4-1EA27C2099FB}"/>
              </a:ext>
            </a:extLst>
          </p:cNvPr>
          <p:cNvCxnSpPr>
            <a:cxnSpLocks/>
          </p:cNvCxnSpPr>
          <p:nvPr/>
        </p:nvCxnSpPr>
        <p:spPr>
          <a:xfrm>
            <a:off x="2597426" y="905934"/>
            <a:ext cx="813425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90CA21-2C90-40C8-B14C-5A9E85C69FD1}"/>
              </a:ext>
            </a:extLst>
          </p:cNvPr>
          <p:cNvCxnSpPr>
            <a:cxnSpLocks/>
          </p:cNvCxnSpPr>
          <p:nvPr/>
        </p:nvCxnSpPr>
        <p:spPr>
          <a:xfrm>
            <a:off x="0" y="905934"/>
            <a:ext cx="330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8C5B95-BD76-4309-9405-E5147727DE66}"/>
              </a:ext>
            </a:extLst>
          </p:cNvPr>
          <p:cNvSpPr txBox="1"/>
          <p:nvPr/>
        </p:nvSpPr>
        <p:spPr>
          <a:xfrm>
            <a:off x="409696" y="279163"/>
            <a:ext cx="7316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solidFill>
                  <a:srgbClr val="FFFF00"/>
                </a:solidFill>
                <a:latin typeface="Lobster" panose="00000500000000000000" pitchFamily="2" charset="0"/>
              </a:rPr>
              <a:t>lipid </a:t>
            </a:r>
            <a:endParaRPr lang="vi-VN" sz="7200">
              <a:solidFill>
                <a:srgbClr val="FFFF00"/>
              </a:solidFill>
              <a:latin typeface="Lobster" panose="000005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12DE81-485E-41D0-923C-A79920C2C2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6"/>
          <a:stretch/>
        </p:blipFill>
        <p:spPr>
          <a:xfrm flipH="1">
            <a:off x="-2" y="4648199"/>
            <a:ext cx="2057401" cy="260773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C8958A-13A4-4316-81E3-DCD32C631DD5}"/>
              </a:ext>
            </a:extLst>
          </p:cNvPr>
          <p:cNvCxnSpPr>
            <a:cxnSpLocks/>
          </p:cNvCxnSpPr>
          <p:nvPr/>
        </p:nvCxnSpPr>
        <p:spPr>
          <a:xfrm>
            <a:off x="1972734" y="5952066"/>
            <a:ext cx="10219266" cy="5926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6D3794-55FE-4579-9C56-DC1F41CBDE28}"/>
              </a:ext>
            </a:extLst>
          </p:cNvPr>
          <p:cNvSpPr txBox="1"/>
          <p:nvPr/>
        </p:nvSpPr>
        <p:spPr>
          <a:xfrm>
            <a:off x="643466" y="1893388"/>
            <a:ext cx="9330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Có gì hì ghi ra nhé</a:t>
            </a:r>
            <a:endParaRPr lang="vi-VN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5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6E9032-372B-444E-A969-4E224F845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0F6A6A-CA67-4522-AE86-12BF1F3FB181}"/>
              </a:ext>
            </a:extLst>
          </p:cNvPr>
          <p:cNvSpPr txBox="1"/>
          <p:nvPr/>
        </p:nvSpPr>
        <p:spPr>
          <a:xfrm>
            <a:off x="505598" y="1903532"/>
            <a:ext cx="116864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Lobster" panose="00000500000000000000" pitchFamily="2" charset="0"/>
                <a:cs typeface="Times New Roman" panose="02020603050405020304" pitchFamily="18" charset="0"/>
              </a:rPr>
              <a:t>Các thành phần chính tham gia cấu tạo của lipid</a:t>
            </a:r>
            <a:endParaRPr lang="vi-VN" sz="8000">
              <a:latin typeface="Lobster" panose="000005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0113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33EB08-7275-4758-9114-81A284DC4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7C4DAD-FD7E-4AA0-9E3C-0BA73B401E81}"/>
              </a:ext>
            </a:extLst>
          </p:cNvPr>
          <p:cNvSpPr txBox="1"/>
          <p:nvPr/>
        </p:nvSpPr>
        <p:spPr>
          <a:xfrm>
            <a:off x="3272624" y="376877"/>
            <a:ext cx="5646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Lobster" panose="00000500000000000000"/>
              </a:rPr>
              <a:t>Acid béo</a:t>
            </a:r>
            <a:endParaRPr lang="vi-VN" sz="8000">
              <a:latin typeface="Lobster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62B03-0076-4E80-A79C-8C8DC885A243}"/>
              </a:ext>
            </a:extLst>
          </p:cNvPr>
          <p:cNvSpPr txBox="1"/>
          <p:nvPr/>
        </p:nvSpPr>
        <p:spPr>
          <a:xfrm>
            <a:off x="787400" y="1433658"/>
            <a:ext cx="1061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x-none" b="1">
                <a:latin typeface="Times New Roman" panose="02020603050405020304" pitchFamily="18" charset="0"/>
                <a:cs typeface="Times New Roman" panose="02020603050405020304" pitchFamily="18" charset="0"/>
              </a:rPr>
              <a:t>Acid béo</a:t>
            </a:r>
          </a:p>
          <a:p>
            <a:pPr>
              <a:buFontTx/>
              <a:buChar char="-"/>
            </a:pPr>
            <a:r>
              <a:rPr lang="x-none" sz="1800">
                <a:latin typeface="Times New Roman" panose="02020603050405020304" pitchFamily="18" charset="0"/>
                <a:cs typeface="Times New Roman" panose="02020603050405020304" pitchFamily="18" charset="0"/>
              </a:rPr>
              <a:t>Acid béo là những monocarboxyl có công thức R-COOH.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x-none" sz="1800">
                <a:latin typeface="Times New Roman" panose="02020603050405020304" pitchFamily="18" charset="0"/>
                <a:cs typeface="Times New Roman" panose="02020603050405020304" pitchFamily="18" charset="0"/>
              </a:rPr>
              <a:t>ác acid béo có chuỗi hydrocarbon biến động từ 4 đến 36 carbon.</a:t>
            </a:r>
          </a:p>
          <a:p>
            <a:pPr>
              <a:buFontTx/>
              <a:buChar char="-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x-none" sz="1800">
                <a:latin typeface="Times New Roman" panose="02020603050405020304" pitchFamily="18" charset="0"/>
                <a:cs typeface="Times New Roman" panose="02020603050405020304" pitchFamily="18" charset="0"/>
              </a:rPr>
              <a:t>ác acid béo trong tự nhiên thường số carbon chẵn, phần lớn từ 14 đến 22 carbon, thường gặp nhất là 16, 18, 20 carbon.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x-none" sz="1800">
                <a:latin typeface="Times New Roman" panose="02020603050405020304" pitchFamily="18" charset="0"/>
                <a:cs typeface="Times New Roman" panose="02020603050405020304" pitchFamily="18" charset="0"/>
              </a:rPr>
              <a:t>uy nhiên, trong tự nhiên cũng gặp acid béo mạch ngắn hoặc acid béo có carbon lẻ </a:t>
            </a:r>
          </a:p>
          <a:p>
            <a:pPr marL="0" indent="0">
              <a:buNone/>
            </a:pPr>
            <a:r>
              <a:rPr lang="x-none" b="1">
                <a:latin typeface="Times New Roman" panose="02020603050405020304" pitchFamily="18" charset="0"/>
                <a:cs typeface="Times New Roman" panose="02020603050405020304" pitchFamily="18" charset="0"/>
              </a:rPr>
              <a:t>Danh pháp</a:t>
            </a:r>
          </a:p>
          <a:p>
            <a:pPr marL="0" indent="0">
              <a:buNone/>
            </a:pPr>
            <a:r>
              <a:rPr lang="x-none" sz="1800">
                <a:latin typeface="Times New Roman" panose="02020603050405020304" pitchFamily="18" charset="0"/>
                <a:cs typeface="Times New Roman" panose="02020603050405020304" pitchFamily="18" charset="0"/>
              </a:rPr>
              <a:t>-  Acid béo thường có tên gọi thông thường và theo danh pháp</a:t>
            </a:r>
          </a:p>
          <a:p>
            <a:pPr marL="0" indent="0">
              <a:buNone/>
            </a:pPr>
            <a:r>
              <a:rPr lang="x-non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a. Tên thông thường</a:t>
            </a:r>
          </a:p>
          <a:p>
            <a:pPr marL="0" indent="0">
              <a:buNone/>
            </a:pPr>
            <a:r>
              <a:rPr lang="x-none" sz="1800">
                <a:latin typeface="Times New Roman" panose="02020603050405020304" pitchFamily="18" charset="0"/>
                <a:cs typeface="Times New Roman" panose="02020603050405020304" pitchFamily="18" charset="0"/>
              </a:rPr>
              <a:t>- Tên thông thường hay tên thường gọi, có từ rất lâu đời, dễ gọi, dễ nhớ nhưng không phản ánh được bản chát cấu tạo của acid béo</a:t>
            </a:r>
          </a:p>
          <a:p>
            <a:pPr marL="0" indent="0">
              <a:buNone/>
            </a:pPr>
            <a:r>
              <a:rPr lang="x-non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b. Tên hệ thống</a:t>
            </a: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x-none" sz="1800">
                <a:latin typeface="Times New Roman" panose="02020603050405020304" pitchFamily="18" charset="0"/>
                <a:cs typeface="Times New Roman" panose="02020603050405020304" pitchFamily="18" charset="0"/>
              </a:rPr>
              <a:t>ác acid béo được gọi tên theo câu thức sau: TÊN MẠCH CARBON + OIC</a:t>
            </a:r>
          </a:p>
          <a:p>
            <a:pPr marL="0" indent="0">
              <a:buNone/>
            </a:pPr>
            <a:r>
              <a:rPr lang="x-none" sz="1800" b="1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Chú ý:</a:t>
            </a: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 N</a:t>
            </a:r>
            <a:r>
              <a:rPr lang="x-none" sz="1800">
                <a:latin typeface="Times New Roman" panose="02020603050405020304" pitchFamily="18" charset="0"/>
                <a:cs typeface="Times New Roman" panose="02020603050405020304" pitchFamily="18" charset="0"/>
              </a:rPr>
              <a:t>ếu là acid béo bão hoà ( chỉ có nối đơn): TÊN MẠCH CARBON + ANOIC</a:t>
            </a:r>
          </a:p>
          <a:p>
            <a:pPr marL="0" indent="0">
              <a:buNone/>
            </a:pPr>
            <a:r>
              <a:rPr lang="x-none" sz="1800">
                <a:latin typeface="Times New Roman" panose="02020603050405020304" pitchFamily="18" charset="0"/>
                <a:cs typeface="Times New Roman" panose="02020603050405020304" pitchFamily="18" charset="0"/>
              </a:rPr>
              <a:t>- Nếu là acid béo không bão hoà ( có nối đôi ): TÊN MẠCH CARBON + ENOIC</a:t>
            </a:r>
            <a:r>
              <a:rPr lang="x-none" sz="1800">
                <a:latin typeface="Times New Roman" panose="02020603050405020304" pitchFamily="18" charset="0"/>
              </a:rPr>
              <a:t> </a:t>
            </a:r>
          </a:p>
          <a:p>
            <a:r>
              <a:rPr lang="en-US">
                <a:latin typeface="Times New Roman" panose="02020603050405020304" pitchFamily="18" charset="0"/>
              </a:rPr>
              <a:t>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703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1009</Words>
  <Application>Microsoft Office PowerPoint</Application>
  <PresentationFormat>Màn hình rộng</PresentationFormat>
  <Paragraphs>76</Paragraphs>
  <Slides>16</Slides>
  <Notes>0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4" baseType="lpstr">
      <vt:lpstr>Arial</vt:lpstr>
      <vt:lpstr>Lobster</vt:lpstr>
      <vt:lpstr>Times New Roman</vt:lpstr>
      <vt:lpstr>Calibri Light</vt:lpstr>
      <vt:lpstr>Cambria Math</vt:lpstr>
      <vt:lpstr>VNI-Auchon</vt:lpstr>
      <vt:lpstr>Office Theme</vt:lpstr>
      <vt:lpstr>CS ChemDraw Drawing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Công Nguyễn</dc:creator>
  <cp:lastModifiedBy>dat vinh</cp:lastModifiedBy>
  <cp:revision>24</cp:revision>
  <dcterms:created xsi:type="dcterms:W3CDTF">2021-06-05T00:56:14Z</dcterms:created>
  <dcterms:modified xsi:type="dcterms:W3CDTF">2022-03-28T14:42:43Z</dcterms:modified>
</cp:coreProperties>
</file>