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372" r:id="rId2"/>
    <p:sldId id="257" r:id="rId3"/>
    <p:sldId id="272" r:id="rId4"/>
    <p:sldId id="274" r:id="rId5"/>
    <p:sldId id="275" r:id="rId6"/>
    <p:sldId id="276" r:id="rId7"/>
    <p:sldId id="258" r:id="rId8"/>
    <p:sldId id="259" r:id="rId9"/>
    <p:sldId id="321" r:id="rId10"/>
    <p:sldId id="277" r:id="rId11"/>
    <p:sldId id="278" r:id="rId12"/>
    <p:sldId id="279" r:id="rId13"/>
    <p:sldId id="280" r:id="rId14"/>
    <p:sldId id="281" r:id="rId15"/>
    <p:sldId id="260" r:id="rId16"/>
    <p:sldId id="282" r:id="rId17"/>
    <p:sldId id="261" r:id="rId18"/>
    <p:sldId id="283" r:id="rId19"/>
    <p:sldId id="284" r:id="rId20"/>
    <p:sldId id="285" r:id="rId21"/>
    <p:sldId id="286" r:id="rId22"/>
    <p:sldId id="287" r:id="rId23"/>
    <p:sldId id="289" r:id="rId24"/>
    <p:sldId id="288" r:id="rId25"/>
    <p:sldId id="290" r:id="rId26"/>
    <p:sldId id="291" r:id="rId27"/>
    <p:sldId id="292" r:id="rId28"/>
    <p:sldId id="293" r:id="rId29"/>
    <p:sldId id="294" r:id="rId30"/>
    <p:sldId id="262" r:id="rId31"/>
    <p:sldId id="265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59" r:id="rId42"/>
    <p:sldId id="305" r:id="rId43"/>
    <p:sldId id="304" r:id="rId44"/>
    <p:sldId id="306" r:id="rId45"/>
    <p:sldId id="266" r:id="rId46"/>
    <p:sldId id="307" r:id="rId47"/>
    <p:sldId id="310" r:id="rId48"/>
    <p:sldId id="309" r:id="rId49"/>
    <p:sldId id="308" r:id="rId50"/>
    <p:sldId id="311" r:id="rId51"/>
    <p:sldId id="312" r:id="rId52"/>
    <p:sldId id="313" r:id="rId53"/>
    <p:sldId id="316" r:id="rId54"/>
    <p:sldId id="319" r:id="rId55"/>
    <p:sldId id="320" r:id="rId56"/>
    <p:sldId id="315" r:id="rId57"/>
    <p:sldId id="317" r:id="rId58"/>
    <p:sldId id="318" r:id="rId59"/>
    <p:sldId id="267" r:id="rId60"/>
    <p:sldId id="314" r:id="rId61"/>
    <p:sldId id="268" r:id="rId62"/>
    <p:sldId id="365" r:id="rId63"/>
    <p:sldId id="369" r:id="rId64"/>
    <p:sldId id="366" r:id="rId65"/>
    <p:sldId id="367" r:id="rId66"/>
    <p:sldId id="368" r:id="rId67"/>
    <p:sldId id="370" r:id="rId68"/>
    <p:sldId id="371" r:id="rId69"/>
    <p:sldId id="358" r:id="rId70"/>
    <p:sldId id="374" r:id="rId71"/>
    <p:sldId id="375" r:id="rId72"/>
    <p:sldId id="376" r:id="rId73"/>
    <p:sldId id="377" r:id="rId74"/>
    <p:sldId id="378" r:id="rId75"/>
    <p:sldId id="379" r:id="rId76"/>
    <p:sldId id="380" r:id="rId77"/>
    <p:sldId id="381" r:id="rId78"/>
    <p:sldId id="382" r:id="rId79"/>
    <p:sldId id="383" r:id="rId80"/>
    <p:sldId id="384" r:id="rId81"/>
    <p:sldId id="385" r:id="rId82"/>
    <p:sldId id="386" r:id="rId83"/>
    <p:sldId id="387" r:id="rId84"/>
    <p:sldId id="388" r:id="rId85"/>
    <p:sldId id="389" r:id="rId86"/>
    <p:sldId id="390" r:id="rId87"/>
    <p:sldId id="391" r:id="rId88"/>
    <p:sldId id="392" r:id="rId89"/>
    <p:sldId id="393" r:id="rId90"/>
    <p:sldId id="360" r:id="rId91"/>
  </p:sldIdLst>
  <p:sldSz cx="9144000" cy="6858000" type="screen4x3"/>
  <p:notesSz cx="6858000" cy="9144000"/>
  <p:custDataLst>
    <p:tags r:id="rId93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16" autoAdjust="0"/>
    <p:restoredTop sz="90437" autoAdjust="0"/>
  </p:normalViewPr>
  <p:slideViewPr>
    <p:cSldViewPr>
      <p:cViewPr>
        <p:scale>
          <a:sx n="110" d="100"/>
          <a:sy n="110" d="100"/>
        </p:scale>
        <p:origin x="-708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32981-3AFC-46C0-835F-EAF120A412C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33D71-E8C0-4DA8-B938-66B0D75B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96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1E893B-7686-47E7-8BAA-792CEA63E874}" type="slidenum">
              <a:rPr lang="en-US" smtClean="0">
                <a:ea typeface="ＭＳ Ｐゴシック" charset="-128"/>
              </a:rPr>
              <a:pPr/>
              <a:t>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89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89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054212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Sim</a:t>
            </a:r>
            <a:r>
              <a:rPr lang="en-US" dirty="0" smtClean="0"/>
              <a:t>(C2,</a:t>
            </a:r>
            <a:r>
              <a:rPr lang="en-US" baseline="0" dirty="0" smtClean="0"/>
              <a:t> C4) = 2 /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33D71-E8C0-4DA8-B938-66B0D75BEEF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89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33D71-E8C0-4DA8-B938-66B0D75BEEF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07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33D71-E8C0-4DA8-B938-66B0D75BEEF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81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33D71-E8C0-4DA8-B938-66B0D75BEEF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77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</a:t>
            </a:r>
            <a:r>
              <a:rPr lang="en-US" baseline="0" dirty="0" smtClean="0"/>
              <a:t> integer takes 4 byes to represent.  Total signature = 4 bytes x 100 x 100K = 40 Mb.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33D71-E8C0-4DA8-B938-66B0D75BEEF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77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Elements can start</a:t>
            </a:r>
            <a:r>
              <a:rPr lang="en-US" baseline="0" dirty="0" smtClean="0"/>
              <a:t> from 0 or 1.  When starting from 1, the range of mod 6 result is 1 to 6 </a:t>
            </a:r>
            <a:r>
              <a:rPr lang="en-US" baseline="0" smtClean="0"/>
              <a:t>(instead of 0 to 5).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33D71-E8C0-4DA8-B938-66B0D75BEEF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13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3C09-0507-42A7-A59E-A3E9D1A4AE30}" type="datetime1">
              <a:rPr lang="zh-TW" altLang="en-US" smtClean="0"/>
              <a:t>2016/9/15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AABEA-A951-4C59-AC7B-E2A96D07B814}" type="datetime1">
              <a:rPr lang="zh-TW" altLang="en-US" smtClean="0"/>
              <a:t>2016/9/15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29BA-2BFD-4883-8BA5-64661EB0D8D4}" type="datetime1">
              <a:rPr lang="zh-TW" altLang="en-US" smtClean="0"/>
              <a:t>2016/9/15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126B-985D-4F66-A0C3-08AFC1CC1D43}" type="datetime1">
              <a:rPr lang="zh-TW" altLang="en-US" smtClean="0"/>
              <a:t>2016/9/15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563D-9F38-4E9A-B145-35641DDBB7A1}" type="datetime1">
              <a:rPr lang="zh-TW" altLang="en-US" smtClean="0"/>
              <a:t>2016/9/15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941E-1B22-45C9-A994-E5950E303BE4}" type="datetime1">
              <a:rPr lang="zh-TW" altLang="en-US" smtClean="0"/>
              <a:t>2016/9/15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05A6-1339-400C-B569-DE0C89DC8CB3}" type="datetime1">
              <a:rPr lang="zh-TW" altLang="en-US" smtClean="0"/>
              <a:t>2016/9/15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0789-8955-4D45-A0CC-F339CB485137}" type="datetime1">
              <a:rPr lang="zh-TW" altLang="en-US" smtClean="0"/>
              <a:t>2016/9/15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8430-636F-4D79-8397-B8E43CD01EDB}" type="datetime1">
              <a:rPr lang="zh-TW" altLang="en-US" smtClean="0"/>
              <a:t>2016/9/15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5416-441A-4BC7-9E92-611F2C247918}" type="datetime1">
              <a:rPr lang="zh-TW" altLang="en-US" smtClean="0"/>
              <a:t>2016/9/15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1A41-9A70-4CF4-AFC3-82B6DD3B08CE}" type="datetime1">
              <a:rPr lang="zh-TW" altLang="en-US" smtClean="0"/>
              <a:t>2016/9/15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579A1-89A6-4CB0-B194-412297945973}" type="datetime1">
              <a:rPr lang="zh-TW" altLang="en-US" smtClean="0"/>
              <a:t>2016/9/15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9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3: </a:t>
            </a:r>
            <a:r>
              <a:rPr lang="en-US" altLang="zh-CN" dirty="0" smtClean="0"/>
              <a:t>Locality </a:t>
            </a:r>
            <a:r>
              <a:rPr lang="en-US" altLang="zh-CN" dirty="0"/>
              <a:t>Sensitive Hashing</a:t>
            </a:r>
            <a:endParaRPr 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Prof</a:t>
            </a:r>
            <a:r>
              <a:rPr lang="en-US" dirty="0"/>
              <a:t>. Michael R. </a:t>
            </a:r>
            <a:r>
              <a:rPr lang="en-US" dirty="0" err="1" smtClean="0"/>
              <a:t>Lyu</a:t>
            </a:r>
            <a:endParaRPr lang="en-US" dirty="0" smtClean="0"/>
          </a:p>
          <a:p>
            <a:r>
              <a:rPr lang="en-US" dirty="0" smtClean="0"/>
              <a:t>Computer Science &amp; Engineering Dept.</a:t>
            </a:r>
          </a:p>
          <a:p>
            <a:r>
              <a:rPr lang="en-US" dirty="0" smtClean="0"/>
              <a:t>The Chinese University of Hong Kong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97FBB-C416-4B51-9ADA-F9A87D712B8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副标题 4"/>
          <p:cNvSpPr txBox="1">
            <a:spLocks/>
          </p:cNvSpPr>
          <p:nvPr/>
        </p:nvSpPr>
        <p:spPr>
          <a:xfrm>
            <a:off x="1529730" y="836712"/>
            <a:ext cx="6400800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ENGG5108/CSCI5510 Big Data Analytics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6207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Measures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Goal: Find near-neighbors in high-dimensional space</a:t>
                </a:r>
              </a:p>
              <a:p>
                <a:pPr lvl="1"/>
                <a:r>
                  <a:rPr lang="en-US" dirty="0" smtClean="0"/>
                  <a:t>We formally define “near neighbors” as points that are a “small distance” apart</a:t>
                </a:r>
              </a:p>
              <a:p>
                <a:r>
                  <a:rPr lang="en-US" dirty="0" smtClean="0"/>
                  <a:t>For each application, we first need to define what “distance” means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(e.g., distance of two sets)</a:t>
                </a:r>
              </a:p>
              <a:p>
                <a:r>
                  <a:rPr lang="en-US" dirty="0"/>
                  <a:t>Example: </a:t>
                </a:r>
                <a:r>
                  <a:rPr lang="en-US" dirty="0">
                    <a:solidFill>
                      <a:srgbClr val="FF0000"/>
                    </a:solidFill>
                  </a:rPr>
                  <a:t>Jaccard distance/similarity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i="1" dirty="0">
                    <a:solidFill>
                      <a:srgbClr val="FF0000"/>
                    </a:solidFill>
                  </a:rPr>
                  <a:t>Jaccard Similarity/Distance </a:t>
                </a:r>
                <a:r>
                  <a:rPr lang="en-US" dirty="0"/>
                  <a:t>of two </a:t>
                </a:r>
                <a:r>
                  <a:rPr lang="en-US" dirty="0">
                    <a:solidFill>
                      <a:srgbClr val="FF0000"/>
                    </a:solidFill>
                  </a:rPr>
                  <a:t>sets</a:t>
                </a:r>
                <a:r>
                  <a:rPr lang="en-US" dirty="0"/>
                  <a:t> is the size of their intersection / the size of their union: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𝑠𝑖𝑚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=|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|/|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=1−|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|/|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3504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81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7944" y="2492896"/>
            <a:ext cx="4762872" cy="2548880"/>
          </a:xfrm>
        </p:spPr>
        <p:txBody>
          <a:bodyPr/>
          <a:lstStyle/>
          <a:p>
            <a:pPr marL="514350" indent="-457200"/>
            <a:r>
              <a:rPr lang="en-US" dirty="0" smtClean="0"/>
              <a:t>3 in intersection</a:t>
            </a:r>
          </a:p>
          <a:p>
            <a:pPr marL="514350" indent="-457200"/>
            <a:r>
              <a:rPr lang="en-US" dirty="0" smtClean="0"/>
              <a:t>8 in union</a:t>
            </a:r>
          </a:p>
          <a:p>
            <a:pPr marL="514350" indent="-457200"/>
            <a:r>
              <a:rPr lang="en-US" dirty="0" smtClean="0"/>
              <a:t>Jaccard similarity = 3/8</a:t>
            </a:r>
          </a:p>
          <a:p>
            <a:pPr marL="514350" indent="-457200"/>
            <a:r>
              <a:rPr lang="en-US" dirty="0" smtClean="0"/>
              <a:t>Jaccard distance = 5/8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27584" y="1713012"/>
            <a:ext cx="2880320" cy="2736304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27584" y="3068960"/>
            <a:ext cx="2880320" cy="2736304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97397" y="2727796"/>
            <a:ext cx="144016" cy="144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1219" y="2074962"/>
            <a:ext cx="144016" cy="144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31840" y="2708920"/>
            <a:ext cx="144016" cy="144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69704" y="3933056"/>
            <a:ext cx="144016" cy="144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56520" y="3327846"/>
            <a:ext cx="144016" cy="144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88455" y="3645024"/>
            <a:ext cx="144016" cy="144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47664" y="4941168"/>
            <a:ext cx="144016" cy="144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13720" y="4941168"/>
            <a:ext cx="144016" cy="144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64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Similar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Given a large number (</a:t>
            </a:r>
            <a:r>
              <a:rPr lang="en-US" i="1" dirty="0" smtClean="0"/>
              <a:t>N</a:t>
            </a:r>
            <a:r>
              <a:rPr lang="en-US" dirty="0" smtClean="0"/>
              <a:t> in the millions or billions) of text documents, find pairs that are “near duplicates”</a:t>
            </a:r>
          </a:p>
          <a:p>
            <a:r>
              <a:rPr lang="en-US" dirty="0" smtClean="0"/>
              <a:t>Applications:</a:t>
            </a:r>
          </a:p>
          <a:p>
            <a:pPr lvl="1"/>
            <a:r>
              <a:rPr lang="en-US" dirty="0" smtClean="0"/>
              <a:t>Mirror websites, or approximate mirrors</a:t>
            </a:r>
          </a:p>
          <a:p>
            <a:pPr lvl="2"/>
            <a:r>
              <a:rPr lang="en-US" dirty="0" smtClean="0"/>
              <a:t>Don’t want to show both in a search</a:t>
            </a:r>
          </a:p>
          <a:p>
            <a:pPr lvl="1"/>
            <a:r>
              <a:rPr lang="en-US" dirty="0" smtClean="0"/>
              <a:t>Similar news articles at many news sites</a:t>
            </a:r>
          </a:p>
          <a:p>
            <a:pPr lvl="2"/>
            <a:r>
              <a:rPr lang="en-US" dirty="0" smtClean="0"/>
              <a:t>Cluster articles by “same story”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64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Similar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we face:</a:t>
            </a:r>
            <a:endParaRPr lang="en-US" dirty="0"/>
          </a:p>
          <a:p>
            <a:pPr lvl="1"/>
            <a:r>
              <a:rPr lang="en-US" dirty="0" smtClean="0"/>
              <a:t>Many pieces of one document can appear out of order in another</a:t>
            </a:r>
          </a:p>
          <a:p>
            <a:pPr lvl="1"/>
            <a:r>
              <a:rPr lang="en-US" dirty="0" smtClean="0"/>
              <a:t>Too many documents to compare all pairs</a:t>
            </a:r>
          </a:p>
          <a:p>
            <a:pPr lvl="1"/>
            <a:r>
              <a:rPr lang="en-US" dirty="0" smtClean="0"/>
              <a:t>Documents are so large or so many that they cannot fit in main memory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0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Essential Steps for Similar 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Shingling:</a:t>
            </a:r>
            <a:r>
              <a:rPr lang="en-US" dirty="0" smtClean="0"/>
              <a:t> Convert documents to sets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Minhashing:</a:t>
            </a:r>
            <a:r>
              <a:rPr lang="en-US" dirty="0" smtClean="0"/>
              <a:t> Convert large sets to short signatures, while preserving similarity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Locality-sensitive hashing: </a:t>
            </a:r>
            <a:r>
              <a:rPr lang="en-US" dirty="0" smtClean="0"/>
              <a:t>Focus on pairs of signatures likely to be from similar documents</a:t>
            </a:r>
          </a:p>
          <a:p>
            <a:pPr lvl="1"/>
            <a:r>
              <a:rPr lang="en-US" b="1" dirty="0" smtClean="0"/>
              <a:t>Candidate pairs!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73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72381"/>
            <a:ext cx="8229600" cy="39816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34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1 - Shingling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documents to sets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6" y="2255712"/>
            <a:ext cx="8229600" cy="3981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5536" y="2564904"/>
            <a:ext cx="3240360" cy="3456384"/>
          </a:xfrm>
          <a:prstGeom prst="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61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as High-Dim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approaches:</a:t>
            </a:r>
          </a:p>
          <a:p>
            <a:pPr lvl="1"/>
            <a:r>
              <a:rPr lang="en-US" dirty="0" smtClean="0"/>
              <a:t>Document = set of words appearing in document</a:t>
            </a:r>
          </a:p>
          <a:p>
            <a:pPr lvl="1"/>
            <a:r>
              <a:rPr lang="en-US" dirty="0" smtClean="0"/>
              <a:t>Document = set of “important” words</a:t>
            </a:r>
          </a:p>
          <a:p>
            <a:pPr lvl="1"/>
            <a:r>
              <a:rPr lang="en-US" dirty="0" smtClean="0"/>
              <a:t>Don’t work well for this application. </a:t>
            </a:r>
            <a:r>
              <a:rPr lang="en-US" dirty="0" smtClean="0">
                <a:solidFill>
                  <a:srgbClr val="FF0000"/>
                </a:solidFill>
              </a:rPr>
              <a:t>Why?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Need to account for ordering of words!</a:t>
            </a:r>
          </a:p>
          <a:p>
            <a:r>
              <a:rPr lang="en-US" dirty="0" smtClean="0"/>
              <a:t>A different way: </a:t>
            </a:r>
            <a:r>
              <a:rPr lang="en-US" dirty="0" smtClean="0">
                <a:solidFill>
                  <a:srgbClr val="FF0000"/>
                </a:solidFill>
              </a:rPr>
              <a:t>Shingles!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76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Shingles: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>
                <a:solidFill>
                  <a:srgbClr val="FF0000"/>
                </a:solidFill>
              </a:rPr>
              <a:t>k-shingle</a:t>
            </a:r>
            <a:r>
              <a:rPr lang="en-US" dirty="0" smtClean="0"/>
              <a:t> (or </a:t>
            </a:r>
            <a:r>
              <a:rPr lang="en-US" i="1" dirty="0" smtClean="0">
                <a:solidFill>
                  <a:srgbClr val="FF0000"/>
                </a:solidFill>
              </a:rPr>
              <a:t>k-gram</a:t>
            </a:r>
            <a:r>
              <a:rPr lang="en-US" dirty="0" smtClean="0"/>
              <a:t>) for a document is a sequence of k tokens that appears in the doc</a:t>
            </a:r>
          </a:p>
          <a:p>
            <a:pPr lvl="1"/>
            <a:r>
              <a:rPr lang="en-US" dirty="0" smtClean="0"/>
              <a:t>Tokens can be </a:t>
            </a:r>
            <a:r>
              <a:rPr lang="en-US" dirty="0" smtClean="0">
                <a:solidFill>
                  <a:srgbClr val="FF0000"/>
                </a:solidFill>
              </a:rPr>
              <a:t>characters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words</a:t>
            </a:r>
            <a:r>
              <a:rPr lang="en-US" dirty="0" smtClean="0"/>
              <a:t> or something else, depending on the application</a:t>
            </a:r>
          </a:p>
          <a:p>
            <a:pPr lvl="1"/>
            <a:r>
              <a:rPr lang="en-US" dirty="0" smtClean="0"/>
              <a:t>Assume tokens = characters for examples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Example: </a:t>
            </a:r>
            <a:r>
              <a:rPr lang="en-US" dirty="0" smtClean="0"/>
              <a:t>k = 2; document D</a:t>
            </a:r>
            <a:r>
              <a:rPr lang="en-US" baseline="-25000" dirty="0" smtClean="0"/>
              <a:t>1</a:t>
            </a:r>
            <a:r>
              <a:rPr lang="en-US" dirty="0" smtClean="0"/>
              <a:t> = </a:t>
            </a:r>
            <a:r>
              <a:rPr lang="en-US" i="1" dirty="0" err="1" smtClean="0"/>
              <a:t>abcab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    Set of 2-shingles: S(D</a:t>
            </a:r>
            <a:r>
              <a:rPr lang="en-US" baseline="-25000" dirty="0" smtClean="0"/>
              <a:t>1</a:t>
            </a:r>
            <a:r>
              <a:rPr lang="en-US" dirty="0" smtClean="0"/>
              <a:t>)={</a:t>
            </a:r>
            <a:r>
              <a:rPr lang="en-US" i="1" dirty="0" err="1" smtClean="0"/>
              <a:t>ab</a:t>
            </a:r>
            <a:r>
              <a:rPr lang="en-US" i="1" dirty="0" smtClean="0"/>
              <a:t>, </a:t>
            </a:r>
            <a:r>
              <a:rPr lang="en-US" i="1" dirty="0" err="1" smtClean="0"/>
              <a:t>bc</a:t>
            </a:r>
            <a:r>
              <a:rPr lang="en-US" i="1" dirty="0" smtClean="0"/>
              <a:t>, </a:t>
            </a:r>
            <a:r>
              <a:rPr lang="en-US" i="1" dirty="0" err="1" smtClean="0"/>
              <a:t>ca</a:t>
            </a:r>
            <a:r>
              <a:rPr lang="en-US" dirty="0" smtClean="0"/>
              <a:t>}</a:t>
            </a:r>
          </a:p>
          <a:p>
            <a:pPr marL="857250" lvl="1" indent="-457200"/>
            <a:r>
              <a:rPr lang="en-US" dirty="0" smtClean="0">
                <a:solidFill>
                  <a:srgbClr val="FF0000"/>
                </a:solidFill>
              </a:rPr>
              <a:t>Option:</a:t>
            </a:r>
            <a:r>
              <a:rPr lang="en-US" dirty="0" smtClean="0"/>
              <a:t> Shingles as a bag (</a:t>
            </a:r>
            <a:r>
              <a:rPr lang="en-US" dirty="0" err="1" smtClean="0"/>
              <a:t>multiset</a:t>
            </a:r>
            <a:r>
              <a:rPr lang="en-US" dirty="0" smtClean="0"/>
              <a:t>), count </a:t>
            </a:r>
            <a:r>
              <a:rPr lang="en-US" i="1" dirty="0" err="1" smtClean="0"/>
              <a:t>ab</a:t>
            </a:r>
            <a:r>
              <a:rPr lang="en-US" i="1" dirty="0" smtClean="0"/>
              <a:t> </a:t>
            </a:r>
            <a:r>
              <a:rPr lang="en-US" dirty="0" smtClean="0"/>
              <a:t>twice: S’(D</a:t>
            </a:r>
            <a:r>
              <a:rPr lang="en-US" baseline="-25000" dirty="0" smtClean="0"/>
              <a:t>1</a:t>
            </a:r>
            <a:r>
              <a:rPr lang="en-US" dirty="0" smtClean="0"/>
              <a:t>)={</a:t>
            </a:r>
            <a:r>
              <a:rPr lang="en-US" i="1" dirty="0" err="1" smtClean="0"/>
              <a:t>ab</a:t>
            </a:r>
            <a:r>
              <a:rPr lang="en-US" i="1" dirty="0" smtClean="0"/>
              <a:t>, </a:t>
            </a:r>
            <a:r>
              <a:rPr lang="en-US" i="1" dirty="0" err="1" smtClean="0"/>
              <a:t>bc</a:t>
            </a:r>
            <a:r>
              <a:rPr lang="en-US" i="1" dirty="0" smtClean="0"/>
              <a:t>, </a:t>
            </a:r>
            <a:r>
              <a:rPr lang="en-US" i="1" dirty="0" err="1" smtClean="0"/>
              <a:t>ca</a:t>
            </a:r>
            <a:r>
              <a:rPr lang="en-US" i="1" dirty="0" smtClean="0"/>
              <a:t>, </a:t>
            </a:r>
            <a:r>
              <a:rPr lang="en-US" i="1" dirty="0" err="1" smtClean="0"/>
              <a:t>ab</a:t>
            </a:r>
            <a:r>
              <a:rPr lang="en-US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45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Compressing Shingles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compress long shingles, we can </a:t>
            </a:r>
            <a:r>
              <a:rPr lang="en-US" dirty="0" smtClean="0">
                <a:solidFill>
                  <a:srgbClr val="FF0000"/>
                </a:solidFill>
              </a:rPr>
              <a:t>hash</a:t>
            </a:r>
            <a:r>
              <a:rPr lang="en-US" dirty="0" smtClean="0"/>
              <a:t> them to (say) 4 bytes</a:t>
            </a:r>
          </a:p>
          <a:p>
            <a:r>
              <a:rPr lang="en-US" dirty="0" smtClean="0"/>
              <a:t>Represent a doc by the set of hash values of its </a:t>
            </a:r>
            <a:r>
              <a:rPr lang="en-US" i="1" dirty="0" smtClean="0"/>
              <a:t>k-shingles</a:t>
            </a:r>
          </a:p>
          <a:p>
            <a:pPr lvl="1"/>
            <a:r>
              <a:rPr lang="en-US" dirty="0" smtClean="0"/>
              <a:t>Idea: Two documents could (rarely) appear to have singles in common, when in fact only the hash-values were shared</a:t>
            </a:r>
          </a:p>
          <a:p>
            <a:r>
              <a:rPr lang="en-US" dirty="0">
                <a:solidFill>
                  <a:srgbClr val="0000FF"/>
                </a:solidFill>
              </a:rPr>
              <a:t>Example: </a:t>
            </a:r>
            <a:r>
              <a:rPr lang="en-US" dirty="0"/>
              <a:t>k = 2; document D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i="1" dirty="0" err="1"/>
              <a:t>abcab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    Set of 2-shingles: S(D</a:t>
            </a:r>
            <a:r>
              <a:rPr lang="en-US" baseline="-25000" dirty="0"/>
              <a:t>1</a:t>
            </a:r>
            <a:r>
              <a:rPr lang="en-US" dirty="0"/>
              <a:t>)={</a:t>
            </a:r>
            <a:r>
              <a:rPr lang="en-US" i="1" dirty="0" err="1"/>
              <a:t>ab</a:t>
            </a:r>
            <a:r>
              <a:rPr lang="en-US" i="1" dirty="0"/>
              <a:t>, </a:t>
            </a:r>
            <a:r>
              <a:rPr lang="en-US" i="1" dirty="0" err="1"/>
              <a:t>bc</a:t>
            </a:r>
            <a:r>
              <a:rPr lang="en-US" i="1" dirty="0"/>
              <a:t>, </a:t>
            </a:r>
            <a:r>
              <a:rPr lang="en-US" i="1" dirty="0" err="1"/>
              <a:t>ca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Hash the shingles: h(</a:t>
            </a:r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 smtClean="0"/>
              <a:t>)={1, 5, 7}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11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 Motivating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1"/>
          </a:xfrm>
        </p:spPr>
        <p:txBody>
          <a:bodyPr/>
          <a:lstStyle/>
          <a:p>
            <a:r>
              <a:rPr lang="en-US" dirty="0" smtClean="0"/>
              <a:t>[</a:t>
            </a:r>
            <a:r>
              <a:rPr lang="en-US" dirty="0"/>
              <a:t>Hays and </a:t>
            </a:r>
            <a:r>
              <a:rPr lang="en-US" dirty="0" err="1"/>
              <a:t>Efros</a:t>
            </a:r>
            <a:r>
              <a:rPr lang="en-US" dirty="0"/>
              <a:t>, SIGGRAPH 2007</a:t>
            </a:r>
            <a:r>
              <a:rPr lang="en-US" dirty="0" smtClean="0"/>
              <a:t>]</a:t>
            </a:r>
          </a:p>
          <a:p>
            <a:r>
              <a:rPr lang="en-US" dirty="0" smtClean="0"/>
              <a:t>Scene Completion Problem</a:t>
            </a:r>
          </a:p>
          <a:p>
            <a:pPr lvl="1"/>
            <a:r>
              <a:rPr lang="en-US" dirty="0" smtClean="0"/>
              <a:t>Target</a:t>
            </a:r>
            <a:r>
              <a:rPr lang="en-US" dirty="0"/>
              <a:t>: </a:t>
            </a:r>
            <a:r>
              <a:rPr lang="en-US" dirty="0" smtClean="0"/>
              <a:t>ﬁlling </a:t>
            </a:r>
            <a:r>
              <a:rPr lang="en-US" dirty="0"/>
              <a:t>in or replacing an image region with new image data </a:t>
            </a:r>
            <a:r>
              <a:rPr lang="en-US" dirty="0" smtClean="0"/>
              <a:t>such that </a:t>
            </a:r>
            <a:r>
              <a:rPr lang="en-US" dirty="0"/>
              <a:t>the modiﬁcation can not be detected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Main problem: how to find candidate images which are similar with the original image so that we can use them to replace.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57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Metric for Shingles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Document D</a:t>
                </a:r>
                <a:r>
                  <a:rPr lang="en-US" baseline="-25000" dirty="0" smtClean="0">
                    <a:solidFill>
                      <a:srgbClr val="0000FF"/>
                    </a:solidFill>
                  </a:rPr>
                  <a:t>1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 = set of k-shingles C</a:t>
                </a:r>
                <a:r>
                  <a:rPr lang="en-US" baseline="-25000" dirty="0" smtClean="0">
                    <a:solidFill>
                      <a:srgbClr val="0000FF"/>
                    </a:solidFill>
                  </a:rPr>
                  <a:t>1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 = S(</a:t>
                </a:r>
                <a:r>
                  <a:rPr lang="en-US" dirty="0">
                    <a:solidFill>
                      <a:srgbClr val="0000FF"/>
                    </a:solidFill>
                  </a:rPr>
                  <a:t>D</a:t>
                </a:r>
                <a:r>
                  <a:rPr lang="en-US" baseline="-25000" dirty="0">
                    <a:solidFill>
                      <a:srgbClr val="0000FF"/>
                    </a:solidFill>
                  </a:rPr>
                  <a:t>1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)</a:t>
                </a:r>
              </a:p>
              <a:p>
                <a:r>
                  <a:rPr lang="en-US" dirty="0" smtClean="0"/>
                  <a:t>Equivalently, each document is a 0/1 vector in the space of </a:t>
                </a:r>
                <a:r>
                  <a:rPr lang="en-US" i="1" dirty="0" smtClean="0"/>
                  <a:t>k-shingles</a:t>
                </a:r>
              </a:p>
              <a:p>
                <a:pPr lvl="1"/>
                <a:r>
                  <a:rPr lang="en-US" dirty="0" smtClean="0"/>
                  <a:t>Each unique shingle is a dimension</a:t>
                </a:r>
              </a:p>
              <a:p>
                <a:pPr lvl="1"/>
                <a:r>
                  <a:rPr lang="en-US" dirty="0" smtClean="0"/>
                  <a:t>Vectors are very sparse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sz="3200" dirty="0" smtClean="0"/>
                  <a:t>A natural similarity measure is the </a:t>
                </a:r>
                <a:r>
                  <a:rPr lang="en-US" sz="3200" dirty="0" smtClean="0">
                    <a:solidFill>
                      <a:srgbClr val="FF0000"/>
                    </a:solidFill>
                  </a:rPr>
                  <a:t>Jaccard similarity: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𝑠𝑖𝑚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i="1">
                        <a:latin typeface="Cambria Math"/>
                      </a:rPr>
                      <m:t>=|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|/|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|</m:t>
                    </m:r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92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Documents that have lots of shingles in common have similar text, even if the text appears in different order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Caveat: </a:t>
            </a:r>
            <a:r>
              <a:rPr lang="en-US" dirty="0" smtClean="0"/>
              <a:t>You must pick </a:t>
            </a:r>
            <a:r>
              <a:rPr lang="en-US" b="1" i="1" dirty="0" smtClean="0"/>
              <a:t>k</a:t>
            </a:r>
            <a:r>
              <a:rPr lang="en-US" dirty="0" smtClean="0"/>
              <a:t> large enough, or most documents will have most shingles</a:t>
            </a:r>
          </a:p>
          <a:p>
            <a:pPr lvl="1"/>
            <a:r>
              <a:rPr lang="en-US" b="1" i="1" dirty="0" smtClean="0"/>
              <a:t>k </a:t>
            </a:r>
            <a:r>
              <a:rPr lang="en-US" dirty="0" smtClean="0"/>
              <a:t>= 5 is OK for short documents</a:t>
            </a:r>
          </a:p>
          <a:p>
            <a:pPr lvl="1"/>
            <a:r>
              <a:rPr lang="en-US" b="1" i="1" dirty="0" smtClean="0"/>
              <a:t>k</a:t>
            </a:r>
            <a:r>
              <a:rPr lang="en-US" dirty="0" smtClean="0"/>
              <a:t> = 10 is better for long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8460432" y="6021288"/>
            <a:ext cx="22636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2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</a:t>
            </a:r>
            <a:r>
              <a:rPr lang="en-US" dirty="0" err="1" smtClean="0"/>
              <a:t>Minhash</a:t>
            </a:r>
            <a:r>
              <a:rPr lang="en-US" dirty="0" smtClean="0"/>
              <a:t>/LSH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we need to find near-duplicate documents among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N=1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million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documents</a:t>
                </a:r>
              </a:p>
              <a:p>
                <a:r>
                  <a:rPr lang="en-US" dirty="0" smtClean="0"/>
                  <a:t>Naively, we’d have to compute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pairwise </a:t>
                </a:r>
                <a:r>
                  <a:rPr lang="en-US" dirty="0" smtClean="0"/>
                  <a:t>Jaccard similarities for every pair of docs</a:t>
                </a:r>
              </a:p>
              <a:p>
                <a:pPr lvl="1"/>
                <a:r>
                  <a:rPr lang="en-US" dirty="0" smtClean="0"/>
                  <a:t>i.e.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≈5∗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 smtClean="0"/>
                  <a:t> comparisons</a:t>
                </a:r>
              </a:p>
              <a:p>
                <a:pPr lvl="1"/>
                <a:r>
                  <a:rPr lang="en-US" dirty="0" smtClean="0"/>
                  <a:t>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secs</a:t>
                </a:r>
                <a:r>
                  <a:rPr lang="en-US" dirty="0" smtClean="0"/>
                  <a:t>/day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 smtClean="0"/>
                  <a:t> comparison/sec, it would take 5 days</a:t>
                </a:r>
              </a:p>
              <a:p>
                <a:r>
                  <a:rPr lang="en-US" dirty="0" smtClean="0"/>
                  <a:t>For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N=10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million</a:t>
                </a:r>
                <a:r>
                  <a:rPr lang="en-US" dirty="0" smtClean="0"/>
                  <a:t>, it takes more than a year…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222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71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2 - </a:t>
            </a:r>
            <a:r>
              <a:rPr lang="en-US" dirty="0" err="1" smtClean="0"/>
              <a:t>MinHashing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</a:t>
            </a:r>
            <a:r>
              <a:rPr lang="en-US" b="1" dirty="0" smtClean="0">
                <a:solidFill>
                  <a:srgbClr val="FF0000"/>
                </a:solidFill>
              </a:rPr>
              <a:t>large sets </a:t>
            </a:r>
            <a:r>
              <a:rPr lang="en-US" dirty="0" smtClean="0"/>
              <a:t>to </a:t>
            </a:r>
            <a:r>
              <a:rPr lang="en-US" b="1" dirty="0" smtClean="0">
                <a:solidFill>
                  <a:srgbClr val="FF0000"/>
                </a:solidFill>
              </a:rPr>
              <a:t>short signatures</a:t>
            </a:r>
            <a:r>
              <a:rPr lang="en-US" dirty="0" smtClean="0"/>
              <a:t>, while preserving similarity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6" y="2636912"/>
            <a:ext cx="8229600" cy="3981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91880" y="2924944"/>
            <a:ext cx="2232248" cy="3672408"/>
          </a:xfrm>
          <a:prstGeom prst="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70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Sets as Bit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similarity problems can be formalized as </a:t>
            </a:r>
            <a:r>
              <a:rPr lang="en-US" dirty="0" smtClean="0">
                <a:solidFill>
                  <a:srgbClr val="0000FF"/>
                </a:solidFill>
              </a:rPr>
              <a:t>finding subsets that have significant intersection</a:t>
            </a:r>
          </a:p>
          <a:p>
            <a:r>
              <a:rPr lang="en-US" dirty="0" smtClean="0"/>
              <a:t>Encode sets using 0/1 vectors</a:t>
            </a:r>
          </a:p>
          <a:p>
            <a:pPr lvl="1"/>
            <a:r>
              <a:rPr lang="en-US" dirty="0" smtClean="0"/>
              <a:t>One dimension per element in the universal set</a:t>
            </a:r>
          </a:p>
          <a:p>
            <a:r>
              <a:rPr lang="en-US" dirty="0" smtClean="0"/>
              <a:t>Interpret </a:t>
            </a:r>
            <a:r>
              <a:rPr lang="en-US" dirty="0" smtClean="0">
                <a:solidFill>
                  <a:srgbClr val="FF0000"/>
                </a:solidFill>
              </a:rPr>
              <a:t>set intersection as bitwise </a:t>
            </a:r>
            <a:r>
              <a:rPr lang="en-US" b="1" dirty="0" smtClean="0">
                <a:solidFill>
                  <a:srgbClr val="FF0000"/>
                </a:solidFill>
              </a:rPr>
              <a:t>AND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set union as bitwise </a:t>
            </a:r>
            <a:r>
              <a:rPr lang="en-US" b="1" dirty="0" smtClean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50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Sets as Bit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=10111;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=10011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Size of intersection = 3; size of union = 4,</a:t>
                </a:r>
              </a:p>
              <a:p>
                <a:pPr marL="457200" lvl="1" indent="0">
                  <a:buNone/>
                </a:pPr>
                <a:r>
                  <a:rPr lang="en-US" b="0" dirty="0"/>
                  <a:t> </a:t>
                </a:r>
                <a:r>
                  <a:rPr lang="en-US" b="0" dirty="0" smtClean="0"/>
                  <a:t>   Jaccard similarity = 3/4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0" dirty="0" smtClean="0"/>
                  <a:t> 1 – (</a:t>
                </a:r>
                <a:r>
                  <a:rPr lang="en-US" b="0" dirty="0" err="1" smtClean="0"/>
                  <a:t>Jaccard</a:t>
                </a:r>
                <a:r>
                  <a:rPr lang="en-US" b="0" dirty="0" smtClean="0"/>
                  <a:t> similarity) = 1/4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04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Sets to Boolean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Rows</a:t>
            </a:r>
            <a:r>
              <a:rPr lang="en-US" dirty="0" smtClean="0"/>
              <a:t> = elements (shingles)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Columns </a:t>
            </a:r>
            <a:r>
              <a:rPr lang="en-US" dirty="0" smtClean="0"/>
              <a:t>= sets (documents)</a:t>
            </a:r>
          </a:p>
          <a:p>
            <a:pPr lvl="1"/>
            <a:r>
              <a:rPr lang="en-US" dirty="0" smtClean="0"/>
              <a:t>1 in row </a:t>
            </a:r>
            <a:r>
              <a:rPr lang="en-US" b="1" i="1" dirty="0" smtClean="0"/>
              <a:t>e</a:t>
            </a:r>
            <a:r>
              <a:rPr lang="en-US" dirty="0" smtClean="0"/>
              <a:t> and column </a:t>
            </a:r>
            <a:r>
              <a:rPr lang="en-US" b="1" i="1" dirty="0" smtClean="0"/>
              <a:t>s</a:t>
            </a:r>
            <a:r>
              <a:rPr lang="en-US" dirty="0" smtClean="0"/>
              <a:t> if and only if </a:t>
            </a:r>
            <a:r>
              <a:rPr lang="en-US" b="1" i="1" dirty="0" smtClean="0"/>
              <a:t>e</a:t>
            </a:r>
            <a:r>
              <a:rPr lang="en-US" dirty="0" smtClean="0"/>
              <a:t> is a member of </a:t>
            </a:r>
            <a:r>
              <a:rPr lang="en-US" b="1" i="1" dirty="0" smtClean="0"/>
              <a:t>s</a:t>
            </a:r>
          </a:p>
          <a:p>
            <a:pPr lvl="1"/>
            <a:r>
              <a:rPr lang="en-US" dirty="0" smtClean="0"/>
              <a:t>Column similarity is the Jaccard similarity of the corresponding sets (rows with value 1)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Typical matrix is sparse!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Each document is a column!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9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Sets to Boolean Matrices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5047126"/>
              </p:ext>
            </p:extLst>
          </p:nvPr>
        </p:nvGraphicFramePr>
        <p:xfrm>
          <a:off x="6012160" y="1888234"/>
          <a:ext cx="2674640" cy="427707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668660"/>
                <a:gridCol w="668660"/>
                <a:gridCol w="668660"/>
                <a:gridCol w="668660"/>
              </a:tblGrid>
              <a:tr h="6110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0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0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0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0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0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0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solidFill>
                      <a:srgbClr val="0000FF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𝑠𝑖𝑚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 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 smtClean="0"/>
                  <a:t>Size of intersection = 3;</a:t>
                </a:r>
              </a:p>
              <a:p>
                <a:r>
                  <a:rPr lang="en-US" dirty="0" smtClean="0"/>
                  <a:t>Size of union = 6;</a:t>
                </a:r>
              </a:p>
              <a:p>
                <a:r>
                  <a:rPr lang="en-US" dirty="0" smtClean="0"/>
                  <a:t>Jaccard similarity = 3/6 = 0.5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1 – 0.5 = 0.5</a:t>
                </a:r>
              </a:p>
              <a:p>
                <a:endParaRPr lang="en-US" dirty="0"/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What about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𝑠𝑖𝑚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?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 rotWithShape="1">
                <a:blip r:embed="rId3"/>
                <a:stretch>
                  <a:fillRect l="-1630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27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084168" y="1340768"/>
                <a:ext cx="252028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340768"/>
                <a:ext cx="2520280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2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Similar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So far:</a:t>
            </a:r>
          </a:p>
          <a:p>
            <a:pPr lvl="1"/>
            <a:r>
              <a:rPr lang="en-US" dirty="0" smtClean="0"/>
              <a:t>Documents </a:t>
            </a:r>
            <a:r>
              <a:rPr lang="en-US" dirty="0" smtClean="0">
                <a:sym typeface="Wingdings" pitchFamily="2" charset="2"/>
              </a:rPr>
              <a:t> Sets of shingles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Represent sets as </a:t>
            </a:r>
            <a:r>
              <a:rPr lang="en-US" dirty="0" err="1" smtClean="0">
                <a:sym typeface="Wingdings" pitchFamily="2" charset="2"/>
              </a:rPr>
              <a:t>boolean</a:t>
            </a:r>
            <a:r>
              <a:rPr lang="en-US" dirty="0" smtClean="0">
                <a:sym typeface="Wingdings" pitchFamily="2" charset="2"/>
              </a:rPr>
              <a:t> vectors in a matrix</a:t>
            </a:r>
          </a:p>
          <a:p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Next Goal: </a:t>
            </a:r>
            <a:r>
              <a:rPr lang="en-US" dirty="0" smtClean="0">
                <a:sym typeface="Wingdings" pitchFamily="2" charset="2"/>
              </a:rPr>
              <a:t>Find similar columns</a:t>
            </a:r>
          </a:p>
          <a:p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Challenges</a:t>
            </a:r>
            <a:r>
              <a:rPr lang="en-US" dirty="0" smtClean="0">
                <a:sym typeface="Wingdings" pitchFamily="2" charset="2"/>
              </a:rPr>
              <a:t>: too many long columns to compare</a:t>
            </a:r>
          </a:p>
          <a:p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Approach: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1)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Signatures of columns</a:t>
            </a:r>
            <a:r>
              <a:rPr lang="en-US" dirty="0" smtClean="0">
                <a:sym typeface="Wingdings" pitchFamily="2" charset="2"/>
              </a:rPr>
              <a:t>: small summaries of columns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2) Examine pairs of signatures to find similar columns</a:t>
            </a:r>
          </a:p>
          <a:p>
            <a:pPr lvl="2"/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C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omparing all pairs may take too much time – Job for LSH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3) Optional: Check whether columns with similar signatures are really similar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70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 Columns (Signatures)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Key idea: </a:t>
                </a:r>
                <a:r>
                  <a:rPr lang="en-US" dirty="0" smtClean="0"/>
                  <a:t>“hash” each column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 to a small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signature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h(C)</a:t>
                </a:r>
                <a:r>
                  <a:rPr lang="en-US" dirty="0" smtClean="0"/>
                  <a:t>, such that:</a:t>
                </a:r>
              </a:p>
              <a:p>
                <a:pPr lvl="1"/>
                <a:r>
                  <a:rPr lang="en-US" dirty="0" smtClean="0"/>
                  <a:t>1) </a:t>
                </a:r>
                <a:r>
                  <a:rPr lang="en-US" i="1" dirty="0" smtClean="0"/>
                  <a:t>h(C)</a:t>
                </a:r>
                <a:r>
                  <a:rPr lang="en-US" dirty="0" smtClean="0"/>
                  <a:t> is small enough that the signature fits in RAM</a:t>
                </a:r>
              </a:p>
              <a:p>
                <a:pPr lvl="1"/>
                <a:r>
                  <a:rPr lang="en-US" dirty="0" smtClean="0"/>
                  <a:t>2)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𝑠𝑖𝑚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the same as the “similarity” of signatures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Hash documents into buckets, and expect that “most” pairs of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near duplicate</a:t>
                </a:r>
                <a:r>
                  <a:rPr lang="en-US" dirty="0" smtClean="0"/>
                  <a:t> docs hash into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same</a:t>
                </a:r>
                <a:r>
                  <a:rPr lang="en-US" dirty="0" smtClean="0"/>
                  <a:t> bucket!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148" b="-3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44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Completion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43" y="1357234"/>
            <a:ext cx="7147581" cy="495208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5148064" y="1412776"/>
            <a:ext cx="3024336" cy="5040560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55976" y="1196752"/>
            <a:ext cx="3960440" cy="5524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3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Min-Hashing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Goal: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Find a hash function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h(</a:t>
                </a:r>
                <a:r>
                  <a:rPr lang="en-US" altLang="zh-CN" i="1" dirty="0" smtClean="0">
                    <a:solidFill>
                      <a:srgbClr val="FF0000"/>
                    </a:solidFill>
                  </a:rPr>
                  <a:t>·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such that: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𝑠𝑖𝑚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high, then with high prob.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i="1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𝑠𝑖𝑚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low, </a:t>
                </a:r>
                <a:r>
                  <a:rPr lang="en-US" dirty="0"/>
                  <a:t>then with high </a:t>
                </a:r>
                <a:r>
                  <a:rPr lang="en-US" dirty="0" smtClean="0"/>
                  <a:t>prob.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i="1">
                        <a:latin typeface="Cambria Math"/>
                      </a:rPr>
                      <m:t>h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i="1" dirty="0"/>
              </a:p>
              <a:p>
                <a:r>
                  <a:rPr lang="en-US" dirty="0" smtClean="0"/>
                  <a:t>Clearly, the hash function depends on the similarity metric:</a:t>
                </a:r>
              </a:p>
              <a:p>
                <a:pPr lvl="1"/>
                <a:r>
                  <a:rPr lang="en-US" dirty="0" smtClean="0"/>
                  <a:t>Not all similarity metrics have a suitable hash function</a:t>
                </a:r>
                <a:endParaRPr lang="en-US" dirty="0"/>
              </a:p>
              <a:p>
                <a:pPr lvl="1"/>
                <a:r>
                  <a:rPr lang="en-US" dirty="0"/>
                  <a:t>F</a:t>
                </a:r>
                <a:r>
                  <a:rPr lang="en-US" dirty="0" smtClean="0"/>
                  <a:t>or Jaccard similarity: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Min-hashing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617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07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Min-Hashing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Imagine </a:t>
                </a:r>
                <a:r>
                  <a:rPr lang="en-US" dirty="0"/>
                  <a:t>the rows of the </a:t>
                </a:r>
                <a:r>
                  <a:rPr lang="en-US" dirty="0" err="1"/>
                  <a:t>boolean</a:t>
                </a:r>
                <a:r>
                  <a:rPr lang="en-US" dirty="0"/>
                  <a:t> matrix permuted under </a:t>
                </a:r>
                <a:r>
                  <a:rPr lang="en-US" dirty="0">
                    <a:solidFill>
                      <a:srgbClr val="FF0000"/>
                    </a:solidFill>
                  </a:rPr>
                  <a:t>random permutation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a </a:t>
                </a:r>
                <a:r>
                  <a:rPr lang="en-US" dirty="0">
                    <a:solidFill>
                      <a:srgbClr val="FF0000"/>
                    </a:solidFill>
                  </a:rPr>
                  <a:t>“hash” function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𝐶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= the </a:t>
                </a:r>
                <a:r>
                  <a:rPr lang="en-US" dirty="0"/>
                  <a:t>number of the </a:t>
                </a:r>
                <a:r>
                  <a:rPr lang="en-US" dirty="0">
                    <a:solidFill>
                      <a:srgbClr val="FF0000"/>
                    </a:solidFill>
                  </a:rPr>
                  <a:t>first </a:t>
                </a:r>
                <a:r>
                  <a:rPr lang="en-US" dirty="0"/>
                  <a:t>(in the permuted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row in which column </a:t>
                </a:r>
                <a:r>
                  <a:rPr lang="en-US" i="1" dirty="0"/>
                  <a:t>C </a:t>
                </a:r>
                <a:r>
                  <a:rPr lang="en-US" dirty="0"/>
                  <a:t>has </a:t>
                </a:r>
                <a:r>
                  <a:rPr lang="en-US" dirty="0" smtClean="0"/>
                  <a:t>a value </a:t>
                </a:r>
                <a:r>
                  <a:rPr lang="en-US" dirty="0"/>
                  <a:t>1: </a:t>
                </a: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min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𝜋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𝜋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>
                    <a:solidFill>
                      <a:srgbClr val="0000FF"/>
                    </a:solidFill>
                  </a:rPr>
                  <a:t>Use </a:t>
                </a:r>
                <a:r>
                  <a:rPr lang="en-US" dirty="0">
                    <a:solidFill>
                      <a:srgbClr val="0000FF"/>
                    </a:solidFill>
                  </a:rPr>
                  <a:t>several (e.g., 100) independent hash functions to create a signature of a column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17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Min-Hashing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752164"/>
              </p:ext>
            </p:extLst>
          </p:nvPr>
        </p:nvGraphicFramePr>
        <p:xfrm>
          <a:off x="2771800" y="2212996"/>
          <a:ext cx="2520280" cy="406105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630070"/>
                <a:gridCol w="630070"/>
                <a:gridCol w="630070"/>
                <a:gridCol w="630070"/>
              </a:tblGrid>
              <a:tr h="5801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1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1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1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1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1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1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215625"/>
              </p:ext>
            </p:extLst>
          </p:nvPr>
        </p:nvGraphicFramePr>
        <p:xfrm>
          <a:off x="1115616" y="2212997"/>
          <a:ext cx="576064" cy="4104457"/>
        </p:xfrm>
        <a:graphic>
          <a:graphicData uri="http://schemas.openxmlformats.org/drawingml/2006/table">
            <a:tbl>
              <a:tblPr bandCol="1">
                <a:tableStyleId>{21E4AEA4-8DFA-4A89-87EB-49C32662AFE0}</a:tableStyleId>
              </a:tblPr>
              <a:tblGrid>
                <a:gridCol w="576064"/>
              </a:tblGrid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355093"/>
              </p:ext>
            </p:extLst>
          </p:nvPr>
        </p:nvGraphicFramePr>
        <p:xfrm>
          <a:off x="395536" y="2212996"/>
          <a:ext cx="576064" cy="4104457"/>
        </p:xfrm>
        <a:graphic>
          <a:graphicData uri="http://schemas.openxmlformats.org/drawingml/2006/table">
            <a:tbl>
              <a:tblPr bandCol="1">
                <a:tableStyleId>{073A0DAA-6AF3-43AB-8588-CEC1D06C72B9}</a:tableStyleId>
              </a:tblPr>
              <a:tblGrid>
                <a:gridCol w="576064"/>
              </a:tblGrid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810429"/>
              </p:ext>
            </p:extLst>
          </p:nvPr>
        </p:nvGraphicFramePr>
        <p:xfrm>
          <a:off x="6276528" y="2573036"/>
          <a:ext cx="2543944" cy="1728192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635986"/>
                <a:gridCol w="635986"/>
                <a:gridCol w="635986"/>
                <a:gridCol w="635986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132327"/>
              </p:ext>
            </p:extLst>
          </p:nvPr>
        </p:nvGraphicFramePr>
        <p:xfrm>
          <a:off x="1835696" y="2212996"/>
          <a:ext cx="576064" cy="4104457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576064"/>
              </a:tblGrid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372200" y="202891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Signature matrix </a:t>
            </a:r>
            <a:r>
              <a:rPr lang="en-US" sz="2000" b="1" i="1" dirty="0" smtClean="0">
                <a:solidFill>
                  <a:srgbClr val="00B050"/>
                </a:solidFill>
              </a:rPr>
              <a:t>M</a:t>
            </a:r>
            <a:endParaRPr lang="en-US" sz="2000" b="1" i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99792" y="1636932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Input matrix (Shingles*Documents)</a:t>
            </a:r>
            <a:endParaRPr lang="en-US" sz="2000" b="1" i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9552" y="1628800"/>
                <a:ext cx="1800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B050"/>
                    </a:solidFill>
                  </a:rPr>
                  <a:t>Permutation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/>
                      </a:rPr>
                      <m:t>𝝅</m:t>
                    </m:r>
                  </m:oMath>
                </a14:m>
                <a:endParaRPr lang="en-US" sz="2000" b="1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628800"/>
                <a:ext cx="1800200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372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5436096" y="4013196"/>
            <a:ext cx="720080" cy="504056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372200" y="5021308"/>
                <a:ext cx="2304256" cy="1021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4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</a:rPr>
                  <a:t> element of the permutation is the first to map to 1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5021308"/>
                <a:ext cx="2304256" cy="1021177"/>
              </a:xfrm>
              <a:prstGeom prst="rect">
                <a:avLst/>
              </a:prstGeom>
              <a:blipFill rotWithShape="1">
                <a:blip r:embed="rId3"/>
                <a:stretch>
                  <a:fillRect l="-2646" t="-2395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7380312" y="3509140"/>
            <a:ext cx="360040" cy="15121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4499992" y="2645044"/>
            <a:ext cx="2160240" cy="23762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1547664" y="2645044"/>
            <a:ext cx="4824536" cy="27363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76243"/>
            <a:ext cx="2133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15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 animBg="1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Surprising Property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Choose a random permutation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𝜋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Claim: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]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𝑠𝑖𝑚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Why?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22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Proof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84784"/>
                <a:ext cx="8363272" cy="4781128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Let X be a document (set of shingles)</a:t>
                </a:r>
              </a:p>
              <a:p>
                <a:r>
                  <a:rPr lang="en-US" sz="2800" dirty="0"/>
                  <a:t>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  <m:r>
                      <a:rPr lang="en-US" sz="2800" b="0" i="0" smtClean="0">
                        <a:latin typeface="Cambria Math"/>
                      </a:rPr>
                      <m:t>=1/</m:t>
                    </m:r>
                    <m:r>
                      <a:rPr lang="en-US" sz="2800" i="1">
                        <a:latin typeface="Cambria Math"/>
                      </a:rPr>
                      <m:t>|</m:t>
                    </m:r>
                    <m:r>
                      <a:rPr lang="en-US" sz="2800" i="1">
                        <a:latin typeface="Cambria Math"/>
                      </a:rPr>
                      <m:t>𝑋</m:t>
                    </m:r>
                    <m:r>
                      <a:rPr lang="en-US" sz="2800" i="1">
                        <a:latin typeface="Cambria Math"/>
                      </a:rPr>
                      <m:t>|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400" dirty="0"/>
                  <a:t>It is equally likely that any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∈</m:t>
                    </m:r>
                    <m:r>
                      <a:rPr lang="en-US" sz="24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/>
                  <a:t> is mapped to the </a:t>
                </a:r>
                <a:r>
                  <a:rPr lang="en-US" sz="2400" b="1" i="1" dirty="0"/>
                  <a:t>min</a:t>
                </a:r>
                <a:r>
                  <a:rPr lang="en-US" sz="2400" dirty="0"/>
                  <a:t> element</a:t>
                </a:r>
              </a:p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800" dirty="0"/>
                  <a:t> be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min</m:t>
                    </m:r>
                    <m:r>
                      <a:rPr lang="en-US" sz="2800" i="1">
                        <a:latin typeface="Cambria Math"/>
                      </a:rPr>
                      <m:t>⁡(</m:t>
                    </m:r>
                    <m:r>
                      <a:rPr lang="en-US" sz="2800" i="1">
                        <a:latin typeface="Cambria Math"/>
                      </a:rPr>
                      <m:t>𝜋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))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Then either: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800" dirty="0" smtClean="0"/>
                  <a:t>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, or</a:t>
                </a:r>
              </a:p>
              <a:p>
                <a:pPr marL="0" indent="0">
                  <a:buNone/>
                </a:pPr>
                <a:r>
                  <a:rPr lang="en-US" sz="2800" dirty="0"/>
                  <a:t>		 </a:t>
                </a:r>
                <a:r>
                  <a:rPr lang="en-US" sz="28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min</m:t>
                    </m:r>
                    <m:r>
                      <a:rPr lang="en-US" sz="2800" b="0" i="1" smtClean="0">
                        <a:latin typeface="Cambria Math"/>
                      </a:rPr>
                      <m:t>⁡(</m:t>
                    </m:r>
                    <m:r>
                      <a:rPr lang="en-US" sz="2800" b="0" i="1" smtClean="0">
                        <a:latin typeface="Cambria Math"/>
                      </a:rPr>
                      <m:t>𝜋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sz="2800" dirty="0" smtClean="0"/>
                  <a:t>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r>
                  <a:rPr lang="en-US" sz="2800" dirty="0"/>
                  <a:t>So the prob. that both are true is the prob. </a:t>
                </a:r>
              </a:p>
              <a:p>
                <a:pPr marL="0" indent="0">
                  <a:buNone/>
                </a:pPr>
                <a:r>
                  <a:rPr lang="en-US" sz="2600" dirty="0"/>
                  <a:t> </a:t>
                </a:r>
                <a:r>
                  <a:rPr lang="en-US" sz="2600" dirty="0" smtClean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sz="2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sz="2600" i="1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sz="2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600" i="1" dirty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600" i="1" dirty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6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i="1" dirty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600" i="1" dirty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600" i="1" dirty="0">
                                <a:latin typeface="Cambria Math"/>
                                <a:ea typeface="Cambria Math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altLang="zh-CN" sz="2600" i="1" dirty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i="1" dirty="0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600" i="1" dirty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600" i="1" dirty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600" i="1" dirty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600" i="1" dirty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600" i="1" dirty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600" i="1" dirty="0">
                                <a:latin typeface="Cambria Math"/>
                                <a:ea typeface="Cambria Math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sz="2600" i="1" dirty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600" i="1" dirty="0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600" i="1" dirty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600" b="0" i="1" dirty="0" smtClean="0">
                        <a:latin typeface="Cambria Math"/>
                      </a:rPr>
                      <m:t>=</m:t>
                    </m:r>
                    <m:r>
                      <a:rPr lang="en-US" sz="2600" i="1">
                        <a:latin typeface="Cambria Math"/>
                      </a:rPr>
                      <m:t>𝑠𝑖𝑚</m:t>
                    </m:r>
                    <m:r>
                      <a:rPr lang="en-US" sz="2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latin typeface="Cambria Math"/>
                      </a:rPr>
                      <m:t>)</m:t>
                    </m:r>
                  </m:oMath>
                </a14:m>
                <a:endParaRPr lang="en-US" sz="26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84784"/>
                <a:ext cx="8363272" cy="4781128"/>
              </a:xfrm>
              <a:blipFill rotWithShape="1">
                <a:blip r:embed="rId2"/>
                <a:stretch>
                  <a:fillRect l="-1312" t="-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23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Types of Rows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784"/>
                <a:ext cx="8229600" cy="525658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800" dirty="0" smtClean="0"/>
                  <a:t>Given cols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, rows may be classified as:</a:t>
                </a:r>
              </a:p>
              <a:p>
                <a:endParaRPr lang="en-US" sz="2800" dirty="0"/>
              </a:p>
              <a:p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endParaRPr lang="en-US" sz="2800" dirty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sz="2800" dirty="0" smtClean="0"/>
                  <a:t>Note: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1" smtClean="0">
                        <a:latin typeface="Cambria Math"/>
                      </a:rPr>
                      <m:t>sim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𝑎</m:t>
                    </m:r>
                    <m:r>
                      <a:rPr lang="en-US" sz="2800" b="0" i="1" smtClean="0">
                        <a:latin typeface="Cambria Math"/>
                      </a:rPr>
                      <m:t>/(</m:t>
                    </m:r>
                    <m:r>
                      <a:rPr lang="en-US" sz="2800" b="0" i="1" smtClean="0">
                        <a:latin typeface="Cambria Math"/>
                      </a:rPr>
                      <m:t>𝑎</m:t>
                    </m:r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</a:rPr>
                      <m:t>𝑏</m:t>
                    </m:r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</a:rPr>
                      <m:t>𝑐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,</a:t>
                </a:r>
              </a:p>
              <a:p>
                <a:pPr marL="0" lvl="1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:r>
                  <a:rPr lang="en-US" sz="2800" dirty="0" smtClean="0"/>
                  <a:t>where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</a:t>
                </a:r>
                <a:r>
                  <a:rPr lang="en-US" dirty="0"/>
                  <a:t>= # rows of type A, etc.</a:t>
                </a:r>
              </a:p>
              <a:p>
                <a:r>
                  <a:rPr lang="en-US" sz="2800" dirty="0" smtClean="0"/>
                  <a:t>Then: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𝑠𝑖𝑚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lvl="1"/>
                <a:r>
                  <a:rPr lang="en-US" sz="2400" dirty="0" smtClean="0"/>
                  <a:t>Look down the cols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 until we see a 1</a:t>
                </a:r>
              </a:p>
              <a:p>
                <a:pPr lvl="1"/>
                <a:r>
                  <a:rPr lang="en-US" sz="2400" dirty="0" smtClean="0"/>
                  <a:t>If it’s a type-A row,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h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457200" lvl="1" indent="0">
                  <a:buNone/>
                </a:pPr>
                <a:r>
                  <a:rPr lang="en-US" sz="2400" dirty="0" smtClean="0"/>
                  <a:t>     If a type-B or type-C row,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 smtClean="0">
                        <a:latin typeface="Cambria Math"/>
                      </a:rPr>
                      <m:t>≠</m:t>
                    </m:r>
                    <m:r>
                      <a:rPr lang="en-US" sz="2400" i="1">
                        <a:latin typeface="Cambria Math"/>
                      </a:rPr>
                      <m:t>h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457200" lvl="1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784"/>
                <a:ext cx="8229600" cy="5256584"/>
              </a:xfrm>
              <a:blipFill rotWithShape="0">
                <a:blip r:embed="rId2"/>
                <a:stretch>
                  <a:fillRect l="-1333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0178870"/>
                  </p:ext>
                </p:extLst>
              </p:nvPr>
            </p:nvGraphicFramePr>
            <p:xfrm>
              <a:off x="2843809" y="1844824"/>
              <a:ext cx="2952327" cy="19812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84109"/>
                    <a:gridCol w="984109"/>
                    <a:gridCol w="984109"/>
                  </a:tblGrid>
                  <a:tr h="381838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u="sng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u="sng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u="sng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u="sng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u="sng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u="sng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u="sng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u="sng" dirty="0"/>
                        </a:p>
                      </a:txBody>
                      <a:tcPr anchor="ctr">
                        <a:noFill/>
                      </a:tcPr>
                    </a:tc>
                  </a:tr>
                  <a:tr h="3818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</a:t>
                          </a:r>
                          <a:endParaRPr lang="en-US" sz="2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noFill/>
                      </a:tcPr>
                    </a:tc>
                  </a:tr>
                  <a:tr h="3818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endParaRPr lang="en-US" sz="2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noFill/>
                      </a:tcPr>
                    </a:tc>
                  </a:tr>
                  <a:tr h="3818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C</a:t>
                          </a:r>
                          <a:endParaRPr lang="en-US" sz="2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noFill/>
                      </a:tcPr>
                    </a:tc>
                  </a:tr>
                  <a:tr h="3818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D</a:t>
                          </a:r>
                          <a:endParaRPr lang="en-US" sz="2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0178870"/>
                  </p:ext>
                </p:extLst>
              </p:nvPr>
            </p:nvGraphicFramePr>
            <p:xfrm>
              <a:off x="2843809" y="1844824"/>
              <a:ext cx="2952327" cy="19812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84109"/>
                    <a:gridCol w="984109"/>
                    <a:gridCol w="984109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000" t="-1538" r="-99383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01242" t="-1538" b="-4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</a:t>
                          </a:r>
                          <a:endParaRPr lang="en-US" sz="2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noFill/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endParaRPr lang="en-US" sz="2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noFill/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C</a:t>
                          </a:r>
                          <a:endParaRPr lang="en-US" sz="2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noFill/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D</a:t>
                          </a:r>
                          <a:endParaRPr lang="en-US" sz="2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58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for Signatures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know: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𝑠𝑖𝑚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Now generalize to multiple hash functions</a:t>
                </a:r>
              </a:p>
              <a:p>
                <a:endParaRPr lang="en-US" dirty="0"/>
              </a:p>
              <a:p>
                <a:r>
                  <a:rPr lang="en-US" dirty="0" smtClean="0"/>
                  <a:t>The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similarity of two signatures </a:t>
                </a:r>
                <a:r>
                  <a:rPr lang="en-US" dirty="0" smtClean="0"/>
                  <a:t>is the fraction of the hash functions in which they agree</a:t>
                </a:r>
              </a:p>
              <a:p>
                <a:r>
                  <a:rPr lang="en-US" dirty="0" smtClean="0"/>
                  <a:t>Note: Because of the </a:t>
                </a:r>
                <a:r>
                  <a:rPr lang="en-US" dirty="0" err="1" smtClean="0"/>
                  <a:t>minhash</a:t>
                </a:r>
                <a:r>
                  <a:rPr lang="en-US" dirty="0" smtClean="0"/>
                  <a:t> property, the similarity of columns is the same as the expected similarity of their signatures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1185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96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Min-Hashing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01109"/>
              </p:ext>
            </p:extLst>
          </p:nvPr>
        </p:nvGraphicFramePr>
        <p:xfrm>
          <a:off x="2771800" y="2132854"/>
          <a:ext cx="2520280" cy="406105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630070"/>
                <a:gridCol w="630070"/>
                <a:gridCol w="630070"/>
                <a:gridCol w="630070"/>
              </a:tblGrid>
              <a:tr h="5801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1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1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1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1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1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1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485352"/>
              </p:ext>
            </p:extLst>
          </p:nvPr>
        </p:nvGraphicFramePr>
        <p:xfrm>
          <a:off x="1115616" y="2132855"/>
          <a:ext cx="576064" cy="4104457"/>
        </p:xfrm>
        <a:graphic>
          <a:graphicData uri="http://schemas.openxmlformats.org/drawingml/2006/table">
            <a:tbl>
              <a:tblPr bandCol="1">
                <a:tableStyleId>{21E4AEA4-8DFA-4A89-87EB-49C32662AFE0}</a:tableStyleId>
              </a:tblPr>
              <a:tblGrid>
                <a:gridCol w="576064"/>
              </a:tblGrid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163142"/>
              </p:ext>
            </p:extLst>
          </p:nvPr>
        </p:nvGraphicFramePr>
        <p:xfrm>
          <a:off x="395536" y="2132854"/>
          <a:ext cx="576064" cy="4104457"/>
        </p:xfrm>
        <a:graphic>
          <a:graphicData uri="http://schemas.openxmlformats.org/drawingml/2006/table">
            <a:tbl>
              <a:tblPr bandCol="1">
                <a:tableStyleId>{073A0DAA-6AF3-43AB-8588-CEC1D06C72B9}</a:tableStyleId>
              </a:tblPr>
              <a:tblGrid>
                <a:gridCol w="576064"/>
              </a:tblGrid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388239"/>
              </p:ext>
            </p:extLst>
          </p:nvPr>
        </p:nvGraphicFramePr>
        <p:xfrm>
          <a:off x="6276528" y="2492894"/>
          <a:ext cx="2543944" cy="1728192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635986"/>
                <a:gridCol w="635986"/>
                <a:gridCol w="635986"/>
                <a:gridCol w="635986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731558"/>
              </p:ext>
            </p:extLst>
          </p:nvPr>
        </p:nvGraphicFramePr>
        <p:xfrm>
          <a:off x="1835696" y="2132854"/>
          <a:ext cx="576064" cy="4104457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576064"/>
              </a:tblGrid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72200" y="1948768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Signature matrix </a:t>
            </a:r>
            <a:r>
              <a:rPr lang="en-US" sz="2000" b="1" i="1" dirty="0" smtClean="0">
                <a:solidFill>
                  <a:srgbClr val="00B050"/>
                </a:solidFill>
              </a:rPr>
              <a:t>M</a:t>
            </a:r>
            <a:endParaRPr lang="en-US" sz="2000" b="1" i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9792" y="1556790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Input matrix (Shingles*Documents)</a:t>
            </a:r>
            <a:endParaRPr lang="en-US" sz="2000" b="1" i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9552" y="1548658"/>
                <a:ext cx="1800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B050"/>
                    </a:solidFill>
                  </a:rPr>
                  <a:t>Permutation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/>
                      </a:rPr>
                      <m:t>𝝅</m:t>
                    </m:r>
                  </m:oMath>
                </a14:m>
                <a:endParaRPr lang="en-US" sz="2000" b="1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548658"/>
                <a:ext cx="1800200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372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>
            <a:off x="5436096" y="3933054"/>
            <a:ext cx="720080" cy="504056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16116" y="4543377"/>
            <a:ext cx="183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Similarities:</a:t>
            </a:r>
            <a:endParaRPr lang="en-US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334072"/>
              </p:ext>
            </p:extLst>
          </p:nvPr>
        </p:nvGraphicFramePr>
        <p:xfrm>
          <a:off x="5652120" y="4982248"/>
          <a:ext cx="3108960" cy="1246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/>
                <a:gridCol w="548640"/>
                <a:gridCol w="548640"/>
                <a:gridCol w="548640"/>
                <a:gridCol w="548640"/>
              </a:tblGrid>
              <a:tr h="282966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1-3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2-4</a:t>
                      </a:r>
                      <a:endParaRPr lang="en-US" sz="200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1-2</a:t>
                      </a:r>
                      <a:endParaRPr lang="en-US" sz="200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3-4</a:t>
                      </a:r>
                      <a:endParaRPr lang="en-US" sz="20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106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Col/Col</a:t>
                      </a:r>
                      <a:endParaRPr lang="en-US" sz="2000" b="1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0.75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0.75</a:t>
                      </a:r>
                      <a:endParaRPr lang="en-US" sz="200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7106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Sig/Sig</a:t>
                      </a:r>
                      <a:endParaRPr lang="en-US" sz="2000" b="1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0.67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1.00</a:t>
                      </a:r>
                      <a:endParaRPr lang="en-US" sz="200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01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MinHash</a:t>
            </a:r>
            <a:r>
              <a:rPr lang="en-US" dirty="0" smtClean="0"/>
              <a:t> Signatures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Pick K=100 random permutations of the rows</a:t>
                </a:r>
              </a:p>
              <a:p>
                <a:r>
                  <a:rPr lang="en-US" dirty="0" smtClean="0"/>
                  <a:t>Think of </a:t>
                </a:r>
                <a:r>
                  <a:rPr lang="en-US" b="1" i="1" dirty="0" smtClean="0"/>
                  <a:t>sig</a:t>
                </a:r>
                <a:r>
                  <a:rPr lang="en-US" b="1" dirty="0" smtClean="0"/>
                  <a:t>(C)</a:t>
                </a:r>
                <a:r>
                  <a:rPr lang="en-US" dirty="0" smtClean="0"/>
                  <a:t> as a column vector</a:t>
                </a:r>
              </a:p>
              <a:p>
                <a:r>
                  <a:rPr lang="en-US" b="1" i="1" dirty="0" smtClean="0"/>
                  <a:t>sig</a:t>
                </a:r>
                <a:r>
                  <a:rPr lang="en-US" b="1" dirty="0" smtClean="0"/>
                  <a:t>(C)[</a:t>
                </a:r>
                <a:r>
                  <a:rPr lang="en-US" b="1" dirty="0" err="1" smtClean="0"/>
                  <a:t>i</a:t>
                </a:r>
                <a:r>
                  <a:rPr lang="en-US" b="1" dirty="0" smtClean="0"/>
                  <a:t>] = </a:t>
                </a:r>
                <a:r>
                  <a:rPr lang="en-US" dirty="0" smtClean="0"/>
                  <a:t>according to the </a:t>
                </a:r>
                <a:r>
                  <a:rPr lang="en-US" i="1" dirty="0" err="1" smtClean="0"/>
                  <a:t>i</a:t>
                </a:r>
                <a:r>
                  <a:rPr lang="en-US" dirty="0" err="1" smtClean="0"/>
                  <a:t>-th</a:t>
                </a:r>
                <a:r>
                  <a:rPr lang="en-US" dirty="0" smtClean="0"/>
                  <a:t> permutation, the index of the first row that has a 1 in column </a:t>
                </a:r>
                <a:r>
                  <a:rPr lang="en-US" i="1" dirty="0" smtClean="0"/>
                  <a:t>C: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𝑠𝑖𝑔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min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))</m:t>
                      </m:r>
                    </m:oMath>
                  </m:oMathPara>
                </a14:m>
                <a:endParaRPr lang="en-US" sz="2800" i="1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Note: The sketch (signature) of document C is small -- ~100 bytes!</a:t>
                </a:r>
              </a:p>
              <a:p>
                <a:r>
                  <a:rPr lang="en-US" dirty="0" smtClean="0">
                    <a:solidFill>
                      <a:srgbClr val="0000FF"/>
                    </a:solidFill>
                  </a:rPr>
                  <a:t>We achieved our goal! </a:t>
                </a:r>
                <a:r>
                  <a:rPr lang="en-US" dirty="0" smtClean="0"/>
                  <a:t>We “compressed” long bit vectors into short signatures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617" r="-963" b="-3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92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Implementational Trick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Permuting rows even once is prohibitive</a:t>
                </a:r>
              </a:p>
              <a:p>
                <a:r>
                  <a:rPr lang="en-US" dirty="0" smtClean="0"/>
                  <a:t>Row hashing!</a:t>
                </a:r>
              </a:p>
              <a:p>
                <a:pPr lvl="1"/>
                <a:r>
                  <a:rPr lang="en-US" dirty="0" smtClean="0"/>
                  <a:t>Pick K = 100 hash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2"/>
                <a:r>
                  <a:rPr lang="en-US" dirty="0" smtClean="0"/>
                  <a:t>Universal hashing: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𝑚𝑜𝑑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where</a:t>
                </a:r>
              </a:p>
              <a:p>
                <a:pPr marL="914400" lvl="2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:r>
                  <a:rPr lang="en-US" i="1" dirty="0" smtClean="0"/>
                  <a:t>a, b </a:t>
                </a:r>
                <a:r>
                  <a:rPr lang="en-US" dirty="0" smtClean="0"/>
                  <a:t>are random integers,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is a prime number (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&gt;N)</a:t>
                </a:r>
              </a:p>
              <a:p>
                <a:pPr lvl="1"/>
                <a:r>
                  <a:rPr lang="en-US" dirty="0" smtClean="0"/>
                  <a:t>Order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gives a random row permutation!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37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Completion Problem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327" y="2636912"/>
            <a:ext cx="2249785" cy="159111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43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Implementational Trick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One-pass implementation</a:t>
                </a:r>
              </a:p>
              <a:p>
                <a:pPr lvl="1"/>
                <a:r>
                  <a:rPr lang="en-US" dirty="0"/>
                  <a:t>For each column C and </a:t>
                </a:r>
                <a:r>
                  <a:rPr lang="en-US" dirty="0" smtClean="0"/>
                  <a:t>hash-function.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keep a “slot” for the min-hash </a:t>
                </a:r>
                <a:r>
                  <a:rPr lang="en-US" dirty="0" smtClean="0"/>
                  <a:t>value</a:t>
                </a:r>
              </a:p>
              <a:p>
                <a:pPr lvl="1"/>
                <a:r>
                  <a:rPr lang="en-US" dirty="0" smtClean="0"/>
                  <a:t>Initialize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𝑠𝑖𝑔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Scan rows looking for 1s</a:t>
                </a:r>
              </a:p>
              <a:p>
                <a:pPr lvl="2"/>
                <a:r>
                  <a:rPr lang="en-US" dirty="0" smtClean="0"/>
                  <a:t>Suppose row j has 1 in column C</a:t>
                </a:r>
              </a:p>
              <a:p>
                <a:pPr lvl="2"/>
                <a:r>
                  <a:rPr lang="en-US" dirty="0" smtClean="0"/>
                  <a:t>Then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lvl="3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𝑠𝑖𝑔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𝑠𝑖𝑔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]←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31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 action="ppaction://hlinksldjump"/>
              </a:rPr>
              <a:t>practice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576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Locality Sensitive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pairs of signatures likely to be from similar documents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6" y="2636912"/>
            <a:ext cx="8229600" cy="3981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08104" y="2924944"/>
            <a:ext cx="3168352" cy="3672408"/>
          </a:xfrm>
          <a:prstGeom prst="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14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LSH: First 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Goal: </a:t>
            </a:r>
            <a:r>
              <a:rPr lang="en-US" dirty="0" smtClean="0">
                <a:solidFill>
                  <a:srgbClr val="0000FF"/>
                </a:solidFill>
              </a:rPr>
              <a:t>Find documents with Jaccard similarity at least </a:t>
            </a:r>
            <a:r>
              <a:rPr lang="en-US" i="1" dirty="0" smtClean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(for some similarity threshold)</a:t>
            </a:r>
          </a:p>
          <a:p>
            <a:r>
              <a:rPr lang="en-US" dirty="0" smtClean="0"/>
              <a:t>General idea: Use a (hash) function </a:t>
            </a:r>
            <a:r>
              <a:rPr lang="en-US" i="1" dirty="0" smtClean="0"/>
              <a:t>f(</a:t>
            </a:r>
            <a:r>
              <a:rPr lang="en-US" i="1" dirty="0" err="1" smtClean="0"/>
              <a:t>x,y</a:t>
            </a:r>
            <a:r>
              <a:rPr lang="en-US" i="1" dirty="0" smtClean="0"/>
              <a:t>)</a:t>
            </a:r>
            <a:r>
              <a:rPr lang="en-US" dirty="0" smtClean="0"/>
              <a:t> that tells whether x and y is a </a:t>
            </a:r>
            <a:r>
              <a:rPr lang="en-US" dirty="0" smtClean="0">
                <a:solidFill>
                  <a:srgbClr val="FF0000"/>
                </a:solidFill>
              </a:rPr>
              <a:t>candidate pair:</a:t>
            </a:r>
            <a:r>
              <a:rPr lang="en-US" dirty="0" smtClean="0"/>
              <a:t> a pair of elements whose similarity must be evaluated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minhash</a:t>
            </a:r>
            <a:r>
              <a:rPr lang="en-US" dirty="0" smtClean="0"/>
              <a:t> matrices:</a:t>
            </a:r>
          </a:p>
          <a:p>
            <a:pPr lvl="1"/>
            <a:r>
              <a:rPr lang="en-US" dirty="0" smtClean="0"/>
              <a:t>Hash columns of </a:t>
            </a:r>
            <a:r>
              <a:rPr lang="en-US" dirty="0" smtClean="0">
                <a:solidFill>
                  <a:srgbClr val="FF0000"/>
                </a:solidFill>
              </a:rPr>
              <a:t>signature matrix </a:t>
            </a:r>
            <a:r>
              <a:rPr lang="en-US" dirty="0" smtClean="0"/>
              <a:t>to many buckets</a:t>
            </a:r>
          </a:p>
          <a:p>
            <a:pPr lvl="1"/>
            <a:r>
              <a:rPr lang="en-US" dirty="0" smtClean="0"/>
              <a:t>Each pair of documents that hashes into the same bucket is a </a:t>
            </a:r>
            <a:r>
              <a:rPr lang="en-US" dirty="0" smtClean="0">
                <a:solidFill>
                  <a:srgbClr val="FF0000"/>
                </a:solidFill>
              </a:rPr>
              <a:t>candidate pair </a:t>
            </a:r>
            <a:r>
              <a:rPr lang="en-US" dirty="0" smtClean="0"/>
              <a:t>(for further examination)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78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Candidates from Minhash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Pick a similarity threshold </a:t>
                </a:r>
                <a:r>
                  <a:rPr lang="en-US" b="1" i="1" dirty="0" smtClean="0"/>
                  <a:t>s</a:t>
                </a:r>
                <a:r>
                  <a:rPr lang="en-US" dirty="0" smtClean="0"/>
                  <a:t> (0 &lt; </a:t>
                </a:r>
                <a:r>
                  <a:rPr lang="en-US" b="1" i="1" dirty="0" smtClean="0"/>
                  <a:t>s</a:t>
                </a:r>
                <a:r>
                  <a:rPr lang="en-US" dirty="0" smtClean="0"/>
                  <a:t> &lt; 1)</a:t>
                </a:r>
              </a:p>
              <a:p>
                <a:r>
                  <a:rPr lang="en-US" dirty="0" smtClean="0"/>
                  <a:t>Columns </a:t>
                </a:r>
                <a:r>
                  <a:rPr lang="en-US" b="1" i="1" dirty="0" smtClean="0"/>
                  <a:t>x</a:t>
                </a:r>
                <a:r>
                  <a:rPr lang="en-US" dirty="0" smtClean="0"/>
                  <a:t> and </a:t>
                </a:r>
                <a:r>
                  <a:rPr lang="en-US" b="1" i="1" dirty="0" smtClean="0"/>
                  <a:t>y</a:t>
                </a:r>
                <a:r>
                  <a:rPr lang="en-US" dirty="0" smtClean="0"/>
                  <a:t> of signature matrix </a:t>
                </a:r>
                <a:r>
                  <a:rPr lang="en-US" b="1" i="1" dirty="0" smtClean="0"/>
                  <a:t>M</a:t>
                </a:r>
                <a:r>
                  <a:rPr lang="en-US" dirty="0" smtClean="0"/>
                  <a:t> are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candidate pair</a:t>
                </a:r>
                <a:r>
                  <a:rPr lang="en-US" dirty="0" smtClean="0"/>
                  <a:t> if their signatures agree on at least fraction </a:t>
                </a:r>
                <a:r>
                  <a:rPr lang="en-US" b="1" i="1" dirty="0" smtClean="0"/>
                  <a:t>s</a:t>
                </a:r>
                <a:r>
                  <a:rPr lang="en-US" dirty="0" smtClean="0"/>
                  <a:t> of their rows: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1" i="1" dirty="0"/>
                          <m:t>x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b="1" i="1" dirty="0"/>
                      <m:t>y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at least fraction </a:t>
                </a:r>
                <a:r>
                  <a:rPr lang="en-US" b="1" i="1" dirty="0" smtClean="0"/>
                  <a:t>s</a:t>
                </a:r>
                <a:r>
                  <a:rPr lang="en-US" dirty="0" smtClean="0"/>
                  <a:t> values </a:t>
                </a:r>
                <a:r>
                  <a:rPr lang="en-US" dirty="0"/>
                  <a:t>	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endParaRPr lang="en-US" b="1" i="1" dirty="0" smtClean="0"/>
              </a:p>
              <a:p>
                <a:pPr lvl="1"/>
                <a:r>
                  <a:rPr lang="en-US" dirty="0" smtClean="0"/>
                  <a:t>We expect documents </a:t>
                </a:r>
                <a:r>
                  <a:rPr lang="en-US" b="1" i="1" dirty="0" smtClean="0"/>
                  <a:t>x</a:t>
                </a:r>
                <a:r>
                  <a:rPr lang="en-US" dirty="0" smtClean="0"/>
                  <a:t> and </a:t>
                </a:r>
                <a:r>
                  <a:rPr lang="en-US" b="1" i="1" dirty="0" smtClean="0"/>
                  <a:t>y</a:t>
                </a:r>
                <a:r>
                  <a:rPr lang="en-US" dirty="0" smtClean="0"/>
                  <a:t> to have the same similarity as is the similarity of their signatures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25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LSH for Minhash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Big idea: </a:t>
            </a:r>
            <a:r>
              <a:rPr lang="en-US" dirty="0" smtClean="0">
                <a:solidFill>
                  <a:srgbClr val="FF0000"/>
                </a:solidFill>
              </a:rPr>
              <a:t>Hash columns of signature matrix M several times</a:t>
            </a:r>
          </a:p>
          <a:p>
            <a:r>
              <a:rPr lang="en-US" dirty="0" smtClean="0"/>
              <a:t>Arrange that (only) </a:t>
            </a:r>
            <a:r>
              <a:rPr lang="en-US" b="1" dirty="0" smtClean="0"/>
              <a:t>similar columns </a:t>
            </a:r>
            <a:r>
              <a:rPr lang="en-US" dirty="0" smtClean="0"/>
              <a:t>are likely to </a:t>
            </a:r>
            <a:r>
              <a:rPr lang="en-US" b="1" dirty="0" smtClean="0"/>
              <a:t>hash to the same bucket</a:t>
            </a:r>
            <a:r>
              <a:rPr lang="en-US" dirty="0" smtClean="0"/>
              <a:t>, with high probability</a:t>
            </a:r>
          </a:p>
          <a:p>
            <a:r>
              <a:rPr lang="en-US" dirty="0"/>
              <a:t>Candidate pairs are those that hash to the same bucket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Banding Technique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Divide the signature matrix into </a:t>
            </a:r>
            <a:r>
              <a:rPr lang="en-US" i="1" dirty="0" smtClean="0">
                <a:solidFill>
                  <a:srgbClr val="0000FF"/>
                </a:solidFill>
              </a:rPr>
              <a:t>b </a:t>
            </a:r>
            <a:r>
              <a:rPr lang="en-US" dirty="0" smtClean="0">
                <a:solidFill>
                  <a:srgbClr val="0000FF"/>
                </a:solidFill>
              </a:rPr>
              <a:t>bands consisting of </a:t>
            </a:r>
            <a:r>
              <a:rPr lang="en-US" i="1" dirty="0" smtClean="0">
                <a:solidFill>
                  <a:srgbClr val="0000FF"/>
                </a:solidFill>
              </a:rPr>
              <a:t>r</a:t>
            </a:r>
            <a:r>
              <a:rPr lang="en-US" dirty="0" smtClean="0">
                <a:solidFill>
                  <a:srgbClr val="0000FF"/>
                </a:solidFill>
              </a:rPr>
              <a:t> rows each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94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</a:t>
            </a:r>
            <a:r>
              <a:rPr lang="en-US" i="1" dirty="0" smtClean="0"/>
              <a:t>M</a:t>
            </a:r>
            <a:r>
              <a:rPr lang="en-US" dirty="0" smtClean="0"/>
              <a:t> into </a:t>
            </a:r>
            <a:r>
              <a:rPr lang="en-US" i="1" dirty="0" smtClean="0"/>
              <a:t>b</a:t>
            </a:r>
            <a:r>
              <a:rPr lang="en-US" dirty="0" smtClean="0"/>
              <a:t> Bands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149346"/>
              </p:ext>
            </p:extLst>
          </p:nvPr>
        </p:nvGraphicFramePr>
        <p:xfrm>
          <a:off x="2483768" y="1556792"/>
          <a:ext cx="4104457" cy="432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0401"/>
                <a:gridCol w="270430"/>
                <a:gridCol w="1853626"/>
              </a:tblGrid>
              <a:tr h="8640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640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640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640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640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3316922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B050"/>
                </a:solidFill>
              </a:rPr>
              <a:t>b</a:t>
            </a:r>
            <a:r>
              <a:rPr lang="en-US" sz="2000" b="1" dirty="0" smtClean="0">
                <a:solidFill>
                  <a:srgbClr val="00B050"/>
                </a:solidFill>
              </a:rPr>
              <a:t> bands</a:t>
            </a:r>
            <a:endParaRPr lang="en-US" sz="2000" b="1" i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63888" y="6093296"/>
                <a:ext cx="24482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B050"/>
                    </a:solidFill>
                  </a:rPr>
                  <a:t>Signature matrix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/>
                      </a:rPr>
                      <m:t>𝑴</m:t>
                    </m:r>
                  </m:oMath>
                </a14:m>
                <a:endParaRPr lang="en-US" sz="2000" b="1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6093296"/>
                <a:ext cx="2448272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2743" t="-7692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80312" y="4797152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One signature</a:t>
            </a:r>
            <a:endParaRPr lang="en-US" sz="2000" b="1" i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8304" y="2420888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B050"/>
                </a:solidFill>
              </a:rPr>
              <a:t>r</a:t>
            </a:r>
            <a:r>
              <a:rPr lang="en-US" sz="2000" b="1" dirty="0" smtClean="0">
                <a:solidFill>
                  <a:srgbClr val="00B050"/>
                </a:solidFill>
              </a:rPr>
              <a:t> rows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per band</a:t>
            </a:r>
            <a:endParaRPr lang="en-US" sz="2000" b="1" i="1" dirty="0">
              <a:solidFill>
                <a:srgbClr val="00B05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23728" y="1556792"/>
            <a:ext cx="0" cy="43204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948264" y="2420888"/>
            <a:ext cx="0" cy="8240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644008" y="2832901"/>
            <a:ext cx="2520280" cy="23181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291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</a:t>
            </a:r>
            <a:r>
              <a:rPr lang="en-US" i="1" dirty="0"/>
              <a:t>M</a:t>
            </a:r>
            <a:r>
              <a:rPr lang="en-US" dirty="0"/>
              <a:t> into </a:t>
            </a:r>
            <a:r>
              <a:rPr lang="en-US" i="1" dirty="0"/>
              <a:t>b</a:t>
            </a:r>
            <a:r>
              <a:rPr lang="en-US" dirty="0"/>
              <a:t> Bands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Divide matrix </a:t>
                </a:r>
                <a:r>
                  <a:rPr lang="en-US" b="1" i="1" dirty="0" smtClean="0"/>
                  <a:t>M</a:t>
                </a:r>
                <a:r>
                  <a:rPr lang="en-US" dirty="0" smtClean="0"/>
                  <a:t> into </a:t>
                </a:r>
                <a:r>
                  <a:rPr lang="en-US" b="1" i="1" dirty="0" smtClean="0"/>
                  <a:t>b</a:t>
                </a:r>
                <a:r>
                  <a:rPr lang="en-US" dirty="0" smtClean="0"/>
                  <a:t> bands of </a:t>
                </a:r>
                <a:r>
                  <a:rPr lang="en-US" b="1" i="1" dirty="0" smtClean="0"/>
                  <a:t>r</a:t>
                </a:r>
                <a:r>
                  <a:rPr lang="en-US" dirty="0" smtClean="0"/>
                  <a:t> rows</a:t>
                </a:r>
              </a:p>
              <a:p>
                <a:r>
                  <a:rPr lang="en-US" dirty="0" smtClean="0"/>
                  <a:t>For each band, hash its portion of each column to a hash table with </a:t>
                </a:r>
                <a:r>
                  <a:rPr lang="en-US" b="1" i="1" dirty="0" smtClean="0"/>
                  <a:t>k</a:t>
                </a:r>
                <a:r>
                  <a:rPr lang="en-US" dirty="0" smtClean="0"/>
                  <a:t> buckets</a:t>
                </a:r>
              </a:p>
              <a:p>
                <a:pPr lvl="1"/>
                <a:r>
                  <a:rPr lang="en-US" dirty="0" smtClean="0"/>
                  <a:t>Make </a:t>
                </a:r>
                <a:r>
                  <a:rPr lang="en-US" b="1" i="1" dirty="0" smtClean="0"/>
                  <a:t>k</a:t>
                </a:r>
                <a:r>
                  <a:rPr lang="en-US" dirty="0" smtClean="0"/>
                  <a:t> as large as possible</a:t>
                </a:r>
              </a:p>
              <a:p>
                <a:pPr lvl="1"/>
                <a:r>
                  <a:rPr lang="en-US" dirty="0" smtClean="0"/>
                  <a:t>Assuming two vectors hash to the same bucket if and only if they are identical</a:t>
                </a:r>
              </a:p>
              <a:p>
                <a:r>
                  <a:rPr lang="en-US" dirty="0" smtClean="0"/>
                  <a:t>Candidate column pairs are those that hash to the same bucket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band</a:t>
                </a:r>
              </a:p>
              <a:p>
                <a:r>
                  <a:rPr lang="en-US" dirty="0" smtClean="0"/>
                  <a:t>Tune </a:t>
                </a:r>
                <a:r>
                  <a:rPr lang="en-US" b="1" i="1" dirty="0" smtClean="0"/>
                  <a:t>b</a:t>
                </a:r>
                <a:r>
                  <a:rPr lang="en-US" dirty="0" smtClean="0"/>
                  <a:t> and </a:t>
                </a:r>
                <a:r>
                  <a:rPr lang="en-US" b="1" i="1" dirty="0" smtClean="0"/>
                  <a:t>r</a:t>
                </a:r>
                <a:r>
                  <a:rPr lang="en-US" dirty="0" smtClean="0"/>
                  <a:t> to catch most similar pairs, but few non-similar pairs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 r="-2148" b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3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 Bands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481666"/>
            <a:ext cx="6387603" cy="525970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65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</a:t>
            </a:r>
            <a:r>
              <a:rPr lang="en-US" b="1" dirty="0" smtClean="0"/>
              <a:t>enough buckets </a:t>
            </a:r>
            <a:r>
              <a:rPr lang="en-US" dirty="0" smtClean="0"/>
              <a:t>that columns are unlikely to hash to the same bucket unless they are </a:t>
            </a:r>
            <a:r>
              <a:rPr lang="en-US" b="1" dirty="0" smtClean="0">
                <a:solidFill>
                  <a:srgbClr val="00B050"/>
                </a:solidFill>
              </a:rPr>
              <a:t>identical</a:t>
            </a:r>
            <a:r>
              <a:rPr lang="en-US" dirty="0" smtClean="0"/>
              <a:t> in a particular band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Hereafter, we assume that “</a:t>
            </a:r>
            <a:r>
              <a:rPr lang="en-US" b="1" dirty="0" smtClean="0">
                <a:solidFill>
                  <a:srgbClr val="0000FF"/>
                </a:solidFill>
              </a:rPr>
              <a:t>same bucket</a:t>
            </a:r>
            <a:r>
              <a:rPr lang="en-US" dirty="0" smtClean="0">
                <a:solidFill>
                  <a:srgbClr val="0000FF"/>
                </a:solidFill>
              </a:rPr>
              <a:t>” means “</a:t>
            </a:r>
            <a:r>
              <a:rPr lang="en-US" b="1" dirty="0" smtClean="0">
                <a:solidFill>
                  <a:srgbClr val="0000FF"/>
                </a:solidFill>
              </a:rPr>
              <a:t>identical in that band</a:t>
            </a:r>
            <a:r>
              <a:rPr lang="en-US" dirty="0" smtClean="0">
                <a:solidFill>
                  <a:srgbClr val="0000FF"/>
                </a:solidFill>
              </a:rPr>
              <a:t>”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Assumption needed only to simplify analysis, not for correctness of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90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Completion Problem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8238167" cy="468052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43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Bands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Assume the following case:</a:t>
            </a:r>
          </a:p>
          <a:p>
            <a:r>
              <a:rPr lang="en-US" dirty="0" smtClean="0"/>
              <a:t>Suppose 100,000 columns of </a:t>
            </a:r>
            <a:r>
              <a:rPr lang="en-US" b="1" i="1" dirty="0" smtClean="0"/>
              <a:t>M</a:t>
            </a:r>
            <a:r>
              <a:rPr lang="en-US" dirty="0" smtClean="0"/>
              <a:t> (100k docs)</a:t>
            </a:r>
          </a:p>
          <a:p>
            <a:r>
              <a:rPr lang="en-US" dirty="0" smtClean="0"/>
              <a:t>Signatures of 100 integers (rows)</a:t>
            </a:r>
          </a:p>
          <a:p>
            <a:r>
              <a:rPr lang="en-US" dirty="0" smtClean="0"/>
              <a:t>Therefore, signatures take 40Mb</a:t>
            </a:r>
          </a:p>
          <a:p>
            <a:r>
              <a:rPr lang="en-US" dirty="0" smtClean="0"/>
              <a:t>Choose </a:t>
            </a:r>
            <a:r>
              <a:rPr lang="en-US" b="1" i="1" dirty="0" smtClean="0"/>
              <a:t>b</a:t>
            </a:r>
            <a:r>
              <a:rPr lang="en-US" dirty="0" smtClean="0"/>
              <a:t> = 20 bands of </a:t>
            </a:r>
            <a:r>
              <a:rPr lang="en-US" b="1" i="1" dirty="0" smtClean="0"/>
              <a:t>r</a:t>
            </a:r>
            <a:r>
              <a:rPr lang="en-US" dirty="0" smtClean="0"/>
              <a:t> = 5 integers/band</a:t>
            </a:r>
          </a:p>
          <a:p>
            <a:endParaRPr lang="en-US" dirty="0"/>
          </a:p>
          <a:p>
            <a:r>
              <a:rPr lang="en-US" dirty="0" smtClean="0"/>
              <a:t>Goal: </a:t>
            </a:r>
            <a:r>
              <a:rPr lang="en-US" dirty="0" smtClean="0">
                <a:solidFill>
                  <a:srgbClr val="00B050"/>
                </a:solidFill>
              </a:rPr>
              <a:t>Find pairs of documents that are at least </a:t>
            </a:r>
            <a:r>
              <a:rPr lang="en-US" b="1" i="1" dirty="0" smtClean="0">
                <a:solidFill>
                  <a:srgbClr val="00B050"/>
                </a:solidFill>
              </a:rPr>
              <a:t>s</a:t>
            </a:r>
            <a:r>
              <a:rPr lang="en-US" dirty="0" smtClean="0">
                <a:solidFill>
                  <a:srgbClr val="00B050"/>
                </a:solidFill>
              </a:rPr>
              <a:t> = 0.8 similar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8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are 80% Similar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Find pairs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𝒔</m:t>
                    </m:r>
                  </m:oMath>
                </a14:m>
                <a:r>
                  <a:rPr lang="en-US" dirty="0" smtClean="0">
                    <a:solidFill>
                      <a:srgbClr val="0000FF"/>
                    </a:solidFill>
                  </a:rPr>
                  <a:t> = 0.8 similarity, set </a:t>
                </a:r>
                <a:r>
                  <a:rPr lang="en-US" b="1" i="1" dirty="0" smtClean="0">
                    <a:solidFill>
                      <a:srgbClr val="0000FF"/>
                    </a:solidFill>
                  </a:rPr>
                  <a:t>b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= 20, </a:t>
                </a:r>
                <a:r>
                  <a:rPr lang="en-US" b="1" i="1" dirty="0" smtClean="0">
                    <a:solidFill>
                      <a:srgbClr val="0000FF"/>
                    </a:solidFill>
                  </a:rPr>
                  <a:t>r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= 5</a:t>
                </a:r>
              </a:p>
              <a:p>
                <a:r>
                  <a:rPr lang="en-US" dirty="0" smtClean="0"/>
                  <a:t>Assume: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𝑠𝑖𝑚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=0.8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𝑠𝑖𝑚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𝒔</m:t>
                    </m:r>
                  </m:oMath>
                </a14:m>
                <a:r>
                  <a:rPr lang="en-US" dirty="0" smtClean="0"/>
                  <a:t>, we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to be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candidate pair</a:t>
                </a:r>
                <a:r>
                  <a:rPr lang="en-US" dirty="0" smtClean="0"/>
                  <a:t>: we want them to hash to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at least 1 common bucket </a:t>
                </a:r>
                <a:r>
                  <a:rPr lang="en-US" dirty="0" smtClean="0"/>
                  <a:t>(at least one band is identical)</a:t>
                </a:r>
              </a:p>
              <a:p>
                <a:r>
                  <a:rPr lang="en-US" dirty="0" smtClean="0"/>
                  <a:t>Prob.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identical in one particular band: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0.8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=0.328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Prob.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not</a:t>
                </a:r>
                <a:r>
                  <a:rPr lang="en-US" dirty="0" smtClean="0"/>
                  <a:t> similar in all of the 20 bands: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1−0.328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=0.00035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i.e., about 1/3000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of the 80%-similar column pairs are false negatives (we miss them)</a:t>
                </a:r>
              </a:p>
              <a:p>
                <a:pPr lvl="1"/>
                <a:r>
                  <a:rPr lang="en-US" b="1" dirty="0" smtClean="0"/>
                  <a:t>we would find 99.965% pairs of truly similar documents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  <a:blipFill rotWithShape="1">
                <a:blip r:embed="rId3"/>
                <a:stretch>
                  <a:fillRect l="-1185" t="-1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39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smtClean="0"/>
                  <a:t>30</a:t>
                </a:r>
                <a:r>
                  <a:rPr lang="en-US" dirty="0"/>
                  <a:t>% Similar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Find pairs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𝒔</m:t>
                    </m:r>
                  </m:oMath>
                </a14:m>
                <a:r>
                  <a:rPr lang="en-US" dirty="0" smtClean="0">
                    <a:solidFill>
                      <a:srgbClr val="0000FF"/>
                    </a:solidFill>
                  </a:rPr>
                  <a:t> = 0.8 similarity, set </a:t>
                </a:r>
                <a:r>
                  <a:rPr lang="en-US" b="1" i="1" dirty="0" smtClean="0">
                    <a:solidFill>
                      <a:srgbClr val="0000FF"/>
                    </a:solidFill>
                  </a:rPr>
                  <a:t>b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= 20, </a:t>
                </a:r>
                <a:r>
                  <a:rPr lang="en-US" b="1" i="1" dirty="0" smtClean="0">
                    <a:solidFill>
                      <a:srgbClr val="0000FF"/>
                    </a:solidFill>
                  </a:rPr>
                  <a:t>r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= 5</a:t>
                </a:r>
              </a:p>
              <a:p>
                <a:r>
                  <a:rPr lang="en-US" dirty="0" smtClean="0"/>
                  <a:t>Assume: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𝑠𝑖𝑚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=0.3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𝑠𝑖𝑚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𝒔</m:t>
                    </m:r>
                  </m:oMath>
                </a14:m>
                <a:r>
                  <a:rPr lang="en-US" dirty="0" smtClean="0"/>
                  <a:t>, we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to hash to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NO common bucket </a:t>
                </a:r>
                <a:r>
                  <a:rPr lang="en-US" dirty="0" smtClean="0"/>
                  <a:t>(all bands should be different)</a:t>
                </a:r>
              </a:p>
              <a:p>
                <a:r>
                  <a:rPr lang="en-US" dirty="0" smtClean="0"/>
                  <a:t>Prob.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identical in one particular band: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0.3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=0.00243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Prob.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identical in at least 1 of the 20 bands: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1−0.00243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=0.0474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 other words, approximately 4.74% pairs of docs with similarity 0.3 end up becoming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candidate pairs</a:t>
                </a:r>
                <a:r>
                  <a:rPr lang="en-US" dirty="0" smtClean="0"/>
                  <a:t>. They are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false positives </a:t>
                </a:r>
                <a:r>
                  <a:rPr lang="en-US" dirty="0" smtClean="0"/>
                  <a:t>since we will have to examine them but it will turn out their similarity is below </a:t>
                </a:r>
                <a:r>
                  <a:rPr lang="en-US" b="1" i="1" dirty="0" smtClean="0"/>
                  <a:t>s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  <a:blipFill rotWithShape="1">
                <a:blip r:embed="rId3"/>
                <a:stretch>
                  <a:fillRect l="-1481" t="-3222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4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LSH Involves a Tradeoff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Pick:</a:t>
            </a:r>
          </a:p>
          <a:p>
            <a:pPr lvl="1"/>
            <a:r>
              <a:rPr lang="en-US" dirty="0" smtClean="0"/>
              <a:t>the number of </a:t>
            </a:r>
            <a:r>
              <a:rPr lang="en-US" dirty="0" err="1" smtClean="0"/>
              <a:t>minhashes</a:t>
            </a:r>
            <a:r>
              <a:rPr lang="en-US" dirty="0" smtClean="0"/>
              <a:t> (rows of </a:t>
            </a:r>
            <a:r>
              <a:rPr lang="en-US" b="1" i="1" dirty="0" smtClean="0"/>
              <a:t>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number of bands </a:t>
            </a:r>
            <a:r>
              <a:rPr lang="en-US" b="1" i="1" dirty="0" smtClean="0"/>
              <a:t>b</a:t>
            </a:r>
            <a:r>
              <a:rPr lang="en-US" dirty="0" smtClean="0"/>
              <a:t>, and</a:t>
            </a:r>
          </a:p>
          <a:p>
            <a:pPr lvl="1"/>
            <a:r>
              <a:rPr lang="en-US" dirty="0" smtClean="0"/>
              <a:t>the number of rows </a:t>
            </a:r>
            <a:r>
              <a:rPr lang="en-US" b="1" i="1" dirty="0" smtClean="0"/>
              <a:t>r</a:t>
            </a:r>
            <a:r>
              <a:rPr lang="en-US" dirty="0" smtClean="0"/>
              <a:t> per band</a:t>
            </a:r>
          </a:p>
          <a:p>
            <a:pPr marL="457200" lvl="1" indent="0">
              <a:buNone/>
            </a:pPr>
            <a:r>
              <a:rPr lang="en-US" sz="3200" dirty="0" smtClean="0"/>
              <a:t>to balance false positives/negatives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Example: </a:t>
            </a:r>
            <a:r>
              <a:rPr lang="en-US" dirty="0" smtClean="0"/>
              <a:t>if we had only 15 bands of 5 rows, the number of false positives would go down, but the number of false negatives would go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71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LSH – What We Want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51" y="1772816"/>
            <a:ext cx="6240147" cy="446449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78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1 Band of 1 Row Gives You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33525"/>
            <a:ext cx="6120680" cy="443177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68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b</a:t>
            </a:r>
            <a:r>
              <a:rPr lang="en-US" dirty="0" smtClean="0"/>
              <a:t> bands, </a:t>
            </a:r>
            <a:r>
              <a:rPr lang="en-US" i="1" dirty="0" smtClean="0"/>
              <a:t>r</a:t>
            </a:r>
            <a:r>
              <a:rPr lang="en-US" dirty="0" smtClean="0"/>
              <a:t> rows/band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Columns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have similarity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t</a:t>
                </a:r>
              </a:p>
              <a:p>
                <a:r>
                  <a:rPr lang="en-US" dirty="0" smtClean="0"/>
                  <a:t>Pick any band (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US" dirty="0" smtClean="0"/>
                  <a:t> rows)</a:t>
                </a:r>
              </a:p>
              <a:p>
                <a:pPr lvl="1"/>
                <a:r>
                  <a:rPr lang="en-US" dirty="0" smtClean="0"/>
                  <a:t>Prob. that all rows in band equal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Prob. that some row in band unequal 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Prob. that no band identical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𝑏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Prob. that at least 1 band identical =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𝒓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𝒃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23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i="1" dirty="0" smtClean="0"/>
              <a:t>b</a:t>
            </a:r>
            <a:r>
              <a:rPr lang="en-US" dirty="0" smtClean="0"/>
              <a:t> Bands of </a:t>
            </a:r>
            <a:r>
              <a:rPr lang="en-US" i="1" dirty="0" smtClean="0"/>
              <a:t>r</a:t>
            </a:r>
            <a:r>
              <a:rPr lang="en-US" dirty="0" smtClean="0"/>
              <a:t> Rows Gives You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8309801" cy="468052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57</a:t>
            </a:fld>
            <a:endParaRPr lang="zh-TW" altLang="en-US"/>
          </a:p>
        </p:txBody>
      </p:sp>
      <p:sp>
        <p:nvSpPr>
          <p:cNvPr id="3" name="Rectangle 2"/>
          <p:cNvSpPr/>
          <p:nvPr/>
        </p:nvSpPr>
        <p:spPr>
          <a:xfrm>
            <a:off x="7740352" y="3815584"/>
            <a:ext cx="1152128" cy="1989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68173" y="3815584"/>
            <a:ext cx="1261120" cy="2133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29293" y="1844824"/>
            <a:ext cx="1152128" cy="1682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88224" y="1844824"/>
            <a:ext cx="1152128" cy="1528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3870" y="3373316"/>
            <a:ext cx="1606570" cy="685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7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i="1" dirty="0" smtClean="0"/>
              <a:t>b</a:t>
            </a:r>
            <a:r>
              <a:rPr lang="en-US" dirty="0" smtClean="0"/>
              <a:t> =20; </a:t>
            </a:r>
            <a:r>
              <a:rPr lang="en-US" i="1" dirty="0" smtClean="0"/>
              <a:t>r</a:t>
            </a:r>
            <a:r>
              <a:rPr lang="en-US" dirty="0" smtClean="0"/>
              <a:t> =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Similarity threshold </a:t>
            </a:r>
            <a:r>
              <a:rPr lang="en-US" b="1" i="1" dirty="0" smtClean="0">
                <a:solidFill>
                  <a:srgbClr val="0000FF"/>
                </a:solidFill>
              </a:rPr>
              <a:t>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Prob. that at least 1 band is identical: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58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3276291"/>
                  </p:ext>
                </p:extLst>
              </p:nvPr>
            </p:nvGraphicFramePr>
            <p:xfrm>
              <a:off x="2892152" y="2909168"/>
              <a:ext cx="2831976" cy="36713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4096"/>
                    <a:gridCol w="1967880"/>
                  </a:tblGrid>
                  <a:tr h="4520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 smtClean="0"/>
                            <a:t>S</a:t>
                          </a:r>
                          <a:endParaRPr lang="en-US" sz="2400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b="1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1" i="1" smtClean="0">
                                            <a:latin typeface="Cambria Math"/>
                                          </a:rPr>
                                          <m:t>𝟏</m:t>
                                        </m:r>
                                        <m:r>
                                          <a:rPr lang="en-US" sz="2400" b="1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b="1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b="1" i="1" smtClean="0">
                                                <a:latin typeface="Cambria Math"/>
                                              </a:rPr>
                                              <m:t>𝒔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b="1" i="1" smtClean="0">
                                                <a:latin typeface="Cambria Math"/>
                                              </a:rPr>
                                              <m:t>𝒓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b="1" i="1" smtClean="0">
                                        <a:latin typeface="Cambria Math"/>
                                      </a:rPr>
                                      <m:t>𝒃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520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.2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.006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520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.3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.047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520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.4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.186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520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.5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.470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520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.6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.802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520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.7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.975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520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.8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.9996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3276291"/>
                  </p:ext>
                </p:extLst>
              </p:nvPr>
            </p:nvGraphicFramePr>
            <p:xfrm>
              <a:off x="2892152" y="2909168"/>
              <a:ext cx="2831976" cy="36713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4096"/>
                    <a:gridCol w="1967880"/>
                  </a:tblGrid>
                  <a:tr h="4709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 smtClean="0"/>
                            <a:t>S</a:t>
                          </a:r>
                          <a:endParaRPr lang="en-US" sz="2400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3963" t="-9091" b="-711688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.2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.006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.3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.047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.4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.186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.5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.470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.6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.802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.7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.975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.8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.9996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6306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</a:t>
            </a:r>
            <a:r>
              <a:rPr lang="en-US" i="1" dirty="0" smtClean="0"/>
              <a:t>r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: The S-curve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72" y="2635070"/>
            <a:ext cx="8229600" cy="410629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59</a:t>
            </a:fld>
            <a:endParaRPr lang="zh-TW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56184"/>
            <a:ext cx="8229600" cy="110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Picking r and b to get the best S-curve</a:t>
            </a:r>
          </a:p>
          <a:p>
            <a:pPr lvl="1"/>
            <a:r>
              <a:rPr lang="en-US" dirty="0" smtClean="0"/>
              <a:t>50 hash-functions (r=5, b=10)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0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Completion Problem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1268760"/>
            <a:ext cx="7348749" cy="532859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4" name="Rectangle 3"/>
          <p:cNvSpPr/>
          <p:nvPr/>
        </p:nvSpPr>
        <p:spPr>
          <a:xfrm>
            <a:off x="3347864" y="3861048"/>
            <a:ext cx="180020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07904" y="5937159"/>
            <a:ext cx="1238650" cy="479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3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LSH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Tune </a:t>
            </a:r>
            <a:r>
              <a:rPr lang="en-US" b="1" i="1" dirty="0" smtClean="0">
                <a:solidFill>
                  <a:srgbClr val="0000FF"/>
                </a:solidFill>
              </a:rPr>
              <a:t>M, b, r </a:t>
            </a:r>
            <a:r>
              <a:rPr lang="en-US" dirty="0" smtClean="0">
                <a:solidFill>
                  <a:srgbClr val="0000FF"/>
                </a:solidFill>
              </a:rPr>
              <a:t>to get almost all pairs with similar signatures, but eliminate most pairs that do not have similar signatures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Check in main memory that </a:t>
            </a:r>
            <a:r>
              <a:rPr lang="en-US" b="1" dirty="0" smtClean="0">
                <a:solidFill>
                  <a:srgbClr val="FF0000"/>
                </a:solidFill>
              </a:rPr>
              <a:t>candidate pairs </a:t>
            </a:r>
            <a:r>
              <a:rPr lang="en-US" dirty="0" smtClean="0">
                <a:solidFill>
                  <a:srgbClr val="FF0000"/>
                </a:solidFill>
              </a:rPr>
              <a:t>really do have </a:t>
            </a:r>
            <a:r>
              <a:rPr lang="en-US" b="1" dirty="0" smtClean="0">
                <a:solidFill>
                  <a:srgbClr val="FF0000"/>
                </a:solidFill>
              </a:rPr>
              <a:t>similar signatures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Optional: </a:t>
            </a:r>
            <a:r>
              <a:rPr lang="en-US" dirty="0" smtClean="0"/>
              <a:t>In another pass through data, check that the remaining candidate pairs really represent similar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8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Similar Documents: 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56792"/>
                <a:ext cx="8507288" cy="489654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Shingling: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Convert documents to sets</a:t>
                </a:r>
              </a:p>
              <a:p>
                <a:pPr lvl="1"/>
                <a:r>
                  <a:rPr lang="en-US" dirty="0" smtClean="0">
                    <a:solidFill>
                      <a:srgbClr val="0000FF"/>
                    </a:solidFill>
                  </a:rPr>
                  <a:t>We used hashing to assign each shingle an ID</a:t>
                </a: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Min-hashing: </a:t>
                </a:r>
                <a:r>
                  <a:rPr lang="en-US" dirty="0" smtClean="0"/>
                  <a:t>Convert large sets to short signatures, while preserving similarity</a:t>
                </a:r>
              </a:p>
              <a:p>
                <a:pPr lvl="1"/>
                <a:r>
                  <a:rPr lang="en-US" dirty="0" smtClean="0">
                    <a:solidFill>
                      <a:srgbClr val="0000FF"/>
                    </a:solidFill>
                  </a:rPr>
                  <a:t>We used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similarity preserving hashing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to generate signature with property </a:t>
                </a:r>
                <a:endParaRPr lang="en-US" b="0" i="1" dirty="0" smtClean="0">
                  <a:solidFill>
                    <a:srgbClr val="0000FF"/>
                  </a:solidFill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𝑠𝑖𝑚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rgbClr val="0000FF"/>
                    </a:solidFill>
                  </a:rPr>
                  <a:t>We used hashing to get around generating random permutations</a:t>
                </a: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Locality-sensitive hashing: </a:t>
                </a:r>
                <a:r>
                  <a:rPr lang="en-US" dirty="0" smtClean="0"/>
                  <a:t>Focus on pairs of signatures likely to be from similar documents</a:t>
                </a:r>
              </a:p>
              <a:p>
                <a:pPr lvl="1"/>
                <a:r>
                  <a:rPr lang="en-US" dirty="0" smtClean="0">
                    <a:solidFill>
                      <a:srgbClr val="0000FF"/>
                    </a:solidFill>
                  </a:rPr>
                  <a:t>We used hashing to find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candidate pairs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of similarity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b="1" i="1" dirty="0" smtClean="0">
                    <a:solidFill>
                      <a:srgbClr val="0000FF"/>
                    </a:solidFill>
                  </a:rPr>
                  <a:t>s</a:t>
                </a:r>
                <a:endParaRPr lang="en-US" b="1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56792"/>
                <a:ext cx="8507288" cy="4896544"/>
              </a:xfrm>
              <a:blipFill rotWithShape="1">
                <a:blip r:embed="rId2"/>
                <a:stretch>
                  <a:fillRect l="-1433" t="-3234" r="-1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38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Finding Similar Documents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Shingling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Min Hashing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Locality-Sensitive Hashing</a:t>
            </a:r>
          </a:p>
          <a:p>
            <a:r>
              <a:rPr lang="en-US" dirty="0" smtClean="0"/>
              <a:t>Other Applications of LSH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Theory of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LSH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13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Similar Docs: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5936" y="1628800"/>
            <a:ext cx="4680520" cy="4497363"/>
          </a:xfrm>
        </p:spPr>
        <p:txBody>
          <a:bodyPr>
            <a:normAutofit fontScale="92500"/>
          </a:bodyPr>
          <a:lstStyle/>
          <a:p>
            <a:r>
              <a:rPr lang="en-US" dirty="0"/>
              <a:t>Goal: </a:t>
            </a:r>
            <a:r>
              <a:rPr lang="en-US" dirty="0" smtClean="0"/>
              <a:t>Given one document, find similar documents in a very large repository</a:t>
            </a:r>
          </a:p>
          <a:p>
            <a:endParaRPr lang="en-US" dirty="0" smtClean="0"/>
          </a:p>
          <a:p>
            <a:r>
              <a:rPr lang="en-US" dirty="0" smtClean="0"/>
              <a:t>Generalized: Given one query, find near-neighbors / nearest neighbors in high-dimensional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63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60848"/>
            <a:ext cx="3600400" cy="327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6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Applications of LSH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/>
          </a:bodyPr>
          <a:lstStyle/>
          <a:p>
            <a:r>
              <a:rPr lang="en-US" dirty="0" smtClean="0"/>
              <a:t>LSH has been applied to other problem domains including:</a:t>
            </a:r>
          </a:p>
          <a:p>
            <a:pPr lvl="1"/>
            <a:r>
              <a:rPr lang="en-US" dirty="0" smtClean="0"/>
              <a:t>Near-duplicate detection</a:t>
            </a:r>
          </a:p>
          <a:p>
            <a:pPr lvl="1"/>
            <a:r>
              <a:rPr lang="en-US" dirty="0" smtClean="0"/>
              <a:t>Hierarchical clustering</a:t>
            </a:r>
          </a:p>
          <a:p>
            <a:pPr lvl="1"/>
            <a:r>
              <a:rPr lang="en-US" dirty="0" smtClean="0"/>
              <a:t>Image/audio/video </a:t>
            </a:r>
            <a:r>
              <a:rPr lang="en-US" dirty="0"/>
              <a:t>similarity </a:t>
            </a:r>
            <a:r>
              <a:rPr lang="en-US" dirty="0" smtClean="0"/>
              <a:t>identification</a:t>
            </a:r>
          </a:p>
          <a:p>
            <a:pPr lvl="1"/>
            <a:r>
              <a:rPr lang="en-US" dirty="0" smtClean="0"/>
              <a:t>Bioinformatics</a:t>
            </a:r>
          </a:p>
          <a:p>
            <a:pPr lvl="1"/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64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12776"/>
            <a:ext cx="6754481" cy="27363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Near-duplicate Detection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65</a:t>
            </a:fld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3563888" y="2509964"/>
            <a:ext cx="1152128" cy="19895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4293096"/>
            <a:ext cx="8229600" cy="183306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does Google scholar merge the same paper with different copies?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Near-duplicate detection!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63888" y="3926202"/>
            <a:ext cx="1152128" cy="19895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6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20269"/>
            <a:ext cx="8229600" cy="19770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method </a:t>
            </a:r>
            <a:r>
              <a:rPr lang="en-US" dirty="0"/>
              <a:t>of cluster analysis which seeks to build a hierarchy of </a:t>
            </a:r>
            <a:r>
              <a:rPr lang="en-US" dirty="0" smtClean="0"/>
              <a:t>clusters</a:t>
            </a:r>
          </a:p>
          <a:p>
            <a:r>
              <a:rPr lang="en-US" dirty="0" smtClean="0"/>
              <a:t>The role of LSH: find similar items so that they can be merged into the same cluster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66</a:t>
            </a:fld>
            <a:endParaRPr lang="zh-TW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14289"/>
            <a:ext cx="2381250" cy="2390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38" y="1409303"/>
            <a:ext cx="3981450" cy="317182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347864" y="2420888"/>
            <a:ext cx="1368152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Image/Audio/Video Similarity Identification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Theoretically, they are all problems of near-neighbors search.</a:t>
            </a:r>
          </a:p>
          <a:p>
            <a:endParaRPr lang="en-US" dirty="0" smtClean="0"/>
          </a:p>
          <a:p>
            <a:r>
              <a:rPr lang="en-US" dirty="0" smtClean="0"/>
              <a:t>Unlike document similarity identification, a huge amount of pre-processing work needs to be done in order to map each file into a high-dimensional vector.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40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Bioinformatics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07088" cy="4709120"/>
          </a:xfrm>
        </p:spPr>
        <p:txBody>
          <a:bodyPr/>
          <a:lstStyle/>
          <a:p>
            <a:r>
              <a:rPr lang="en-US" dirty="0" smtClean="0"/>
              <a:t>Example 1: Genome-wide association study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examination of many common genetic variants in different individuals to see if any variant is associated with a </a:t>
            </a:r>
            <a:r>
              <a:rPr lang="en-US" dirty="0" smtClean="0"/>
              <a:t>trait</a:t>
            </a:r>
          </a:p>
          <a:p>
            <a:r>
              <a:rPr lang="en-US" dirty="0" smtClean="0"/>
              <a:t>Example 2: Gene expression similarity identification</a:t>
            </a:r>
          </a:p>
          <a:p>
            <a:pPr lvl="1"/>
            <a:r>
              <a:rPr lang="en-US" dirty="0" smtClean="0"/>
              <a:t>Still one task of near-neighbors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68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856825"/>
            <a:ext cx="1440160" cy="416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0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One-Slide Takeaway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similar documents:</a:t>
            </a:r>
          </a:p>
          <a:p>
            <a:pPr lvl="1"/>
            <a:r>
              <a:rPr lang="en-US" dirty="0" smtClean="0"/>
              <a:t>Shingling</a:t>
            </a:r>
          </a:p>
          <a:p>
            <a:pPr lvl="1"/>
            <a:r>
              <a:rPr lang="en-US" dirty="0" smtClean="0"/>
              <a:t>Min Hashing</a:t>
            </a:r>
          </a:p>
          <a:p>
            <a:pPr lvl="1"/>
            <a:r>
              <a:rPr lang="en-US" dirty="0" smtClean="0"/>
              <a:t>Locality-Sensitive Hashing</a:t>
            </a:r>
          </a:p>
          <a:p>
            <a:r>
              <a:rPr lang="en-US" dirty="0" smtClean="0"/>
              <a:t>Other LSH applications</a:t>
            </a:r>
          </a:p>
          <a:p>
            <a:r>
              <a:rPr lang="en-US" dirty="0" smtClean="0"/>
              <a:t>Appendix: How to construct locality-sensitive hash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02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Common Metaphor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problems can be expressed as finding “similar” sets: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Find near-neighbors in </a:t>
            </a:r>
            <a:r>
              <a:rPr lang="en-US" dirty="0" smtClean="0">
                <a:solidFill>
                  <a:srgbClr val="FF0000"/>
                </a:solidFill>
              </a:rPr>
              <a:t>high-dimensional</a:t>
            </a:r>
            <a:r>
              <a:rPr lang="en-US" dirty="0" smtClean="0"/>
              <a:t> space</a:t>
            </a:r>
          </a:p>
          <a:p>
            <a:r>
              <a:rPr lang="en-US" dirty="0" smtClean="0"/>
              <a:t>Examples: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Pages with similar words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Customers who purchased similar products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Images with similar features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Users who visited the similar websites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10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Finding Similar Documents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Shingling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Min Hashing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Locality-Sensitive Hashing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Other Applications of LSH</a:t>
            </a:r>
          </a:p>
          <a:p>
            <a:r>
              <a:rPr lang="en-US" dirty="0" smtClean="0"/>
              <a:t>Appendix: Theory of LSH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7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Families of Hash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For Minhashing signatures, we got a Minhash function for each permutation of rows</a:t>
            </a:r>
          </a:p>
          <a:p>
            <a:r>
              <a:rPr lang="en-US" dirty="0" smtClean="0"/>
              <a:t>An example of a </a:t>
            </a:r>
            <a:r>
              <a:rPr lang="en-US" i="1" dirty="0" smtClean="0">
                <a:solidFill>
                  <a:srgbClr val="FF0000"/>
                </a:solidFill>
              </a:rPr>
              <a:t>family of hash functions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“hash function” is any function that takes </a:t>
            </a:r>
            <a:r>
              <a:rPr lang="en-US" dirty="0" smtClean="0">
                <a:solidFill>
                  <a:srgbClr val="0000FF"/>
                </a:solidFill>
              </a:rPr>
              <a:t>two </a:t>
            </a:r>
            <a:r>
              <a:rPr lang="en-US" dirty="0" smtClean="0"/>
              <a:t>elements and says whether or not they are “equal”</a:t>
            </a:r>
          </a:p>
          <a:p>
            <a:r>
              <a:rPr lang="en-US" dirty="0" smtClean="0"/>
              <a:t>A </a:t>
            </a:r>
            <a:r>
              <a:rPr lang="en-US" b="1" i="1" dirty="0" smtClean="0">
                <a:solidFill>
                  <a:srgbClr val="FF0000"/>
                </a:solidFill>
              </a:rPr>
              <a:t>family</a:t>
            </a:r>
            <a:r>
              <a:rPr lang="en-US" dirty="0" smtClean="0"/>
              <a:t> of hash functions is any set of hash functions from which we can </a:t>
            </a:r>
            <a:r>
              <a:rPr lang="en-US" b="1" i="1" dirty="0" smtClean="0"/>
              <a:t>pick one at random efficiently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Example: </a:t>
            </a:r>
            <a:r>
              <a:rPr lang="en-US" dirty="0" smtClean="0"/>
              <a:t>the set of Minhash functions generated from permutations of rows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75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Locality-Sensitive (LS) Families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Suppose we have a space </a:t>
                </a:r>
                <a:r>
                  <a:rPr lang="en-US" b="1" i="1" dirty="0" smtClean="0">
                    <a:solidFill>
                      <a:srgbClr val="0000FF"/>
                    </a:solidFill>
                  </a:rPr>
                  <a:t>S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 of points with a distance measure </a:t>
                </a:r>
                <a:r>
                  <a:rPr lang="en-US" b="1" i="1" dirty="0" smtClean="0">
                    <a:solidFill>
                      <a:srgbClr val="0000FF"/>
                    </a:solidFill>
                  </a:rPr>
                  <a:t>d</a:t>
                </a:r>
              </a:p>
              <a:p>
                <a:r>
                  <a:rPr lang="en-US" dirty="0" smtClean="0"/>
                  <a:t>A family </a:t>
                </a:r>
                <a:r>
                  <a:rPr lang="en-US" b="1" i="1" dirty="0" smtClean="0"/>
                  <a:t>H</a:t>
                </a:r>
                <a:r>
                  <a:rPr lang="en-US" dirty="0" smtClean="0"/>
                  <a:t> of hash functions is said to be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-sensitive</a:t>
                </a:r>
                <a:r>
                  <a:rPr lang="en-US" dirty="0"/>
                  <a:t> </a:t>
                </a:r>
                <a:r>
                  <a:rPr lang="en-US" dirty="0" smtClean="0"/>
                  <a:t>if for any </a:t>
                </a:r>
                <a:r>
                  <a:rPr lang="en-US" b="1" i="1" dirty="0" smtClean="0"/>
                  <a:t>x</a:t>
                </a:r>
                <a:r>
                  <a:rPr lang="en-US" dirty="0" smtClean="0"/>
                  <a:t> and </a:t>
                </a:r>
                <a:r>
                  <a:rPr lang="en-US" b="1" i="1" dirty="0" smtClean="0"/>
                  <a:t>y</a:t>
                </a:r>
                <a:r>
                  <a:rPr lang="en-US" dirty="0" smtClean="0"/>
                  <a:t> in </a:t>
                </a:r>
                <a:r>
                  <a:rPr lang="en-US" b="1" i="1" dirty="0" smtClean="0"/>
                  <a:t>S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then the probability over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/>
                  <a:t>,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at least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then the probability over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h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/>
                  <a:t>,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h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at </a:t>
                </a:r>
                <a:r>
                  <a:rPr lang="en-US" dirty="0" smtClean="0"/>
                  <a:t>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06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-sensitive function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519" r="-2519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32193"/>
            <a:ext cx="7238181" cy="443311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38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LS Family: Minhash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Let:</a:t>
                </a:r>
              </a:p>
              <a:p>
                <a:pPr lvl="1"/>
                <a:r>
                  <a:rPr lang="en-US" b="1" i="1" dirty="0" smtClean="0"/>
                  <a:t>S</a:t>
                </a:r>
                <a:r>
                  <a:rPr lang="en-US" dirty="0" smtClean="0"/>
                  <a:t> = space of all sets,</a:t>
                </a:r>
              </a:p>
              <a:p>
                <a:pPr lvl="1"/>
                <a:r>
                  <a:rPr lang="en-US" b="1" i="1" dirty="0" smtClean="0"/>
                  <a:t>D</a:t>
                </a:r>
                <a:r>
                  <a:rPr lang="en-US" dirty="0" smtClean="0"/>
                  <a:t> = Jaccard distance,</a:t>
                </a:r>
              </a:p>
              <a:p>
                <a:pPr lvl="1"/>
                <a:r>
                  <a:rPr lang="en-US" b="1" i="1" dirty="0" smtClean="0"/>
                  <a:t>H</a:t>
                </a:r>
                <a:r>
                  <a:rPr lang="en-US" dirty="0" smtClean="0"/>
                  <a:t> is family of Minhash functions for all permutations of rows</a:t>
                </a:r>
              </a:p>
              <a:p>
                <a:r>
                  <a:rPr lang="en-US" dirty="0" smtClean="0"/>
                  <a:t>Then for any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=1−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rgbClr val="0000FF"/>
                  </a:solidFill>
                </a:endParaRPr>
              </a:p>
              <a:p>
                <a:r>
                  <a:rPr lang="en-US" dirty="0" smtClean="0"/>
                  <a:t>Simply restates theorem about Minhashing in terms of distances rather than similarities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  <a:blipFill rotWithShape="1">
                <a:blip r:embed="rId2"/>
                <a:stretch>
                  <a:fillRect l="-1630" t="-1633" r="-667" b="-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94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LS Family – 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Claim: </a:t>
                </a:r>
                <a:r>
                  <a:rPr lang="en-US" b="1" i="1" dirty="0" smtClean="0"/>
                  <a:t>H</a:t>
                </a:r>
                <a:r>
                  <a:rPr lang="en-US" dirty="0" smtClean="0"/>
                  <a:t> is a (1/3, 2/3, 2/3, 1/3)-sensitive family for </a:t>
                </a:r>
                <a:r>
                  <a:rPr lang="en-US" b="1" i="1" dirty="0" smtClean="0"/>
                  <a:t>S</a:t>
                </a:r>
                <a:r>
                  <a:rPr lang="en-US" dirty="0" smtClean="0"/>
                  <a:t> and </a:t>
                </a:r>
                <a:r>
                  <a:rPr lang="en-US" b="1" i="1" dirty="0" smtClean="0"/>
                  <a:t>D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For Jaccard similarity,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minhashing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gives 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1−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1−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-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sensitive family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Theory leaves unknown what happens to pairs that are at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>
                    <a:solidFill>
                      <a:srgbClr val="FF0000"/>
                    </a:solidFill>
                  </a:rPr>
                  <a:t>Consequence</a:t>
                </a:r>
                <a:r>
                  <a:rPr lang="en-US" dirty="0" smtClean="0"/>
                  <a:t>: No guarantees about fraction of false positives in that range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  <a:blipFill rotWithShape="1">
                <a:blip r:embed="rId2"/>
                <a:stretch>
                  <a:fillRect l="-1481" t="-2407" b="-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34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346503"/>
            <a:ext cx="2736304" cy="20824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Amplifying a LS-Family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07088" cy="48531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Can we reproduce the “S-curve” effect we saw before for any LS family?</a:t>
            </a:r>
          </a:p>
          <a:p>
            <a:r>
              <a:rPr lang="en-US" dirty="0" smtClean="0"/>
              <a:t>The “bands” technique we learned for signature matrices carries over to this more general setting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Two constructions: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AND </a:t>
            </a:r>
            <a:r>
              <a:rPr lang="en-US" dirty="0" smtClean="0"/>
              <a:t>construction like “rows in a band”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OR</a:t>
            </a:r>
            <a:r>
              <a:rPr lang="en-US" dirty="0" smtClean="0"/>
              <a:t> construction like “many bands”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33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of Hash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family </a:t>
                </a:r>
                <a:r>
                  <a:rPr lang="en-US" b="1" i="1" dirty="0" smtClean="0"/>
                  <a:t>H</a:t>
                </a:r>
                <a:r>
                  <a:rPr lang="en-US" dirty="0" smtClean="0"/>
                  <a:t>, construct family </a:t>
                </a:r>
                <a:r>
                  <a:rPr lang="en-US" b="1" i="1" dirty="0" smtClean="0"/>
                  <a:t>H’</a:t>
                </a:r>
                <a:r>
                  <a:rPr lang="en-US" dirty="0" smtClean="0"/>
                  <a:t> consisting of 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US" dirty="0" smtClean="0"/>
                  <a:t> functions from </a:t>
                </a:r>
                <a:r>
                  <a:rPr lang="en-US" b="1" i="1" dirty="0" smtClean="0"/>
                  <a:t>H</a:t>
                </a:r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in </a:t>
                </a:r>
                <a:r>
                  <a:rPr lang="en-US" b="1" i="1" dirty="0" smtClean="0"/>
                  <a:t>H’</a:t>
                </a:r>
                <a:r>
                  <a:rPr lang="en-US" dirty="0" smtClean="0"/>
                  <a:t>, we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all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1≤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>
                    <a:solidFill>
                      <a:srgbClr val="0000FF"/>
                    </a:solidFill>
                  </a:rPr>
                  <a:t>Note this corresponds to creating a band of size r</a:t>
                </a:r>
              </a:p>
              <a:p>
                <a:r>
                  <a:rPr lang="en-US" dirty="0" smtClean="0">
                    <a:solidFill>
                      <a:srgbClr val="0000FF"/>
                    </a:solidFill>
                  </a:rPr>
                  <a:t>Theorem: </a:t>
                </a:r>
                <a:r>
                  <a:rPr lang="en-US" dirty="0" smtClean="0"/>
                  <a:t>if H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smtClean="0"/>
                  <a:t>sensitive, then H’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smtClean="0"/>
                  <a:t>sensitive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Proof</a:t>
                </a:r>
                <a:r>
                  <a:rPr lang="en-US" dirty="0" smtClean="0"/>
                  <a:t>: Use that fact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 are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independent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70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Subtlety Regarding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Independence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of hash functions (HFs) really means that the prob. of two HFs saying “yes” is the product of each saying “yes”</a:t>
            </a:r>
          </a:p>
          <a:p>
            <a:pPr lvl="1"/>
            <a:r>
              <a:rPr lang="en-US" b="1" dirty="0" smtClean="0"/>
              <a:t>But</a:t>
            </a:r>
            <a:r>
              <a:rPr lang="en-US" dirty="0" smtClean="0"/>
              <a:t> two Minhash functions (e.g.) could be highly correlated</a:t>
            </a:r>
          </a:p>
          <a:p>
            <a:pPr lvl="2"/>
            <a:r>
              <a:rPr lang="en-US" dirty="0" smtClean="0"/>
              <a:t>For example, if permutations agree in the first one million entries</a:t>
            </a:r>
          </a:p>
          <a:p>
            <a:pPr lvl="1"/>
            <a:r>
              <a:rPr lang="en-US" b="1" dirty="0" smtClean="0"/>
              <a:t>However</a:t>
            </a:r>
            <a:r>
              <a:rPr lang="en-US" dirty="0" smtClean="0"/>
              <a:t>, the probabilities in the 4-tuples are over all possible members of </a:t>
            </a:r>
            <a:r>
              <a:rPr lang="en-US" b="1" i="1" dirty="0" smtClean="0"/>
              <a:t>H</a:t>
            </a:r>
            <a:r>
              <a:rPr lang="en-US" dirty="0" smtClean="0"/>
              <a:t>, </a:t>
            </a:r>
            <a:r>
              <a:rPr lang="en-US" b="1" i="1" dirty="0" smtClean="0"/>
              <a:t>H’</a:t>
            </a:r>
          </a:p>
          <a:p>
            <a:pPr lvl="1"/>
            <a:r>
              <a:rPr lang="en-US" dirty="0" smtClean="0"/>
              <a:t>OK for Minhash, others, but must be part of LSH-family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38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of Hash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79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Given family </a:t>
                </a:r>
                <a:r>
                  <a:rPr lang="en-US" b="1" i="1" dirty="0" smtClean="0"/>
                  <a:t>H</a:t>
                </a:r>
                <a:r>
                  <a:rPr lang="en-US" dirty="0" smtClean="0"/>
                  <a:t>, construct family </a:t>
                </a:r>
                <a:r>
                  <a:rPr lang="en-US" b="1" i="1" dirty="0" smtClean="0"/>
                  <a:t>H’</a:t>
                </a:r>
                <a:r>
                  <a:rPr lang="en-US" dirty="0" smtClean="0"/>
                  <a:t> consisting of </a:t>
                </a:r>
                <a:r>
                  <a:rPr lang="en-US" b="1" i="1" dirty="0">
                    <a:solidFill>
                      <a:srgbClr val="0000FF"/>
                    </a:solidFill>
                  </a:rPr>
                  <a:t>b</a:t>
                </a:r>
                <a:r>
                  <a:rPr lang="en-US" dirty="0" smtClean="0"/>
                  <a:t> functions from </a:t>
                </a:r>
                <a:r>
                  <a:rPr lang="en-US" b="1" i="1" dirty="0" smtClean="0"/>
                  <a:t>H</a:t>
                </a:r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in </a:t>
                </a:r>
                <a:r>
                  <a:rPr lang="en-US" b="1" i="1" dirty="0" smtClean="0"/>
                  <a:t>H’</a:t>
                </a:r>
                <a:r>
                  <a:rPr lang="en-US" dirty="0" smtClean="0"/>
                  <a:t>, we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at least 1 </a:t>
                </a:r>
                <a:r>
                  <a:rPr lang="en-US" i="1" dirty="0" err="1" smtClean="0"/>
                  <a:t>i</a:t>
                </a:r>
                <a:endParaRPr lang="en-US" i="1" dirty="0" smtClean="0"/>
              </a:p>
              <a:p>
                <a:r>
                  <a:rPr lang="en-US" dirty="0" smtClean="0">
                    <a:solidFill>
                      <a:srgbClr val="0000FF"/>
                    </a:solidFill>
                  </a:rPr>
                  <a:t>Theorem: </a:t>
                </a:r>
                <a:r>
                  <a:rPr lang="en-US" dirty="0" smtClean="0"/>
                  <a:t>if H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smtClean="0"/>
                  <a:t>sensitive, then H’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1−(1−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smtClean="0"/>
                  <a:t>sensitive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Proof</a:t>
                </a:r>
                <a:r>
                  <a:rPr lang="en-US" dirty="0" smtClean="0"/>
                  <a:t>: Use that fact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 are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independent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77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Similar Documents</a:t>
            </a:r>
          </a:p>
          <a:p>
            <a:pPr lvl="1"/>
            <a:r>
              <a:rPr lang="en-US" dirty="0" smtClean="0"/>
              <a:t>Shingling</a:t>
            </a:r>
          </a:p>
          <a:p>
            <a:pPr lvl="1"/>
            <a:r>
              <a:rPr lang="en-US" dirty="0" smtClean="0"/>
              <a:t>Min Hashing</a:t>
            </a:r>
          </a:p>
          <a:p>
            <a:pPr lvl="1"/>
            <a:r>
              <a:rPr lang="en-US" dirty="0" smtClean="0"/>
              <a:t>Locality-Sensitive Hashing</a:t>
            </a:r>
          </a:p>
          <a:p>
            <a:r>
              <a:rPr lang="en-US" dirty="0" smtClean="0"/>
              <a:t>Other Applications of LSH</a:t>
            </a:r>
          </a:p>
          <a:p>
            <a:r>
              <a:rPr lang="en-US" dirty="0" smtClean="0"/>
              <a:t>Appendix: Theory of LSH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6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Effect of AND </a:t>
            </a:r>
            <a:r>
              <a:rPr lang="en-US" dirty="0" err="1" smtClean="0"/>
              <a:t>and</a:t>
            </a:r>
            <a:r>
              <a:rPr lang="en-US" dirty="0" smtClean="0"/>
              <a:t> OR Constructions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640960" cy="362899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AND</a:t>
            </a:r>
            <a:r>
              <a:rPr lang="en-US" dirty="0" smtClean="0"/>
              <a:t> makes all probs. shrink, but by choosing </a:t>
            </a:r>
            <a:r>
              <a:rPr lang="en-US" b="1" i="1" dirty="0" smtClean="0"/>
              <a:t>r</a:t>
            </a:r>
            <a:r>
              <a:rPr lang="en-US" dirty="0" smtClean="0"/>
              <a:t> correctly, we can make the lower prob. approach 0 while the higher does not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OR</a:t>
            </a:r>
            <a:r>
              <a:rPr lang="en-US" dirty="0" smtClean="0"/>
              <a:t> makes all probs. grow, but by choosing </a:t>
            </a:r>
            <a:r>
              <a:rPr lang="en-US" b="1" i="1" dirty="0" smtClean="0"/>
              <a:t>b</a:t>
            </a:r>
            <a:r>
              <a:rPr lang="en-US" dirty="0" smtClean="0"/>
              <a:t> correctly, we can make the upper prob. approach 1 while the lower does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46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04864"/>
            <a:ext cx="6980941" cy="290457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81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Effect of AND </a:t>
            </a:r>
            <a:r>
              <a:rPr lang="en-US" dirty="0" err="1" smtClean="0"/>
              <a:t>and</a:t>
            </a:r>
            <a:r>
              <a:rPr lang="en-US" dirty="0" smtClean="0"/>
              <a:t> OR Constructions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95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Composing Constructions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US" dirty="0" smtClean="0"/>
                  <a:t>-way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AND</a:t>
                </a:r>
                <a:r>
                  <a:rPr lang="en-US" dirty="0" smtClean="0"/>
                  <a:t> followed by </a:t>
                </a:r>
                <a:r>
                  <a:rPr lang="en-US" b="1" i="1" dirty="0" smtClean="0">
                    <a:solidFill>
                      <a:srgbClr val="0000FF"/>
                    </a:solidFill>
                  </a:rPr>
                  <a:t>b</a:t>
                </a:r>
                <a:r>
                  <a:rPr lang="en-US" dirty="0" smtClean="0"/>
                  <a:t>-way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OR</a:t>
                </a:r>
                <a:r>
                  <a:rPr lang="en-US" dirty="0" smtClean="0"/>
                  <a:t> construction</a:t>
                </a:r>
              </a:p>
              <a:p>
                <a:pPr lvl="1"/>
                <a:r>
                  <a:rPr lang="en-US" dirty="0" smtClean="0"/>
                  <a:t>Exactly what we did with Minhashing</a:t>
                </a:r>
              </a:p>
              <a:p>
                <a:pPr lvl="2"/>
                <a:r>
                  <a:rPr lang="en-US" dirty="0" smtClean="0"/>
                  <a:t>If bands match in all </a:t>
                </a:r>
                <a:r>
                  <a:rPr lang="en-US" b="1" i="1" dirty="0" smtClean="0"/>
                  <a:t>r</a:t>
                </a:r>
                <a:r>
                  <a:rPr lang="en-US" dirty="0" smtClean="0"/>
                  <a:t> values hash to same bucked</a:t>
                </a:r>
              </a:p>
              <a:p>
                <a:pPr lvl="2"/>
                <a:r>
                  <a:rPr lang="en-US" dirty="0" smtClean="0"/>
                  <a:t>Cols that are hashed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≥1</m:t>
                    </m:r>
                  </m:oMath>
                </a14:m>
                <a:r>
                  <a:rPr lang="en-US" dirty="0" smtClean="0"/>
                  <a:t> common bucket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Candidate</a:t>
                </a:r>
              </a:p>
              <a:p>
                <a:r>
                  <a:rPr lang="en-US" dirty="0" smtClean="0"/>
                  <a:t>Take points </a:t>
                </a:r>
                <a:r>
                  <a:rPr lang="en-US" b="1" i="1" dirty="0" smtClean="0"/>
                  <a:t>x</a:t>
                </a:r>
                <a:r>
                  <a:rPr lang="en-US" dirty="0" smtClean="0"/>
                  <a:t> and </a:t>
                </a:r>
                <a:r>
                  <a:rPr lang="en-US" b="1" i="1" dirty="0" smtClean="0"/>
                  <a:t>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b="1" i="1" dirty="0" smtClean="0"/>
                  <a:t>H</a:t>
                </a:r>
                <a:r>
                  <a:rPr lang="en-US" dirty="0" smtClean="0"/>
                  <a:t> will make </a:t>
                </a:r>
                <a:r>
                  <a:rPr lang="en-US" b="1" i="1" dirty="0" smtClean="0"/>
                  <a:t>(</a:t>
                </a:r>
                <a:r>
                  <a:rPr lang="en-US" b="1" i="1" dirty="0" err="1" smtClean="0"/>
                  <a:t>x,y</a:t>
                </a:r>
                <a:r>
                  <a:rPr lang="en-US" b="1" i="1" dirty="0" smtClean="0"/>
                  <a:t>) </a:t>
                </a:r>
                <a:r>
                  <a:rPr lang="en-US" dirty="0" smtClean="0"/>
                  <a:t>a candidate pair with prob. </a:t>
                </a:r>
                <a:r>
                  <a:rPr lang="en-US" b="1" dirty="0" smtClean="0"/>
                  <a:t>p</a:t>
                </a:r>
              </a:p>
              <a:p>
                <a:r>
                  <a:rPr lang="en-US" dirty="0" smtClean="0"/>
                  <a:t>Construction makes (</a:t>
                </a:r>
                <a:r>
                  <a:rPr lang="en-US" dirty="0" err="1" smtClean="0"/>
                  <a:t>x,y</a:t>
                </a:r>
                <a:r>
                  <a:rPr lang="en-US" dirty="0" smtClean="0"/>
                  <a:t>) a candidate pair with </a:t>
                </a:r>
                <a:r>
                  <a:rPr lang="en-US" dirty="0" err="1" smtClean="0"/>
                  <a:t>probablility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 smtClean="0"/>
                  <a:t>           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The S-Curve!</a:t>
                </a:r>
              </a:p>
              <a:p>
                <a:pPr lvl="1"/>
                <a:r>
                  <a:rPr lang="en-US" dirty="0" smtClean="0"/>
                  <a:t>Example: Take </a:t>
                </a:r>
                <a:r>
                  <a:rPr lang="en-US" b="1" i="1" dirty="0" smtClean="0"/>
                  <a:t>H</a:t>
                </a:r>
                <a:r>
                  <a:rPr lang="en-US" dirty="0" smtClean="0"/>
                  <a:t> and construct </a:t>
                </a:r>
                <a:r>
                  <a:rPr lang="en-US" b="1" i="1" dirty="0" smtClean="0"/>
                  <a:t>H’</a:t>
                </a:r>
                <a:r>
                  <a:rPr lang="en-US" dirty="0" smtClean="0"/>
                  <a:t> by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AND </a:t>
                </a:r>
                <a:r>
                  <a:rPr lang="en-US" dirty="0" smtClean="0"/>
                  <a:t>construction with 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= 4</a:t>
                </a:r>
                <a:r>
                  <a:rPr lang="en-US" dirty="0" smtClean="0"/>
                  <a:t>. Then, from </a:t>
                </a:r>
                <a:r>
                  <a:rPr lang="en-US" b="1" i="1" dirty="0" smtClean="0"/>
                  <a:t>H’</a:t>
                </a:r>
                <a:r>
                  <a:rPr lang="en-US" dirty="0" smtClean="0"/>
                  <a:t>, construct </a:t>
                </a:r>
                <a:r>
                  <a:rPr lang="en-US" b="1" i="1" dirty="0" smtClean="0"/>
                  <a:t>H’’ </a:t>
                </a:r>
                <a:r>
                  <a:rPr lang="en-US" dirty="0" smtClean="0"/>
                  <a:t>by the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OR </a:t>
                </a:r>
                <a:r>
                  <a:rPr lang="en-US" dirty="0" smtClean="0"/>
                  <a:t>construction with </a:t>
                </a:r>
                <a:r>
                  <a:rPr lang="en-US" b="1" i="1" dirty="0" smtClean="0">
                    <a:solidFill>
                      <a:srgbClr val="0000FF"/>
                    </a:solidFill>
                  </a:rPr>
                  <a:t>b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 = 4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 rotWithShape="1">
                <a:blip r:embed="rId2"/>
                <a:stretch>
                  <a:fillRect l="-1481" t="-2442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58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Table for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872" y="4869160"/>
            <a:ext cx="5688632" cy="15121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r</a:t>
            </a:r>
            <a:r>
              <a:rPr lang="en-US" b="1" dirty="0" smtClean="0">
                <a:solidFill>
                  <a:srgbClr val="FF0000"/>
                </a:solidFill>
              </a:rPr>
              <a:t> = 4, </a:t>
            </a:r>
            <a:r>
              <a:rPr lang="en-US" b="1" i="1" dirty="0" smtClean="0">
                <a:solidFill>
                  <a:srgbClr val="0000FF"/>
                </a:solidFill>
              </a:rPr>
              <a:t>b</a:t>
            </a:r>
            <a:r>
              <a:rPr lang="en-US" b="1" dirty="0" smtClean="0">
                <a:solidFill>
                  <a:srgbClr val="0000FF"/>
                </a:solidFill>
              </a:rPr>
              <a:t> = 4 </a:t>
            </a:r>
            <a:r>
              <a:rPr lang="en-US" dirty="0" smtClean="0"/>
              <a:t>transforms </a:t>
            </a:r>
            <a:r>
              <a:rPr lang="en-US" dirty="0"/>
              <a:t>a (.2,.8,.8,.2)-sensitive family into a (.2,.8</a:t>
            </a:r>
            <a:r>
              <a:rPr lang="en-US" dirty="0" smtClean="0"/>
              <a:t>,.8785,.0064)-</a:t>
            </a:r>
            <a:r>
              <a:rPr lang="en-US" dirty="0"/>
              <a:t>sensitive family.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83</a:t>
            </a:fld>
            <a:endParaRPr lang="zh-TW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040374"/>
              </p:ext>
            </p:extLst>
          </p:nvPr>
        </p:nvGraphicFramePr>
        <p:xfrm>
          <a:off x="611560" y="1412776"/>
          <a:ext cx="2520280" cy="489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346"/>
                <a:gridCol w="1653934"/>
              </a:tblGrid>
              <a:tr h="54406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p</a:t>
                      </a:r>
                      <a:endParaRPr lang="en-US" sz="2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1-(1-</a:t>
                      </a:r>
                      <a:r>
                        <a:rPr lang="en-US" sz="2800" i="1" dirty="0" smtClean="0"/>
                        <a:t>p</a:t>
                      </a:r>
                      <a:r>
                        <a:rPr lang="en-US" sz="2800" baseline="30000" dirty="0" smtClean="0"/>
                        <a:t>4</a:t>
                      </a:r>
                      <a:r>
                        <a:rPr lang="en-US" sz="2800" dirty="0" smtClean="0"/>
                        <a:t>)</a:t>
                      </a:r>
                      <a:r>
                        <a:rPr lang="en-US" sz="2800" baseline="30000" dirty="0" smtClean="0"/>
                        <a:t>4</a:t>
                      </a:r>
                      <a:endParaRPr lang="en-US" sz="2800" baseline="30000" dirty="0"/>
                    </a:p>
                  </a:txBody>
                  <a:tcPr anchor="ctr"/>
                </a:tc>
              </a:tr>
              <a:tr h="54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.2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.0064</a:t>
                      </a:r>
                      <a:endParaRPr lang="en-US" sz="2800" dirty="0"/>
                    </a:p>
                  </a:txBody>
                  <a:tcPr anchor="ctr"/>
                </a:tc>
              </a:tr>
              <a:tr h="54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.3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.0320</a:t>
                      </a:r>
                      <a:endParaRPr lang="en-US" sz="2800" dirty="0"/>
                    </a:p>
                  </a:txBody>
                  <a:tcPr anchor="ctr"/>
                </a:tc>
              </a:tr>
              <a:tr h="54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.4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.0985</a:t>
                      </a:r>
                      <a:endParaRPr lang="en-US" sz="2800" dirty="0"/>
                    </a:p>
                  </a:txBody>
                  <a:tcPr anchor="ctr"/>
                </a:tc>
              </a:tr>
              <a:tr h="54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.5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.2275</a:t>
                      </a:r>
                      <a:endParaRPr lang="en-US" sz="2800" dirty="0"/>
                    </a:p>
                  </a:txBody>
                  <a:tcPr anchor="ctr"/>
                </a:tc>
              </a:tr>
              <a:tr h="54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.6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.4260</a:t>
                      </a:r>
                      <a:endParaRPr lang="en-US" sz="2800" dirty="0"/>
                    </a:p>
                  </a:txBody>
                  <a:tcPr anchor="ctr"/>
                </a:tc>
              </a:tr>
              <a:tr h="54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.7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.6666</a:t>
                      </a:r>
                      <a:endParaRPr lang="en-US" sz="2800" dirty="0"/>
                    </a:p>
                  </a:txBody>
                  <a:tcPr anchor="ctr"/>
                </a:tc>
              </a:tr>
              <a:tr h="54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.8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.8785</a:t>
                      </a:r>
                      <a:endParaRPr lang="en-US" sz="2800" dirty="0"/>
                    </a:p>
                  </a:txBody>
                  <a:tcPr anchor="ctr"/>
                </a:tc>
              </a:tr>
              <a:tr h="54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.9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.9860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484784"/>
            <a:ext cx="4176464" cy="33172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9" t="2446" r="4484" b="6804"/>
          <a:stretch/>
        </p:blipFill>
        <p:spPr>
          <a:xfrm flipV="1">
            <a:off x="4236096" y="1570782"/>
            <a:ext cx="3504255" cy="301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9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</a:t>
            </a:r>
            <a:r>
              <a:rPr lang="en-US" i="1" dirty="0" smtClean="0"/>
              <a:t>r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: The S-curve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7944" y="2780928"/>
            <a:ext cx="4968552" cy="3672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00FF"/>
                </a:solidFill>
              </a:rPr>
              <a:t>Blue area X: </a:t>
            </a:r>
            <a:r>
              <a:rPr lang="en-US" sz="2000" b="1" dirty="0" smtClean="0"/>
              <a:t>False Negative rate</a:t>
            </a:r>
          </a:p>
          <a:p>
            <a:pPr marL="0" indent="0">
              <a:buNone/>
            </a:pPr>
            <a:r>
              <a:rPr lang="en-US" sz="2000" dirty="0" smtClean="0"/>
              <a:t>These are pairs with </a:t>
            </a:r>
            <a:r>
              <a:rPr lang="en-US" sz="2000" b="1" i="1" dirty="0" err="1" smtClean="0"/>
              <a:t>sim</a:t>
            </a:r>
            <a:r>
              <a:rPr lang="en-US" sz="2000" b="1" i="1" dirty="0" smtClean="0"/>
              <a:t> &gt; s </a:t>
            </a:r>
            <a:r>
              <a:rPr lang="en-US" sz="2000" dirty="0" smtClean="0"/>
              <a:t>but the </a:t>
            </a:r>
            <a:r>
              <a:rPr lang="en-US" sz="2000" b="1" i="1" dirty="0" smtClean="0"/>
              <a:t>X</a:t>
            </a:r>
            <a:r>
              <a:rPr lang="en-US" sz="2000" dirty="0" smtClean="0"/>
              <a:t> fraction won’t share a band and then will never becomes candidates. This means we will never consider these pairs for (slow/exact) similarity calculation!</a:t>
            </a:r>
          </a:p>
          <a:p>
            <a:pPr marL="0" indent="0">
              <a:buNone/>
            </a:pPr>
            <a:r>
              <a:rPr lang="en-US" sz="2000" b="1" i="1" dirty="0" smtClean="0">
                <a:solidFill>
                  <a:srgbClr val="00FF00"/>
                </a:solidFill>
              </a:rPr>
              <a:t>Green area Y: </a:t>
            </a:r>
            <a:r>
              <a:rPr lang="en-US" sz="2000" b="1" i="1" dirty="0" smtClean="0"/>
              <a:t>False Positive rate</a:t>
            </a:r>
          </a:p>
          <a:p>
            <a:pPr marL="0" indent="0">
              <a:buNone/>
            </a:pPr>
            <a:r>
              <a:rPr lang="en-US" sz="2000" dirty="0" smtClean="0"/>
              <a:t>These are pairs with </a:t>
            </a:r>
            <a:r>
              <a:rPr lang="en-US" sz="2000" b="1" i="1" dirty="0" err="1" smtClean="0"/>
              <a:t>sim</a:t>
            </a:r>
            <a:r>
              <a:rPr lang="en-US" sz="2000" b="1" i="1" dirty="0" smtClean="0"/>
              <a:t> &lt; s </a:t>
            </a:r>
            <a:r>
              <a:rPr lang="en-US" sz="2000" dirty="0" smtClean="0"/>
              <a:t>but we will consider theme as candidates. This is not too bad, we will consider them for (slow/exact) similarity computation and discard them.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84</a:t>
            </a:fld>
            <a:endParaRPr lang="zh-TW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1"/>
            <a:ext cx="8229600" cy="1180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FF0000"/>
                </a:solidFill>
              </a:rPr>
              <a:t>Picking </a:t>
            </a:r>
            <a:r>
              <a:rPr lang="en-US" i="1" smtClean="0">
                <a:solidFill>
                  <a:srgbClr val="FF0000"/>
                </a:solidFill>
              </a:rPr>
              <a:t>r</a:t>
            </a:r>
            <a:r>
              <a:rPr lang="en-US" smtClean="0">
                <a:solidFill>
                  <a:srgbClr val="FF0000"/>
                </a:solidFill>
              </a:rPr>
              <a:t> and </a:t>
            </a:r>
            <a:r>
              <a:rPr lang="en-US" i="1" smtClean="0">
                <a:solidFill>
                  <a:srgbClr val="FF0000"/>
                </a:solidFill>
              </a:rPr>
              <a:t>b</a:t>
            </a:r>
            <a:r>
              <a:rPr lang="en-US" smtClean="0">
                <a:solidFill>
                  <a:srgbClr val="FF0000"/>
                </a:solidFill>
              </a:rPr>
              <a:t> to get desired performance</a:t>
            </a:r>
          </a:p>
          <a:p>
            <a:pPr lvl="1"/>
            <a:r>
              <a:rPr lang="en-US" smtClean="0"/>
              <a:t>50 hash-functions (</a:t>
            </a:r>
            <a:r>
              <a:rPr lang="en-US" b="1" i="1" smtClean="0"/>
              <a:t>r</a:t>
            </a:r>
            <a:r>
              <a:rPr lang="en-US" smtClean="0"/>
              <a:t> * </a:t>
            </a:r>
            <a:r>
              <a:rPr lang="en-US" b="1" i="1" smtClean="0"/>
              <a:t>b </a:t>
            </a:r>
            <a:r>
              <a:rPr lang="en-US" smtClean="0"/>
              <a:t>= 50)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" y="2852935"/>
            <a:ext cx="3664466" cy="354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</a:t>
            </a:r>
            <a:r>
              <a:rPr lang="en-US" i="1" dirty="0"/>
              <a:t>r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: The S-curve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Picking </a:t>
            </a:r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i="1" dirty="0" smtClean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to get desired performance</a:t>
            </a:r>
          </a:p>
          <a:p>
            <a:pPr lvl="1"/>
            <a:r>
              <a:rPr lang="en-US" dirty="0" smtClean="0"/>
              <a:t>50 hash-functions (</a:t>
            </a:r>
            <a:r>
              <a:rPr lang="en-US" b="1" i="1" dirty="0" smtClean="0"/>
              <a:t>r</a:t>
            </a:r>
            <a:r>
              <a:rPr lang="en-US" dirty="0" smtClean="0"/>
              <a:t> * </a:t>
            </a:r>
            <a:r>
              <a:rPr lang="en-US" b="1" i="1" dirty="0" smtClean="0"/>
              <a:t>b </a:t>
            </a:r>
            <a:r>
              <a:rPr lang="en-US" dirty="0" smtClean="0"/>
              <a:t>= 50)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85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039802"/>
            <a:ext cx="5112568" cy="326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5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OR-AND 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Apply a </a:t>
                </a:r>
                <a:r>
                  <a:rPr lang="en-US" b="1" i="1" dirty="0" smtClean="0">
                    <a:solidFill>
                      <a:srgbClr val="0000FF"/>
                    </a:solidFill>
                  </a:rPr>
                  <a:t>b</a:t>
                </a:r>
                <a:r>
                  <a:rPr lang="en-US" dirty="0" smtClean="0"/>
                  <a:t>-way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OR</a:t>
                </a:r>
                <a:r>
                  <a:rPr lang="en-US" dirty="0" smtClean="0"/>
                  <a:t> construction followed by an 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US" dirty="0" smtClean="0"/>
                  <a:t>-way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AND</a:t>
                </a:r>
                <a:r>
                  <a:rPr lang="en-US" dirty="0" smtClean="0"/>
                  <a:t> construction</a:t>
                </a:r>
              </a:p>
              <a:p>
                <a:r>
                  <a:rPr lang="en-US" dirty="0" smtClean="0"/>
                  <a:t>Transforms probability </a:t>
                </a:r>
                <a:r>
                  <a:rPr lang="en-US" b="1" i="1" dirty="0" smtClean="0"/>
                  <a:t>p</a:t>
                </a:r>
                <a:r>
                  <a:rPr lang="en-US" dirty="0" smtClean="0"/>
                  <a:t>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r>
                  <a:rPr lang="en-US" dirty="0" smtClean="0">
                    <a:solidFill>
                      <a:srgbClr val="00B050"/>
                    </a:solidFill>
                  </a:rPr>
                  <a:t>The same S-curve, mirrored horizontally and vertically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sz="3200" dirty="0"/>
                  <a:t>Example: Take </a:t>
                </a:r>
                <a:r>
                  <a:rPr lang="en-US" sz="3200" b="1" i="1" dirty="0"/>
                  <a:t>H</a:t>
                </a:r>
                <a:r>
                  <a:rPr lang="en-US" sz="3200" dirty="0"/>
                  <a:t> and construct </a:t>
                </a:r>
                <a:r>
                  <a:rPr lang="en-US" sz="3200" b="1" i="1" dirty="0"/>
                  <a:t>H’</a:t>
                </a:r>
                <a:r>
                  <a:rPr lang="en-US" sz="3200" dirty="0"/>
                  <a:t> by the 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OR</a:t>
                </a:r>
                <a:r>
                  <a:rPr lang="en-US" sz="32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3200" dirty="0"/>
                  <a:t>construction </a:t>
                </a:r>
                <a:r>
                  <a:rPr lang="en-US" sz="3200" dirty="0" smtClean="0"/>
                  <a:t>with </a:t>
                </a:r>
                <a:r>
                  <a:rPr lang="en-US" sz="3200" b="1" i="1" dirty="0" smtClean="0">
                    <a:solidFill>
                      <a:srgbClr val="0000FF"/>
                    </a:solidFill>
                  </a:rPr>
                  <a:t>b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sz="3200" dirty="0">
                    <a:solidFill>
                      <a:srgbClr val="0000FF"/>
                    </a:solidFill>
                  </a:rPr>
                  <a:t>= 4</a:t>
                </a:r>
                <a:r>
                  <a:rPr lang="en-US" sz="3200" dirty="0" smtClean="0"/>
                  <a:t>. </a:t>
                </a:r>
                <a:r>
                  <a:rPr lang="en-US" sz="3200" dirty="0"/>
                  <a:t>Then, from </a:t>
                </a:r>
                <a:r>
                  <a:rPr lang="en-US" sz="3200" b="1" i="1" dirty="0"/>
                  <a:t>H’</a:t>
                </a:r>
                <a:r>
                  <a:rPr lang="en-US" sz="3200" dirty="0"/>
                  <a:t>, construct </a:t>
                </a:r>
                <a:r>
                  <a:rPr lang="en-US" sz="3200" b="1" i="1" dirty="0"/>
                  <a:t>H’’ </a:t>
                </a:r>
                <a:r>
                  <a:rPr lang="en-US" sz="3200" dirty="0"/>
                  <a:t>by the </a:t>
                </a:r>
                <a:r>
                  <a:rPr lang="en-US" sz="3200" dirty="0" smtClean="0">
                    <a:solidFill>
                      <a:srgbClr val="FF0000"/>
                    </a:solidFill>
                  </a:rPr>
                  <a:t>AND </a:t>
                </a:r>
                <a:r>
                  <a:rPr lang="en-US" sz="3200" dirty="0" smtClean="0"/>
                  <a:t>construction </a:t>
                </a:r>
                <a:r>
                  <a:rPr lang="en-US" sz="3200" dirty="0"/>
                  <a:t>with </a:t>
                </a:r>
                <a:r>
                  <a:rPr lang="en-US" sz="3200" b="1" i="1" dirty="0">
                    <a:solidFill>
                      <a:srgbClr val="FF0000"/>
                    </a:solidFill>
                  </a:rPr>
                  <a:t>r</a:t>
                </a:r>
                <a:r>
                  <a:rPr lang="en-US" sz="3200" dirty="0">
                    <a:solidFill>
                      <a:srgbClr val="FF0000"/>
                    </a:solidFill>
                  </a:rPr>
                  <a:t> = </a:t>
                </a:r>
                <a:r>
                  <a:rPr lang="en-US" sz="3200" dirty="0" smtClean="0">
                    <a:solidFill>
                      <a:srgbClr val="FF0000"/>
                    </a:solidFill>
                  </a:rPr>
                  <a:t>4</a:t>
                </a:r>
                <a:r>
                  <a:rPr lang="en-US" sz="3200" dirty="0" smtClean="0"/>
                  <a:t>.</a:t>
                </a:r>
                <a:endParaRPr lang="en-US" sz="3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1778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62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Table for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40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4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4000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sz="40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4000" b="0" i="1" smtClean="0"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4000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22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872" y="4725144"/>
            <a:ext cx="5688632" cy="165618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The example transforms a (.2,.8,.8,.2)-sensitive family into a (.2,.8,.9936,.1215)-sensitive family.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87</a:t>
            </a:fld>
            <a:endParaRPr lang="zh-TW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191361"/>
              </p:ext>
            </p:extLst>
          </p:nvPr>
        </p:nvGraphicFramePr>
        <p:xfrm>
          <a:off x="611560" y="1412776"/>
          <a:ext cx="2520280" cy="489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346"/>
                <a:gridCol w="1653934"/>
              </a:tblGrid>
              <a:tr h="54406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p</a:t>
                      </a:r>
                      <a:endParaRPr lang="en-US" sz="2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(1-(</a:t>
                      </a:r>
                      <a:r>
                        <a:rPr lang="en-US" sz="2800" i="0" dirty="0" smtClean="0"/>
                        <a:t>1-p)</a:t>
                      </a:r>
                      <a:r>
                        <a:rPr lang="en-US" sz="2800" i="0" baseline="30000" dirty="0" smtClean="0"/>
                        <a:t>4</a:t>
                      </a:r>
                      <a:r>
                        <a:rPr lang="en-US" sz="2800" i="0" dirty="0" smtClean="0"/>
                        <a:t>)</a:t>
                      </a:r>
                      <a:r>
                        <a:rPr lang="en-US" sz="2800" i="0" baseline="30000" dirty="0" smtClean="0"/>
                        <a:t>4</a:t>
                      </a:r>
                      <a:endParaRPr lang="en-US" sz="2800" i="0" baseline="30000" dirty="0"/>
                    </a:p>
                  </a:txBody>
                  <a:tcPr anchor="ctr"/>
                </a:tc>
              </a:tr>
              <a:tr h="54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.2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.0140</a:t>
                      </a:r>
                      <a:endParaRPr lang="en-US" sz="2800" dirty="0"/>
                    </a:p>
                  </a:txBody>
                  <a:tcPr anchor="ctr"/>
                </a:tc>
              </a:tr>
              <a:tr h="54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.3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.1215</a:t>
                      </a:r>
                      <a:endParaRPr lang="en-US" sz="2800" dirty="0"/>
                    </a:p>
                  </a:txBody>
                  <a:tcPr anchor="ctr"/>
                </a:tc>
              </a:tr>
              <a:tr h="54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.4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.3334</a:t>
                      </a:r>
                      <a:endParaRPr lang="en-US" sz="2800" dirty="0"/>
                    </a:p>
                  </a:txBody>
                  <a:tcPr anchor="ctr"/>
                </a:tc>
              </a:tr>
              <a:tr h="54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.5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.5740</a:t>
                      </a:r>
                      <a:endParaRPr lang="en-US" sz="2800" dirty="0"/>
                    </a:p>
                  </a:txBody>
                  <a:tcPr anchor="ctr"/>
                </a:tc>
              </a:tr>
              <a:tr h="54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.6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.7725</a:t>
                      </a:r>
                      <a:endParaRPr lang="en-US" sz="2800" dirty="0"/>
                    </a:p>
                  </a:txBody>
                  <a:tcPr anchor="ctr"/>
                </a:tc>
              </a:tr>
              <a:tr h="54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.7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.9015</a:t>
                      </a:r>
                      <a:endParaRPr lang="en-US" sz="2800" dirty="0"/>
                    </a:p>
                  </a:txBody>
                  <a:tcPr anchor="ctr"/>
                </a:tc>
              </a:tr>
              <a:tr h="54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.8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.9680</a:t>
                      </a:r>
                      <a:endParaRPr lang="en-US" sz="2800" dirty="0"/>
                    </a:p>
                  </a:txBody>
                  <a:tcPr anchor="ctr"/>
                </a:tc>
              </a:tr>
              <a:tr h="54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.9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.9936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3" y="1412776"/>
            <a:ext cx="4248472" cy="33123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6" t="2174" b="5915"/>
          <a:stretch/>
        </p:blipFill>
        <p:spPr>
          <a:xfrm flipV="1">
            <a:off x="4252865" y="1438164"/>
            <a:ext cx="3821023" cy="304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3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Constructions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Example: </a:t>
            </a:r>
            <a:r>
              <a:rPr lang="en-US" dirty="0" smtClean="0"/>
              <a:t>Apply the (4,4) </a:t>
            </a:r>
            <a:r>
              <a:rPr lang="en-US" b="1" dirty="0" smtClean="0"/>
              <a:t>OR-AND</a:t>
            </a:r>
            <a:r>
              <a:rPr lang="en-US" dirty="0" smtClean="0"/>
              <a:t> construction followed by the (4,4) </a:t>
            </a:r>
            <a:r>
              <a:rPr lang="en-US" b="1" dirty="0" smtClean="0"/>
              <a:t>AND-OR </a:t>
            </a:r>
            <a:r>
              <a:rPr lang="en-US" dirty="0" smtClean="0"/>
              <a:t>construction</a:t>
            </a:r>
          </a:p>
          <a:p>
            <a:endParaRPr lang="en-US" dirty="0"/>
          </a:p>
          <a:p>
            <a:r>
              <a:rPr lang="en-US" dirty="0" smtClean="0"/>
              <a:t>Transforms a </a:t>
            </a:r>
            <a:r>
              <a:rPr lang="en-US" dirty="0" smtClean="0">
                <a:solidFill>
                  <a:srgbClr val="FF0000"/>
                </a:solidFill>
              </a:rPr>
              <a:t>(.2, .8, .8, .2)-sensitive</a:t>
            </a:r>
            <a:r>
              <a:rPr lang="en-US" dirty="0" smtClean="0"/>
              <a:t> family into a </a:t>
            </a:r>
            <a:r>
              <a:rPr lang="en-US" dirty="0" smtClean="0">
                <a:solidFill>
                  <a:srgbClr val="FF0000"/>
                </a:solidFill>
              </a:rPr>
              <a:t>(.2, .8, .9999996, .0008715)-sensitive </a:t>
            </a:r>
            <a:r>
              <a:rPr lang="en-US" dirty="0" smtClean="0"/>
              <a:t>family</a:t>
            </a:r>
          </a:p>
          <a:p>
            <a:pPr lvl="1"/>
            <a:r>
              <a:rPr lang="en-US" dirty="0" smtClean="0"/>
              <a:t>Note this family uses 256 (=4*4*4*4) of the original hash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20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any two distances </a:t>
            </a:r>
            <a:r>
              <a:rPr lang="en-US" b="1" i="1" dirty="0" smtClean="0"/>
              <a:t>x &lt; y</a:t>
            </a:r>
            <a:endParaRPr lang="en-US" dirty="0" smtClean="0"/>
          </a:p>
          <a:p>
            <a:r>
              <a:rPr lang="en-US" dirty="0" smtClean="0"/>
              <a:t>Start with a </a:t>
            </a:r>
            <a:r>
              <a:rPr lang="en-US" b="1" i="1" dirty="0" smtClean="0"/>
              <a:t>(x, y, (1-x), (1-y))</a:t>
            </a:r>
            <a:r>
              <a:rPr lang="en-US" altLang="zh-CN" dirty="0" smtClean="0"/>
              <a:t>-sensitive family</a:t>
            </a:r>
          </a:p>
          <a:p>
            <a:r>
              <a:rPr lang="en-US" dirty="0" smtClean="0"/>
              <a:t>Apply constructions to </a:t>
            </a:r>
            <a:r>
              <a:rPr lang="en-US" b="1" dirty="0" smtClean="0"/>
              <a:t>amplify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(x, y, p, q)</a:t>
            </a:r>
            <a:r>
              <a:rPr lang="en-US" dirty="0" smtClean="0">
                <a:solidFill>
                  <a:srgbClr val="FF0000"/>
                </a:solidFill>
              </a:rPr>
              <a:t>-sensitive</a:t>
            </a:r>
            <a:r>
              <a:rPr lang="en-US" dirty="0" smtClean="0"/>
              <a:t> family, where </a:t>
            </a:r>
            <a:r>
              <a:rPr lang="en-US" b="1" i="1" dirty="0" smtClean="0"/>
              <a:t>p</a:t>
            </a:r>
            <a:r>
              <a:rPr lang="en-US" dirty="0" smtClean="0"/>
              <a:t> is almost 1 and </a:t>
            </a:r>
            <a:r>
              <a:rPr lang="en-US" b="1" i="1" dirty="0" smtClean="0"/>
              <a:t>q</a:t>
            </a:r>
            <a:r>
              <a:rPr lang="en-US" dirty="0" smtClean="0"/>
              <a:t> is almost 0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The closer to 0 and 1 we get, the more hash functions must be used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36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Similar Documents</a:t>
            </a:r>
          </a:p>
          <a:p>
            <a:pPr lvl="1"/>
            <a:r>
              <a:rPr lang="en-US" dirty="0" smtClean="0"/>
              <a:t>Shingling</a:t>
            </a:r>
          </a:p>
          <a:p>
            <a:pPr lvl="1"/>
            <a:r>
              <a:rPr lang="en-US" dirty="0" smtClean="0"/>
              <a:t>Min Hashing</a:t>
            </a:r>
          </a:p>
          <a:p>
            <a:pPr lvl="1"/>
            <a:r>
              <a:rPr lang="en-US" dirty="0" smtClean="0"/>
              <a:t>Locality-Sensitive Hashing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Other Applications of LSH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Appendix: Theory of LSH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98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Practice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95936" y="1600200"/>
                <a:ext cx="4690864" cy="4565104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 smtClean="0"/>
                  <a:t>Compute the </a:t>
                </a:r>
                <a:r>
                  <a:rPr lang="en-US" sz="2400" dirty="0" err="1" smtClean="0"/>
                  <a:t>minhash</a:t>
                </a:r>
                <a:r>
                  <a:rPr lang="en-US" sz="2400" dirty="0" smtClean="0"/>
                  <a:t> signature for each column if we use the following three hash functions: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=2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sz="2400" dirty="0" smtClean="0"/>
                  <a:t> mod 6;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=3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+2</m:t>
                    </m:r>
                  </m:oMath>
                </a14:m>
                <a:r>
                  <a:rPr lang="en-US" sz="2400" dirty="0" smtClean="0"/>
                  <a:t> mod 6;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=5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+2</m:t>
                    </m:r>
                  </m:oMath>
                </a14:m>
                <a:r>
                  <a:rPr lang="en-US" sz="2400" dirty="0" smtClean="0"/>
                  <a:t> mod 6.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 smtClean="0"/>
                  <a:t>Which of these hash functions are true permutations?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 smtClean="0"/>
                  <a:t>How close are estimated Jaccard similarities for the six pairs of columns to the true Jaccard similarities?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95936" y="1600200"/>
                <a:ext cx="4690864" cy="4565104"/>
              </a:xfrm>
              <a:blipFill rotWithShape="1">
                <a:blip r:embed="rId3"/>
                <a:stretch>
                  <a:fillRect l="-2081" t="-2005" r="-2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90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68662629"/>
                  </p:ext>
                </p:extLst>
              </p:nvPr>
            </p:nvGraphicFramePr>
            <p:xfrm>
              <a:off x="251518" y="1628800"/>
              <a:ext cx="3600402" cy="4061050"/>
            </p:xfrm>
            <a:graphic>
              <a:graphicData uri="http://schemas.openxmlformats.org/drawingml/2006/table">
                <a:tbl>
                  <a:tblPr bandCol="1">
                    <a:tableStyleId>{5C22544A-7EE6-4342-B048-85BDC9FD1C3A}</a:tableStyleId>
                  </a:tblPr>
                  <a:tblGrid>
                    <a:gridCol w="1225667"/>
                    <a:gridCol w="574534"/>
                    <a:gridCol w="600067"/>
                    <a:gridCol w="600067"/>
                    <a:gridCol w="600067"/>
                  </a:tblGrid>
                  <a:tr h="580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1" dirty="0" smtClean="0">
                              <a:solidFill>
                                <a:schemeClr val="tx1"/>
                              </a:solidFill>
                            </a:rPr>
                            <a:t>Element</a:t>
                          </a:r>
                          <a:endParaRPr 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</a:tr>
                  <a:tr h="580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 smtClean="0"/>
                            <a:t>1</a:t>
                          </a:r>
                          <a:endParaRPr lang="en-US" sz="2400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80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 smtClean="0"/>
                            <a:t>2</a:t>
                          </a:r>
                          <a:endParaRPr lang="en-US" sz="2400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80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 smtClean="0"/>
                            <a:t>3</a:t>
                          </a:r>
                          <a:endParaRPr lang="en-US" sz="2400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80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 smtClean="0"/>
                            <a:t>4</a:t>
                          </a:r>
                          <a:endParaRPr lang="en-US" sz="2400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80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 smtClean="0"/>
                            <a:t>5</a:t>
                          </a:r>
                          <a:endParaRPr lang="en-US" sz="2400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80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 smtClean="0"/>
                            <a:t>6</a:t>
                          </a:r>
                          <a:endParaRPr lang="en-US" sz="2400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68662629"/>
                  </p:ext>
                </p:extLst>
              </p:nvPr>
            </p:nvGraphicFramePr>
            <p:xfrm>
              <a:off x="251518" y="1628800"/>
              <a:ext cx="3600402" cy="4061050"/>
            </p:xfrm>
            <a:graphic>
              <a:graphicData uri="http://schemas.openxmlformats.org/drawingml/2006/table">
                <a:tbl>
                  <a:tblPr bandCol="1">
                    <a:tableStyleId>{5C22544A-7EE6-4342-B048-85BDC9FD1C3A}</a:tableStyleId>
                  </a:tblPr>
                  <a:tblGrid>
                    <a:gridCol w="1225667"/>
                    <a:gridCol w="574534"/>
                    <a:gridCol w="600067"/>
                    <a:gridCol w="600067"/>
                    <a:gridCol w="600067"/>
                  </a:tblGrid>
                  <a:tr h="580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1" dirty="0" smtClean="0">
                              <a:solidFill>
                                <a:schemeClr val="tx1"/>
                              </a:solidFill>
                            </a:rPr>
                            <a:t>Element</a:t>
                          </a:r>
                          <a:endParaRPr 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12632" t="-1053" r="-312632" b="-61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3061" t="-1053" r="-203061" b="-61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98990" t="-1053" r="-101010" b="-61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504082" t="-1053" r="-2041" b="-614737"/>
                          </a:stretch>
                        </a:blipFill>
                      </a:tcPr>
                    </a:tc>
                  </a:tr>
                  <a:tr h="580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 smtClean="0"/>
                            <a:t>1</a:t>
                          </a:r>
                          <a:endParaRPr lang="en-US" sz="2400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80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 smtClean="0"/>
                            <a:t>2</a:t>
                          </a:r>
                          <a:endParaRPr lang="en-US" sz="2400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80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 smtClean="0"/>
                            <a:t>3</a:t>
                          </a:r>
                          <a:endParaRPr lang="en-US" sz="2400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80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 smtClean="0"/>
                            <a:t>4</a:t>
                          </a:r>
                          <a:endParaRPr lang="en-US" sz="2400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80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 smtClean="0"/>
                            <a:t>5</a:t>
                          </a:r>
                          <a:endParaRPr lang="en-US" sz="2400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80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 smtClean="0"/>
                            <a:t>6</a:t>
                          </a:r>
                          <a:endParaRPr lang="en-US" sz="2400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7644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HYZHANG@EOISWY0FUVWZY5H8" val="4677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9125</TotalTime>
  <Words>5558</Words>
  <Application>Microsoft Office PowerPoint</Application>
  <PresentationFormat>On-screen Show (4:3)</PresentationFormat>
  <Paragraphs>838</Paragraphs>
  <Slides>90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1" baseType="lpstr">
      <vt:lpstr>Office 佈景主題</vt:lpstr>
      <vt:lpstr>Lecture 3: Locality Sensitive Hashing</vt:lpstr>
      <vt:lpstr> A Motivating Example</vt:lpstr>
      <vt:lpstr>Scene Completion Problem</vt:lpstr>
      <vt:lpstr>Scene Completion Problem</vt:lpstr>
      <vt:lpstr>Scene Completion Problem</vt:lpstr>
      <vt:lpstr>Scene Completion Problem</vt:lpstr>
      <vt:lpstr>A Common Metaphor</vt:lpstr>
      <vt:lpstr>Outline</vt:lpstr>
      <vt:lpstr>Outline</vt:lpstr>
      <vt:lpstr>Distance Measures</vt:lpstr>
      <vt:lpstr>Distance Measures</vt:lpstr>
      <vt:lpstr>Finding Similar Documents</vt:lpstr>
      <vt:lpstr>Finding Similar Documents</vt:lpstr>
      <vt:lpstr>3 Essential Steps for Similar Docs</vt:lpstr>
      <vt:lpstr>The Big Picture</vt:lpstr>
      <vt:lpstr>Step 1 - Shingling</vt:lpstr>
      <vt:lpstr>Documents as High-Dim Data</vt:lpstr>
      <vt:lpstr>Shingles: Definition</vt:lpstr>
      <vt:lpstr>Compressing Shingles</vt:lpstr>
      <vt:lpstr>Similarity Metric for Shingles</vt:lpstr>
      <vt:lpstr>Working Assumption</vt:lpstr>
      <vt:lpstr>Motivation for Minhash/LSH</vt:lpstr>
      <vt:lpstr>Step 2 - MinHashing</vt:lpstr>
      <vt:lpstr>Encoding Sets as Bit Vectors</vt:lpstr>
      <vt:lpstr>Encoding Sets as Bit Vectors</vt:lpstr>
      <vt:lpstr>From Sets to Boolean Matrices</vt:lpstr>
      <vt:lpstr>From Sets to Boolean Matrices</vt:lpstr>
      <vt:lpstr>Finding Similar Columns</vt:lpstr>
      <vt:lpstr>Hashing Columns (Signatures)</vt:lpstr>
      <vt:lpstr>Min-Hashing</vt:lpstr>
      <vt:lpstr>Min-Hashing</vt:lpstr>
      <vt:lpstr>Min-Hashing Example</vt:lpstr>
      <vt:lpstr>Surprising Property</vt:lpstr>
      <vt:lpstr>The Proof</vt:lpstr>
      <vt:lpstr>Four Types of Rows</vt:lpstr>
      <vt:lpstr>Similarity for Signatures</vt:lpstr>
      <vt:lpstr>Min-Hashing Example</vt:lpstr>
      <vt:lpstr>MinHash Signatures</vt:lpstr>
      <vt:lpstr>Implementational Trick</vt:lpstr>
      <vt:lpstr>Implementational Trick</vt:lpstr>
      <vt:lpstr>In-Class Practice</vt:lpstr>
      <vt:lpstr>Step 3 – Locality Sensitive Hashing</vt:lpstr>
      <vt:lpstr>LSH: First Cut</vt:lpstr>
      <vt:lpstr>Candidates from Minhash</vt:lpstr>
      <vt:lpstr>LSH for Minhash</vt:lpstr>
      <vt:lpstr>Partition M into b Bands</vt:lpstr>
      <vt:lpstr>Partition M into b Bands</vt:lpstr>
      <vt:lpstr>Hashing Bands</vt:lpstr>
      <vt:lpstr>Simplifying Assumption</vt:lpstr>
      <vt:lpstr>Example of Bands</vt:lpstr>
      <vt:lpstr>C_1,C_2 are 80% Similar</vt:lpstr>
      <vt:lpstr>C_1,C_2 are 30% Similar</vt:lpstr>
      <vt:lpstr>LSH Involves a Tradeoff</vt:lpstr>
      <vt:lpstr>Analysis of LSH – What We Want</vt:lpstr>
      <vt:lpstr>What 1 Band of 1 Row Gives You</vt:lpstr>
      <vt:lpstr>b bands, r rows/band</vt:lpstr>
      <vt:lpstr>What b Bands of r Rows Gives You</vt:lpstr>
      <vt:lpstr>Example: b =20; r = 5</vt:lpstr>
      <vt:lpstr>Picking r and b: The S-curve</vt:lpstr>
      <vt:lpstr>LSH Summary</vt:lpstr>
      <vt:lpstr>Finding Similar Documents: Summary</vt:lpstr>
      <vt:lpstr>Outline</vt:lpstr>
      <vt:lpstr>Finding Similar Docs: Review</vt:lpstr>
      <vt:lpstr>Other Applications of LSH</vt:lpstr>
      <vt:lpstr>Near-duplicate Detection</vt:lpstr>
      <vt:lpstr>Hierarchical Clustering </vt:lpstr>
      <vt:lpstr>Image/Audio/Video Similarity Identification </vt:lpstr>
      <vt:lpstr>Bioinformatics</vt:lpstr>
      <vt:lpstr>One-Slide Takeaway</vt:lpstr>
      <vt:lpstr>Outline</vt:lpstr>
      <vt:lpstr>Families of Hash Functions</vt:lpstr>
      <vt:lpstr>Locality-Sensitive (LS) Families</vt:lpstr>
      <vt:lpstr>A (d_1,d_2,p_1,p_2)-sensitive function</vt:lpstr>
      <vt:lpstr>Example of LS Family: Minhash</vt:lpstr>
      <vt:lpstr>Example: LS Family – (2)</vt:lpstr>
      <vt:lpstr>Amplifying a LS-Family</vt:lpstr>
      <vt:lpstr>AND of Hash Functions</vt:lpstr>
      <vt:lpstr>Subtlety Regarding Independence</vt:lpstr>
      <vt:lpstr>OR of Hash Functions</vt:lpstr>
      <vt:lpstr>Effect of AND and OR Constructions</vt:lpstr>
      <vt:lpstr>Effect of AND and OR Constructions</vt:lpstr>
      <vt:lpstr>Composing Constructions</vt:lpstr>
      <vt:lpstr>Table for Function 1-(1-p^4 )^4</vt:lpstr>
      <vt:lpstr>Picking r and b: The S-curve</vt:lpstr>
      <vt:lpstr>Picking r and b: The S-curve</vt:lpstr>
      <vt:lpstr>OR-AND Composition</vt:lpstr>
      <vt:lpstr>Table for Function (1-(1-p)^4 )^4</vt:lpstr>
      <vt:lpstr>Cascading Constructions</vt:lpstr>
      <vt:lpstr>Summary</vt:lpstr>
      <vt:lpstr>In-Class Practice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Locality Sensitive Hashing</dc:title>
  <dc:creator>hyzhang</dc:creator>
  <cp:lastModifiedBy>lyu</cp:lastModifiedBy>
  <cp:revision>159</cp:revision>
  <dcterms:created xsi:type="dcterms:W3CDTF">2013-04-08T11:38:58Z</dcterms:created>
  <dcterms:modified xsi:type="dcterms:W3CDTF">2016-09-15T06:16:08Z</dcterms:modified>
</cp:coreProperties>
</file>