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  <p:sldMasterId id="2147483669" r:id="rId7"/>
    <p:sldMasterId id="214748367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FB14DB-938F-4B60-8CBB-A659983A022B}">
  <a:tblStyle styleId="{62FB14DB-938F-4B60-8CBB-A659983A02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0F8606B-EEDE-4AC3-A4EE-4868EDE6AE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22" Type="http://schemas.openxmlformats.org/officeDocument/2006/relationships/slide" Target="slides/slide13.xml"/><Relationship Id="rId10" Type="http://schemas.openxmlformats.org/officeDocument/2006/relationships/slide" Target="slides/slide1.xml"/><Relationship Id="rId21" Type="http://schemas.openxmlformats.org/officeDocument/2006/relationships/slide" Target="slides/slide12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a14a0a71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ba14a0a71a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a14a0a7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ba14a0a71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a14a0a71a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ba14a0a71a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a14a0a7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ba14a0a71a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a14a0a71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ba14a0a71a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a14a0a71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ba14a0a71a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a14a0a71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Spellchecker</a:t>
            </a:r>
            <a:endParaRPr/>
          </a:p>
        </p:txBody>
      </p:sp>
      <p:sp>
        <p:nvSpPr>
          <p:cNvPr id="131" name="Google Shape;131;g1ba14a0a71a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a14a0a71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ba14a0a71a_2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a14a0a71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Problems with tokenizers: WordPunct cannot distinguish URLs from normal text, TreeBank split don’t and can’t. TweetTokenizer seems to be the most promising one.</a:t>
            </a:r>
            <a:endParaRPr/>
          </a:p>
        </p:txBody>
      </p:sp>
      <p:sp>
        <p:nvSpPr>
          <p:cNvPr id="150" name="Google Shape;150;g1ba14a0a71a_2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a14a0a71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1: Stemming slower but slightly more accurate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2: NB and LR are the fastest, but NB is more accurate. MLP is not bad but very slow. SVM is good but slow. → we stick with NB.</a:t>
            </a:r>
            <a:endParaRPr/>
          </a:p>
        </p:txBody>
      </p:sp>
      <p:sp>
        <p:nvSpPr>
          <p:cNvPr id="158" name="Google Shape;158;g1ba14a0a71a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a14a0a71a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3: We thought the difference would be higher.</a:t>
            </a:r>
            <a:endParaRPr/>
          </a:p>
        </p:txBody>
      </p:sp>
      <p:sp>
        <p:nvSpPr>
          <p:cNvPr id="173" name="Google Shape;173;g1ba14a0a71a_6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a14a0a71a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a14a0a71a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a14a0a71a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ba14a0a71a_2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: Titel-Folie ohne Bild">
  <p:cSld name="3: Titel-Folie ohne Bild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: Inhaltverzeichnis">
  <p:cSld name="4: Inhaltverzeichni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4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a: Text-Folie 2 Spalten">
  <p:cSld name="5a: Text-Folie 2 Spalte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3" type="body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4" type="body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5" type="body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b: Text-Folie 2 Spalten">
  <p:cSld name="5b: Text-Folie 2 Spalt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4" type="body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: Text-Folie mit Bild">
  <p:cSld name="6: Text-Folie mit Bild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5" type="body"/>
          </p:nvPr>
        </p:nvSpPr>
        <p:spPr>
          <a:xfrm>
            <a:off x="540000" y="2808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a: Folie für Grafik/Bild">
  <p:cSld name="7a: Folie für Grafik/Bild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3" type="body"/>
          </p:nvPr>
        </p:nvSpPr>
        <p:spPr>
          <a:xfrm>
            <a:off x="540000" y="2808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: Schluss-Folie">
  <p:cSld name="8: Schluss-Foli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>
                <a:solidFill>
                  <a:srgbClr val="E600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3" type="body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4" type="body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: Titel-Folie mit Bild">
  <p:cSld name="2: Titel-Folie mit Bil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>
                <a:solidFill>
                  <a:srgbClr val="E600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3" type="body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4" type="body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84">
          <p15:clr>
            <a:srgbClr val="F26B43"/>
          </p15:clr>
        </p15:guide>
        <p15:guide id="2" pos="336">
          <p15:clr>
            <a:srgbClr val="F26B43"/>
          </p15:clr>
        </p15:guide>
        <p15:guide id="3" pos="4752">
          <p15:clr>
            <a:srgbClr val="F26B43"/>
          </p15:clr>
        </p15:guide>
        <p15:guide id="4" pos="5664">
          <p15:clr>
            <a:srgbClr val="F26B43"/>
          </p15:clr>
        </p15:guide>
        <p15:guide id="5" orient="horz" pos="1432">
          <p15:clr>
            <a:srgbClr val="F26B43"/>
          </p15:clr>
        </p15:guide>
        <p15:guide id="6" orient="horz" pos="225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33400" y="4984750"/>
            <a:ext cx="1440000" cy="15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">
          <p15:clr>
            <a:srgbClr val="F26B43"/>
          </p15:clr>
        </p15:guide>
        <p15:guide id="2" orient="horz" pos="1380">
          <p15:clr>
            <a:srgbClr val="F26B43"/>
          </p15:clr>
        </p15:guide>
        <p15:guide id="3" pos="2688">
          <p15:clr>
            <a:srgbClr val="F26B43"/>
          </p15:clr>
        </p15:guide>
        <p15:guide id="4" pos="3072">
          <p15:clr>
            <a:srgbClr val="F26B43"/>
          </p15:clr>
        </p15:guide>
        <p15:guide id="5" pos="2880">
          <p15:clr>
            <a:srgbClr val="F26B43"/>
          </p15:clr>
        </p15:guide>
        <p15:guide id="6" pos="5424">
          <p15:clr>
            <a:srgbClr val="F26B43"/>
          </p15:clr>
        </p15:guide>
        <p15:guide id="7" orient="horz" pos="780">
          <p15:clr>
            <a:srgbClr val="F26B43"/>
          </p15:clr>
        </p15:guide>
        <p15:guide id="8" orient="horz" pos="189">
          <p15:clr>
            <a:srgbClr val="F26B43"/>
          </p15:clr>
        </p15:guide>
        <p15:guide id="9" orient="horz" pos="1213">
          <p15:clr>
            <a:srgbClr val="F26B43"/>
          </p15:clr>
        </p15:guide>
        <p15:guide id="10" orient="horz" pos="634">
          <p15:clr>
            <a:srgbClr val="F26B43"/>
          </p15:clr>
        </p15:guide>
        <p15:guide id="11" orient="horz" pos="472">
          <p15:clr>
            <a:srgbClr val="F26B43"/>
          </p15:clr>
        </p15:guide>
        <p15:guide id="12" orient="horz" pos="2981">
          <p15:clr>
            <a:srgbClr val="F26B43"/>
          </p15:clr>
        </p15:guide>
        <p15:guide id="13" orient="horz" pos="31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">
          <p15:clr>
            <a:srgbClr val="F26B43"/>
          </p15:clr>
        </p15:guide>
        <p15:guide id="2" pos="4752">
          <p15:clr>
            <a:srgbClr val="F26B43"/>
          </p15:clr>
        </p15:guide>
        <p15:guide id="3" pos="5664">
          <p15:clr>
            <a:srgbClr val="F26B43"/>
          </p15:clr>
        </p15:guide>
        <p15:guide id="4" pos="336">
          <p15:clr>
            <a:srgbClr val="F26B43"/>
          </p15:clr>
        </p15:guide>
        <p15:guide id="5" orient="horz" pos="836">
          <p15:clr>
            <a:srgbClr val="F26B43"/>
          </p15:clr>
        </p15:guide>
        <p15:guide id="6" orient="horz" pos="631">
          <p15:clr>
            <a:srgbClr val="F26B43"/>
          </p15:clr>
        </p15:guide>
        <p15:guide id="7" orient="horz" pos="1208">
          <p15:clr>
            <a:srgbClr val="F26B43"/>
          </p15:clr>
        </p15:guide>
        <p15:guide id="8" orient="horz" pos="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"/>
              <a:t>Tim Graf &amp; Yanis Schärer</a:t>
            </a:r>
            <a:endParaRPr/>
          </a:p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de"/>
              <a:t>20.12.2022</a:t>
            </a:r>
            <a:endParaRPr/>
          </a:p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Project: Mental Health Issue Classification</a:t>
            </a:r>
            <a:endParaRPr/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NLP and Text Mining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540000" y="11700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Comparison</a:t>
            </a:r>
            <a:endParaRPr/>
          </a:p>
        </p:txBody>
      </p:sp>
      <p:sp>
        <p:nvSpPr>
          <p:cNvPr id="204" name="Google Shape;204;p33"/>
          <p:cNvSpPr txBox="1"/>
          <p:nvPr>
            <p:ph idx="3" type="body"/>
          </p:nvPr>
        </p:nvSpPr>
        <p:spPr>
          <a:xfrm>
            <a:off x="540000" y="2430000"/>
            <a:ext cx="72294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"/>
              <a:t>Vanilla spaCy							Custom NER rules				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205" name="Google Shape;205;p33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3: NER</a:t>
            </a:r>
            <a:endParaRPr/>
          </a:p>
        </p:txBody>
      </p:sp>
      <p:graphicFrame>
        <p:nvGraphicFramePr>
          <p:cNvPr id="207" name="Google Shape;207;p33"/>
          <p:cNvGraphicFramePr/>
          <p:nvPr/>
        </p:nvGraphicFramePr>
        <p:xfrm>
          <a:off x="533400" y="32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754775"/>
                <a:gridCol w="754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3"/>
          <p:cNvGraphicFramePr/>
          <p:nvPr/>
        </p:nvGraphicFramePr>
        <p:xfrm>
          <a:off x="2169950" y="33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944500"/>
                <a:gridCol w="94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53.1%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33"/>
          <p:cNvGraphicFramePr/>
          <p:nvPr/>
        </p:nvGraphicFramePr>
        <p:xfrm>
          <a:off x="4683675" y="32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754775"/>
                <a:gridCol w="754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33"/>
          <p:cNvGraphicFramePr/>
          <p:nvPr/>
        </p:nvGraphicFramePr>
        <p:xfrm>
          <a:off x="6309750" y="33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944500"/>
                <a:gridCol w="94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74.6%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78.2</a:t>
                      </a:r>
                      <a:r>
                        <a:rPr lang="de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Approach</a:t>
            </a:r>
            <a:endParaRPr/>
          </a:p>
        </p:txBody>
      </p:sp>
      <p:sp>
        <p:nvSpPr>
          <p:cNvPr id="216" name="Google Shape;216;p34"/>
          <p:cNvSpPr txBox="1"/>
          <p:nvPr>
            <p:ph idx="3" type="body"/>
          </p:nvPr>
        </p:nvSpPr>
        <p:spPr>
          <a:xfrm>
            <a:off x="540000" y="2283718"/>
            <a:ext cx="76323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"/>
              <a:t>We used a pre-trained BERT model from huggingface (bert-base-uncased)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de"/>
              <a:t>Then used BertForSequenceClassification (linear layer on CLS output)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de"/>
              <a:t>No Finetuning of BERT itself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"/>
              <a:t>Training and evaluation on Ubelix</a:t>
            </a:r>
            <a:endParaRPr/>
          </a:p>
        </p:txBody>
      </p:sp>
      <p:sp>
        <p:nvSpPr>
          <p:cNvPr id="217" name="Google Shape;217;p34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4: Sentiment Analysis using BERT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540000" y="11700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Training &amp; Results</a:t>
            </a:r>
            <a:endParaRPr/>
          </a:p>
        </p:txBody>
      </p:sp>
      <p:sp>
        <p:nvSpPr>
          <p:cNvPr id="224" name="Google Shape;224;p35"/>
          <p:cNvSpPr txBox="1"/>
          <p:nvPr>
            <p:ph idx="3" type="body"/>
          </p:nvPr>
        </p:nvSpPr>
        <p:spPr>
          <a:xfrm>
            <a:off x="540000" y="2283718"/>
            <a:ext cx="76323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Learning Rate: 1e-5 (higher learning rates fluctuated)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4: Sentiment Analysis using BERT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76" y="2263588"/>
            <a:ext cx="3681625" cy="252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35"/>
          <p:cNvGraphicFramePr/>
          <p:nvPr/>
        </p:nvGraphicFramePr>
        <p:xfrm>
          <a:off x="1458050" y="287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1187700"/>
                <a:gridCol w="1187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90.7%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91.6%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89.5%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90.2%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Thanks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"/>
              <a:t>Tim Graf &amp; Yanis Schärer</a:t>
            </a:r>
            <a:endParaRPr/>
          </a:p>
        </p:txBody>
      </p:sp>
      <p:sp>
        <p:nvSpPr>
          <p:cNvPr id="235" name="Google Shape;235;p36"/>
          <p:cNvSpPr txBox="1"/>
          <p:nvPr>
            <p:ph idx="2" type="body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20.12.2022</a:t>
            </a:r>
            <a:endParaRPr/>
          </a:p>
        </p:txBody>
      </p:sp>
      <p:sp>
        <p:nvSpPr>
          <p:cNvPr id="236" name="Google Shape;236;p36"/>
          <p:cNvSpPr txBox="1"/>
          <p:nvPr>
            <p:ph idx="3" type="body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"/>
              <a:t>For your (cross-)attention!</a:t>
            </a:r>
            <a:endParaRPr/>
          </a:p>
        </p:txBody>
      </p:sp>
      <p:pic>
        <p:nvPicPr>
          <p:cNvPr id="237" name="Google Shape;237;p36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4050"/>
            <a:ext cx="9144000" cy="321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4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</a:t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Project: Mental Health Issue Classification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539552" y="2067694"/>
            <a:ext cx="6768752" cy="188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de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1: Data Exploration and Processing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de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2: Sentiment Analysis using TF-IDF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de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3: NER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de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4: Sentiment Analysis using BERT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Dataset and Basic Statistics</a:t>
            </a:r>
            <a:endParaRPr/>
          </a:p>
        </p:txBody>
      </p:sp>
      <p:sp>
        <p:nvSpPr>
          <p:cNvPr id="134" name="Google Shape;134;p26"/>
          <p:cNvSpPr txBox="1"/>
          <p:nvPr>
            <p:ph idx="3" type="body"/>
          </p:nvPr>
        </p:nvSpPr>
        <p:spPr>
          <a:xfrm>
            <a:off x="540000" y="2042600"/>
            <a:ext cx="81366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20’000 labeled tweets from (only) 72 unique users (0 = non-depressed, 1 = depressed)</a:t>
            </a:r>
            <a:br>
              <a:rPr lang="de"/>
            </a:br>
            <a:r>
              <a:rPr lang="de"/>
              <a:t>🡪 </a:t>
            </a:r>
            <a:r>
              <a:rPr lang="de"/>
              <a:t>Possible problem: Model could learn to classify users (instead of the actual text) based on their style of writing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Balanced dataset, i.e. 10’000 tweets with each label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All tweets are (more or less) in English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Lengths:</a:t>
            </a:r>
            <a:endParaRPr/>
          </a:p>
        </p:txBody>
      </p:sp>
      <p:sp>
        <p:nvSpPr>
          <p:cNvPr id="135" name="Google Shape;135;p26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1: Data Exploration and Processing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1872224" y="37833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{62FB14DB-938F-4B60-8CBB-A659983A022B}</a:tableStyleId>
              </a:tblPr>
              <a:tblGrid>
                <a:gridCol w="1368000"/>
                <a:gridCol w="1368150"/>
                <a:gridCol w="1368000"/>
                <a:gridCol w="136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0" y="2042600"/>
            <a:ext cx="8857602" cy="28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40000" y="11700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Pipeline and TFD for different variants</a:t>
            </a:r>
            <a:endParaRPr/>
          </a:p>
        </p:txBody>
      </p:sp>
      <p:sp>
        <p:nvSpPr>
          <p:cNvPr id="144" name="Google Shape;144;p27"/>
          <p:cNvSpPr txBox="1"/>
          <p:nvPr>
            <p:ph idx="3" type="body"/>
          </p:nvPr>
        </p:nvSpPr>
        <p:spPr>
          <a:xfrm>
            <a:off x="540000" y="2138800"/>
            <a:ext cx="7815300" cy="28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Pipeline with </a:t>
            </a:r>
            <a:r>
              <a:rPr i="1" lang="de"/>
              <a:t>data, tokenizer, lemmatizer, stopwords </a:t>
            </a:r>
            <a:r>
              <a:rPr lang="de"/>
              <a:t>as initialization arguments (plus some optional arguments like a unique ID for the pipeline)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Important functions:</a:t>
            </a:r>
            <a:br>
              <a:rPr lang="de"/>
            </a:br>
            <a:r>
              <a:rPr i="1" lang="de"/>
              <a:t>process()</a:t>
            </a:r>
            <a:r>
              <a:rPr lang="de"/>
              <a:t>: Processes the data based on the chosen tokenizer, lemmatizer/stemmer and stopwords. Steps can be individually left out.</a:t>
            </a:r>
            <a:br>
              <a:rPr lang="de"/>
            </a:br>
            <a:r>
              <a:rPr i="1" lang="de"/>
              <a:t>tfd()</a:t>
            </a:r>
            <a:r>
              <a:rPr lang="de"/>
              <a:t>: Calculates the TFD for the complete processed data and </a:t>
            </a:r>
            <a:r>
              <a:rPr lang="de"/>
              <a:t>additionally for the individual labels. Can optionally plot the TFD.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We tried 8 different tokenizer-lemmatizer/stemmer combinations (always with the NLTK stopwords corpus). Performance has to be checked in the next step.</a:t>
            </a:r>
            <a:endParaRPr/>
          </a:p>
        </p:txBody>
      </p:sp>
      <p:sp>
        <p:nvSpPr>
          <p:cNvPr id="145" name="Google Shape;145;p27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1: Data Exploration and Processing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8240"/>
            <a:ext cx="9143999" cy="361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Improved and Extended Pipeline</a:t>
            </a:r>
            <a:endParaRPr/>
          </a:p>
        </p:txBody>
      </p:sp>
      <p:sp>
        <p:nvSpPr>
          <p:cNvPr id="153" name="Google Shape;153;p28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2: Sentiment Analysis using TF-IDF</a:t>
            </a:r>
            <a:endParaRPr/>
          </a:p>
        </p:txBody>
      </p:sp>
      <p:sp>
        <p:nvSpPr>
          <p:cNvPr id="155" name="Google Shape;155;p28"/>
          <p:cNvSpPr txBox="1"/>
          <p:nvPr>
            <p:ph idx="3" type="body"/>
          </p:nvPr>
        </p:nvSpPr>
        <p:spPr>
          <a:xfrm>
            <a:off x="540000" y="2138800"/>
            <a:ext cx="7815300" cy="28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Pipeline has to be extended with functions </a:t>
            </a:r>
            <a:r>
              <a:rPr i="1" lang="de"/>
              <a:t>train_test_split(), fit(), predict(), score()</a:t>
            </a:r>
            <a:r>
              <a:rPr lang="de"/>
              <a:t> for sentiment classification. The pipeline has two new arguments </a:t>
            </a:r>
            <a:r>
              <a:rPr i="1" lang="de"/>
              <a:t>vec </a:t>
            </a:r>
            <a:r>
              <a:rPr lang="de"/>
              <a:t>and </a:t>
            </a:r>
            <a:r>
              <a:rPr i="1" lang="de"/>
              <a:t>clf </a:t>
            </a:r>
            <a:r>
              <a:rPr lang="de"/>
              <a:t>(optional, in case the user only wants to output the TFD).</a:t>
            </a:r>
            <a:br>
              <a:rPr lang="de"/>
            </a:br>
            <a:r>
              <a:rPr lang="de"/>
              <a:t>→ The new functions are only wrappers for existing sklearn-functions.</a:t>
            </a:r>
            <a:endParaRPr/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Trying out the different pipelines, the TweetTokenizer turned out to yield the best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Results (1)</a:t>
            </a:r>
            <a:endParaRPr/>
          </a:p>
        </p:txBody>
      </p:sp>
      <p:sp>
        <p:nvSpPr>
          <p:cNvPr id="161" name="Google Shape;161;p29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2: Sentiment Analysis using TF-IDF</a:t>
            </a:r>
            <a:endParaRPr/>
          </a:p>
        </p:txBody>
      </p:sp>
      <p:sp>
        <p:nvSpPr>
          <p:cNvPr id="163" name="Google Shape;163;p29"/>
          <p:cNvSpPr txBox="1"/>
          <p:nvPr>
            <p:ph idx="3" type="body"/>
          </p:nvPr>
        </p:nvSpPr>
        <p:spPr>
          <a:xfrm>
            <a:off x="540000" y="2138800"/>
            <a:ext cx="7815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Experiment 1: </a:t>
            </a:r>
            <a:r>
              <a:rPr lang="de"/>
              <a:t>Difference between lemmatizing and stemming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2407550"/>
            <a:ext cx="3863950" cy="6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300" y="2407550"/>
            <a:ext cx="4036457" cy="6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idx="3" type="body"/>
          </p:nvPr>
        </p:nvSpPr>
        <p:spPr>
          <a:xfrm>
            <a:off x="533400" y="3012675"/>
            <a:ext cx="2582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/>
              <a:t>Lemmatizing</a:t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7" name="Google Shape;167;p29"/>
          <p:cNvSpPr txBox="1"/>
          <p:nvPr>
            <p:ph idx="3" type="body"/>
          </p:nvPr>
        </p:nvSpPr>
        <p:spPr>
          <a:xfrm>
            <a:off x="4723300" y="3012675"/>
            <a:ext cx="2582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Stemming</a:t>
            </a:r>
            <a:endParaRPr sz="14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9"/>
          <p:cNvSpPr txBox="1"/>
          <p:nvPr>
            <p:ph idx="3" type="body"/>
          </p:nvPr>
        </p:nvSpPr>
        <p:spPr>
          <a:xfrm>
            <a:off x="533400" y="3408725"/>
            <a:ext cx="781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Experiment 2: </a:t>
            </a:r>
            <a:r>
              <a:rPr lang="de"/>
              <a:t>Different classifiers </a:t>
            </a:r>
            <a:r>
              <a:rPr lang="de" sz="1200"/>
              <a:t>(RF = Random Forest, LR = Logistic Regression, NB = Multinomial Naive Bayes, KNN = k-Nearest-Neighbor, MLP = Multilayer Perceptron, SVM = Support Vector Machine)</a:t>
            </a:r>
            <a:endParaRPr sz="12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3920950"/>
            <a:ext cx="3984170" cy="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696" y="3920946"/>
            <a:ext cx="4355651" cy="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40000" y="11700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Results (2)</a:t>
            </a:r>
            <a:endParaRPr/>
          </a:p>
        </p:txBody>
      </p:sp>
      <p:sp>
        <p:nvSpPr>
          <p:cNvPr id="176" name="Google Shape;176;p30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2: Sentiment Analysis using TF-IDF</a:t>
            </a:r>
            <a:endParaRPr/>
          </a:p>
        </p:txBody>
      </p:sp>
      <p:sp>
        <p:nvSpPr>
          <p:cNvPr id="178" name="Google Shape;178;p30"/>
          <p:cNvSpPr txBox="1"/>
          <p:nvPr>
            <p:ph idx="3" type="body"/>
          </p:nvPr>
        </p:nvSpPr>
        <p:spPr>
          <a:xfrm>
            <a:off x="540000" y="2138800"/>
            <a:ext cx="7815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Experiment 3: </a:t>
            </a:r>
            <a:r>
              <a:rPr lang="de"/>
              <a:t>Importance of pre-processing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698" y="2494000"/>
            <a:ext cx="4871000" cy="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NER on Raw Data</a:t>
            </a:r>
            <a:endParaRPr/>
          </a:p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540000" y="2430000"/>
            <a:ext cx="72294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"/>
              <a:t>NER Annotations by hand, using only spaCy base NER-labels: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186" name="Google Shape;186;p31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3: NER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1454850" y="32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754775"/>
                <a:gridCol w="754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3674250" y="33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{F0F8606B-EEDE-4AC3-A4EE-4868EDE6AE08}</a:tableStyleId>
              </a:tblPr>
              <a:tblGrid>
                <a:gridCol w="944500"/>
                <a:gridCol w="94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53.1%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e"/>
              <a:t>Custom NER</a:t>
            </a:r>
            <a:endParaRPr/>
          </a:p>
        </p:txBody>
      </p:sp>
      <p:sp>
        <p:nvSpPr>
          <p:cNvPr id="195" name="Google Shape;195;p32"/>
          <p:cNvSpPr txBox="1"/>
          <p:nvPr>
            <p:ph idx="3" type="body"/>
          </p:nvPr>
        </p:nvSpPr>
        <p:spPr>
          <a:xfrm>
            <a:off x="540000" y="2029575"/>
            <a:ext cx="82764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Added Patterns to detect:</a:t>
            </a:r>
            <a:endParaRPr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URLs</a:t>
            </a:r>
            <a:endParaRPr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Usernames</a:t>
            </a:r>
            <a:endParaRPr/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/>
              <a:t>Hashtags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"/>
              <a:t>Standard NER did not have these categories.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"/>
              <a:t>Debatable whether Twitter handles should be PERSON 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6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e"/>
              <a:t>NLP and Text Mining – Project: Mental Health Issue Classification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de"/>
              <a:t>Task 3: NER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" y="3885325"/>
            <a:ext cx="9056625" cy="1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