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</p:sldMasterIdLst>
  <p:notesMasterIdLst>
    <p:notesMasterId r:id="rId18"/>
  </p:notesMasterIdLst>
  <p:handoutMasterIdLst>
    <p:handoutMasterId r:id="rId19"/>
  </p:handoutMasterIdLst>
  <p:sldIdLst>
    <p:sldId id="295" r:id="rId7"/>
    <p:sldId id="296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00" r:id="rId1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324" autoAdjust="0"/>
  </p:normalViewPr>
  <p:slideViewPr>
    <p:cSldViewPr>
      <p:cViewPr varScale="1">
        <p:scale>
          <a:sx n="133" d="100"/>
          <a:sy n="133" d="100"/>
        </p:scale>
        <p:origin x="96" y="96"/>
      </p:cViewPr>
      <p:guideLst/>
    </p:cSldViewPr>
  </p:slideViewPr>
  <p:outlineViewPr>
    <p:cViewPr>
      <p:scale>
        <a:sx n="33" d="100"/>
        <a:sy n="33" d="100"/>
      </p:scale>
      <p:origin x="0" y="-238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08.12.2022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emf"/><Relationship Id="rId4" Type="http://schemas.openxmlformats.org/officeDocument/2006/relationships/tags" Target="../tags/tag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emf"/><Relationship Id="rId4" Type="http://schemas.openxmlformats.org/officeDocument/2006/relationships/tags" Target="../tags/tag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688" r:id="rId2"/>
    <p:sldLayoutId id="2147483766" r:id="rId3"/>
    <p:sldLayoutId id="2147483754" r:id="rId4"/>
    <p:sldLayoutId id="214748376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6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6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A48D265-F1F9-E940-A479-8D1BB147D4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/>
              <a:t>Tim Graf &amp; Yanis Schärer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1AB1BA-4463-4645-ABB7-6BC935891A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20.12.2022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E82552-B1D6-EB41-9B9E-82F218A2F8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41952DA-E11D-324E-BDDE-6973532F51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 dirty="0"/>
              <a:t>NLP and Text Mining</a:t>
            </a:r>
          </a:p>
        </p:txBody>
      </p:sp>
    </p:spTree>
    <p:extLst>
      <p:ext uri="{BB962C8B-B14F-4D97-AF65-F5344CB8AC3E}">
        <p14:creationId xmlns:p14="http://schemas.microsoft.com/office/powerpoint/2010/main" val="123688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57029BD-5428-D7B1-5D83-DE00D89542F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Model and Results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72FE2F-02EE-4AB6-6523-8A6A7F7AF1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0000" y="2283718"/>
            <a:ext cx="7632400" cy="248628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 err="1"/>
              <a:t>We</a:t>
            </a:r>
            <a:r>
              <a:rPr lang="de-CH" dirty="0"/>
              <a:t> used a </a:t>
            </a:r>
            <a:r>
              <a:rPr lang="de-CH" dirty="0" err="1"/>
              <a:t>pre-trained</a:t>
            </a:r>
            <a:r>
              <a:rPr lang="de-CH" dirty="0"/>
              <a:t> BERT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huggingface</a:t>
            </a:r>
            <a:r>
              <a:rPr lang="de-CH" dirty="0"/>
              <a:t> (</a:t>
            </a:r>
            <a:r>
              <a:rPr lang="de-CH" dirty="0" err="1"/>
              <a:t>pip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transformers</a:t>
            </a:r>
            <a:r>
              <a:rPr lang="de-CH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Fine-tuning and </a:t>
            </a:r>
            <a:r>
              <a:rPr lang="de-CH" dirty="0" err="1"/>
              <a:t>evaluation</a:t>
            </a:r>
            <a:r>
              <a:rPr lang="de-CH" dirty="0"/>
              <a:t> on Ubelix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5BF60A-EBA9-F462-0E0F-A01DC5D582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</a:t>
            </a:r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3F71B8B-765C-4402-C591-BA9E4609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4: Sentiment Analysis </a:t>
            </a:r>
            <a:r>
              <a:rPr lang="de-CH" dirty="0" err="1"/>
              <a:t>using</a:t>
            </a:r>
            <a:r>
              <a:rPr lang="de-CH" dirty="0"/>
              <a:t> BERT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0268FF8-6C07-BDE0-7E31-DE6E8A596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59600"/>
            <a:ext cx="4833072" cy="33398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4E7F267-F21A-11E1-ACD5-4D89E225B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48" y="1914345"/>
            <a:ext cx="3421954" cy="1488942"/>
          </a:xfrm>
          <a:prstGeom prst="rect">
            <a:avLst/>
          </a:prstGeom>
        </p:spPr>
      </p:pic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783D739D-86F4-80DB-671F-8B6CFAB32329}"/>
              </a:ext>
            </a:extLst>
          </p:cNvPr>
          <p:cNvSpPr txBox="1">
            <a:spLocks/>
          </p:cNvSpPr>
          <p:nvPr/>
        </p:nvSpPr>
        <p:spPr>
          <a:xfrm>
            <a:off x="5749766" y="3658032"/>
            <a:ext cx="3358482" cy="10019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CH" dirty="0" err="1"/>
              <a:t>Improvement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3.0% in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compared</a:t>
            </a:r>
            <a:r>
              <a:rPr lang="de-CH" dirty="0"/>
              <a:t> to Naive-Bayes </a:t>
            </a:r>
            <a:r>
              <a:rPr lang="de-CH" dirty="0" err="1"/>
              <a:t>classifier</a:t>
            </a:r>
            <a:r>
              <a:rPr lang="de-CH" dirty="0"/>
              <a:t>,</a:t>
            </a:r>
          </a:p>
          <a:p>
            <a:pPr>
              <a:lnSpc>
                <a:spcPct val="100000"/>
              </a:lnSpc>
            </a:pPr>
            <a:r>
              <a:rPr lang="de-CH" dirty="0"/>
              <a:t>but </a:t>
            </a:r>
            <a:r>
              <a:rPr lang="de-CH" dirty="0" err="1"/>
              <a:t>computationally</a:t>
            </a:r>
            <a:r>
              <a:rPr lang="de-CH" dirty="0"/>
              <a:t> expensive</a:t>
            </a:r>
          </a:p>
          <a:p>
            <a:pPr>
              <a:lnSpc>
                <a:spcPct val="100000"/>
              </a:lnSpc>
            </a:pPr>
            <a:r>
              <a:rPr lang="de-CH" dirty="0">
                <a:sym typeface="Wingdings" panose="05000000000000000000" pitchFamily="2" charset="2"/>
              </a:rPr>
              <a:t> Trade-off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617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spc="-15" dirty="0"/>
              <a:t>Thanks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1CEC3-1913-174E-8C92-06ABB4F238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Tim Graf &amp; Yanis Schärer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7EA709-162C-FF46-BA84-7460D3BDD2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dirty="0"/>
              <a:t>20.12.2022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FAF644-0AC1-8243-9BA1-9B0B16468C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(</a:t>
            </a:r>
            <a:r>
              <a:rPr lang="de-DE" dirty="0" err="1"/>
              <a:t>cross</a:t>
            </a:r>
            <a:r>
              <a:rPr lang="de-DE" dirty="0"/>
              <a:t>-)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ECF287E3-741C-004F-A0BA-1A2BA0C0F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9144000" cy="3213100"/>
          </a:xfrm>
        </p:spPr>
      </p:pic>
    </p:spTree>
    <p:extLst>
      <p:ext uri="{BB962C8B-B14F-4D97-AF65-F5344CB8AC3E}">
        <p14:creationId xmlns:p14="http://schemas.microsoft.com/office/powerpoint/2010/main" val="404061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839D22-9305-084B-ACA4-BEC3F1D12C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/>
              <a:t>NLP and Text Mining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714233-AEC6-FF45-AC0E-9715865E27C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13975E-25CB-015A-D175-CB08506B5E6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Table </a:t>
            </a:r>
            <a:r>
              <a:rPr lang="de-CH" dirty="0" err="1"/>
              <a:t>of</a:t>
            </a:r>
            <a:r>
              <a:rPr lang="de-CH" dirty="0"/>
              <a:t> Contents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2926B5A-E1CA-2C6A-7DBA-E7202C181CAB}"/>
              </a:ext>
            </a:extLst>
          </p:cNvPr>
          <p:cNvSpPr txBox="1"/>
          <p:nvPr/>
        </p:nvSpPr>
        <p:spPr>
          <a:xfrm>
            <a:off x="539552" y="2067694"/>
            <a:ext cx="6768752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Task 1: Data Exploration and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Task 2: Sentiment Analysis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TF-IDF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Task 3: NER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Task 4: Sentiment Analysis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BERT</a:t>
            </a:r>
          </a:p>
        </p:txBody>
      </p:sp>
    </p:spTree>
    <p:extLst>
      <p:ext uri="{BB962C8B-B14F-4D97-AF65-F5344CB8AC3E}">
        <p14:creationId xmlns:p14="http://schemas.microsoft.com/office/powerpoint/2010/main" val="262305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703810-BA63-10A4-671C-0847984F8D6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Dataset and Basic </a:t>
            </a:r>
            <a:r>
              <a:rPr lang="de-CH" dirty="0" err="1"/>
              <a:t>Statistics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7D3F2E-7CEE-0DEB-9F42-C7F528EA9D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0000" y="1937082"/>
            <a:ext cx="8136456" cy="26302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20’000 </a:t>
            </a:r>
            <a:r>
              <a:rPr lang="de-CH" dirty="0" err="1"/>
              <a:t>labeled</a:t>
            </a:r>
            <a:r>
              <a:rPr lang="de-CH" dirty="0"/>
              <a:t> </a:t>
            </a:r>
            <a:r>
              <a:rPr lang="de-CH" dirty="0" err="1"/>
              <a:t>tweets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72 </a:t>
            </a:r>
            <a:r>
              <a:rPr lang="de-CH" dirty="0" err="1"/>
              <a:t>unique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(0 </a:t>
            </a:r>
            <a:r>
              <a:rPr lang="de-CH" dirty="0">
                <a:sym typeface="Wingdings" panose="05000000000000000000" pitchFamily="2" charset="2"/>
              </a:rPr>
              <a:t> non-</a:t>
            </a:r>
            <a:r>
              <a:rPr lang="de-CH" dirty="0" err="1">
                <a:sym typeface="Wingdings" panose="05000000000000000000" pitchFamily="2" charset="2"/>
              </a:rPr>
              <a:t>depressed</a:t>
            </a:r>
            <a:r>
              <a:rPr lang="de-CH" dirty="0">
                <a:sym typeface="Wingdings" panose="05000000000000000000" pitchFamily="2" charset="2"/>
              </a:rPr>
              <a:t>, 1  </a:t>
            </a:r>
            <a:r>
              <a:rPr lang="de-CH" dirty="0" err="1">
                <a:sym typeface="Wingdings" panose="05000000000000000000" pitchFamily="2" charset="2"/>
              </a:rPr>
              <a:t>depressed</a:t>
            </a:r>
            <a:r>
              <a:rPr lang="de-CH" dirty="0">
                <a:sym typeface="Wingdings" panose="05000000000000000000" pitchFamily="2" charset="2"/>
              </a:rPr>
              <a:t>)</a:t>
            </a:r>
            <a:endParaRPr lang="de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dataset</a:t>
            </a:r>
            <a:r>
              <a:rPr lang="de-CH" dirty="0"/>
              <a:t>, i.e. 10’000 </a:t>
            </a:r>
            <a:r>
              <a:rPr lang="de-CH" dirty="0" err="1"/>
              <a:t>tweets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label</a:t>
            </a:r>
            <a:endParaRPr lang="de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All </a:t>
            </a:r>
            <a:r>
              <a:rPr lang="de-CH" dirty="0" err="1"/>
              <a:t>tweets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(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less</a:t>
            </a:r>
            <a:r>
              <a:rPr lang="de-CH" dirty="0"/>
              <a:t>) in English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 err="1"/>
              <a:t>Lengths</a:t>
            </a:r>
            <a:r>
              <a:rPr lang="de-CH" dirty="0"/>
              <a:t>: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9ADF091-0AD8-7D91-9BD4-7CF4157404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</a:t>
            </a:r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A204235-657C-E4EF-BF7B-33C1E1B3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1: Data Exploration and Processing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AB03A03E-AB21-2F34-D611-DCF11A454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89135"/>
              </p:ext>
            </p:extLst>
          </p:nvPr>
        </p:nvGraphicFramePr>
        <p:xfrm>
          <a:off x="1835924" y="3579862"/>
          <a:ext cx="54721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375355672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76749640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282679448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551471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7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Characters</a:t>
                      </a:r>
                      <a:endParaRPr lang="de-CH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93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2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90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4439E88-C010-6DBE-1CB9-BFCBD274DE1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Pipeline and TFD </a:t>
            </a:r>
            <a:r>
              <a:rPr lang="de-CH" dirty="0" err="1"/>
              <a:t>for</a:t>
            </a:r>
            <a:r>
              <a:rPr lang="de-CH" dirty="0"/>
              <a:t> different </a:t>
            </a:r>
            <a:r>
              <a:rPr lang="de-CH" dirty="0" err="1"/>
              <a:t>variants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229F9-9229-FA0B-810A-057C83E5F2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9295B-07F4-CC78-961E-70EA030615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26B1EDC-C9ED-2F41-FB87-D276AE915A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</a:t>
            </a:r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487CCF9-BBDF-B85E-6D03-0BCAED10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1: Data Exploration and Processing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987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F0FF81F-2274-8F58-8D2C-AFA78F4705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Improved</a:t>
            </a:r>
            <a:r>
              <a:rPr lang="de-CH" dirty="0"/>
              <a:t> and Extended Pipeline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6A4AC-D26E-B712-8C14-D347C74CFA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BC618D-CA13-144F-E577-AD606DA4EF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E726025-4924-A15E-8C1A-B9B30A6921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</a:t>
            </a:r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9B30D899-5401-FEE6-84EC-AE5231A0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2: Sentiment Analysis </a:t>
            </a:r>
            <a:r>
              <a:rPr lang="de-CH" dirty="0" err="1"/>
              <a:t>using</a:t>
            </a:r>
            <a:r>
              <a:rPr lang="de-CH" dirty="0"/>
              <a:t> TF-IDF</a:t>
            </a:r>
          </a:p>
        </p:txBody>
      </p:sp>
    </p:spTree>
    <p:extLst>
      <p:ext uri="{BB962C8B-B14F-4D97-AF65-F5344CB8AC3E}">
        <p14:creationId xmlns:p14="http://schemas.microsoft.com/office/powerpoint/2010/main" val="2624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8E6BBD-CDF1-D114-3366-C02DC113085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Results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53DD5E-69C4-D5AA-131D-93528AD291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58BE64-C6EB-5A14-7A06-D9C8A633FD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 err="1"/>
              <a:t>TfidfVectorizer</a:t>
            </a:r>
            <a:r>
              <a:rPr lang="de-CH" dirty="0"/>
              <a:t> + </a:t>
            </a:r>
            <a:r>
              <a:rPr lang="de-CH" dirty="0" err="1"/>
              <a:t>mNB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lemm</a:t>
            </a:r>
            <a:r>
              <a:rPr lang="de-CH" dirty="0"/>
              <a:t>. And </a:t>
            </a:r>
            <a:r>
              <a:rPr lang="de-CH" dirty="0" err="1"/>
              <a:t>stem</a:t>
            </a:r>
            <a:r>
              <a:rPr lang="de-CH" dirty="0"/>
              <a:t>. &amp; different </a:t>
            </a:r>
            <a:r>
              <a:rPr lang="de-CH" dirty="0" err="1"/>
              <a:t>clf</a:t>
            </a:r>
            <a:r>
              <a:rPr lang="de-CH" dirty="0"/>
              <a:t> &amp; w, w/o </a:t>
            </a:r>
            <a:r>
              <a:rPr lang="de-CH" dirty="0" err="1"/>
              <a:t>pre-processing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4E9951E-F31F-749C-A0C1-E98544BDC3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</a:t>
            </a:r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EFFAB63-26EA-13F9-3117-50B448A9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2: Sentiment Analysis </a:t>
            </a:r>
            <a:r>
              <a:rPr lang="de-CH" dirty="0" err="1"/>
              <a:t>using</a:t>
            </a:r>
            <a:r>
              <a:rPr lang="de-CH" dirty="0"/>
              <a:t> TF-IDF</a:t>
            </a:r>
          </a:p>
        </p:txBody>
      </p:sp>
    </p:spTree>
    <p:extLst>
      <p:ext uri="{BB962C8B-B14F-4D97-AF65-F5344CB8AC3E}">
        <p14:creationId xmlns:p14="http://schemas.microsoft.com/office/powerpoint/2010/main" val="253372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57029BD-5428-D7B1-5D83-DE00D89542F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NER on Raw 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C86C53-5EE5-DCB5-8A78-302EB65968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72FE2F-02EE-4AB6-6523-8A6A7F7AF1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 err="1"/>
              <a:t>Spacy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5BF60A-EBA9-F462-0E0F-A01DC5D582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</a:t>
            </a:r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3F71B8B-765C-4402-C591-BA9E4609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3: NER</a:t>
            </a:r>
          </a:p>
        </p:txBody>
      </p:sp>
    </p:spTree>
    <p:extLst>
      <p:ext uri="{BB962C8B-B14F-4D97-AF65-F5344CB8AC3E}">
        <p14:creationId xmlns:p14="http://schemas.microsoft.com/office/powerpoint/2010/main" val="177754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57029BD-5428-D7B1-5D83-DE00D89542F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Custom NER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C86C53-5EE5-DCB5-8A78-302EB65968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72FE2F-02EE-4AB6-6523-8A6A7F7AF1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 err="1"/>
              <a:t>Added</a:t>
            </a:r>
            <a:r>
              <a:rPr lang="de-CH" dirty="0"/>
              <a:t> </a:t>
            </a:r>
            <a:r>
              <a:rPr lang="de-CH" dirty="0" err="1"/>
              <a:t>Entities</a:t>
            </a:r>
            <a:r>
              <a:rPr lang="de-CH" dirty="0"/>
              <a:t> and Patterns</a:t>
            </a:r>
          </a:p>
          <a:p>
            <a:endParaRPr lang="de-CH" dirty="0"/>
          </a:p>
          <a:p>
            <a:r>
              <a:rPr lang="de-CH" dirty="0"/>
              <a:t>Show @timgraf!...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5BF60A-EBA9-F462-0E0F-A01DC5D582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</a:t>
            </a:r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3F71B8B-765C-4402-C591-BA9E4609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3: NER</a:t>
            </a:r>
          </a:p>
        </p:txBody>
      </p:sp>
    </p:spTree>
    <p:extLst>
      <p:ext uri="{BB962C8B-B14F-4D97-AF65-F5344CB8AC3E}">
        <p14:creationId xmlns:p14="http://schemas.microsoft.com/office/powerpoint/2010/main" val="89262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57029BD-5428-D7B1-5D83-DE00D89542F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Comparison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C86C53-5EE5-DCB5-8A78-302EB65968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72FE2F-02EE-4AB6-6523-8A6A7F7AF1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/>
              <a:t>Show some </a:t>
            </a:r>
            <a:r>
              <a:rPr lang="de-CH" dirty="0" err="1"/>
              <a:t>tweets</a:t>
            </a:r>
            <a:endParaRPr lang="de-CH" dirty="0"/>
          </a:p>
          <a:p>
            <a:endParaRPr lang="de-CH" dirty="0"/>
          </a:p>
          <a:p>
            <a:r>
              <a:rPr lang="de-CH" dirty="0"/>
              <a:t>Precision, Recall, Counts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5BF60A-EBA9-F462-0E0F-A01DC5D582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</a:t>
            </a:r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3F71B8B-765C-4402-C591-BA9E4609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3: NER</a:t>
            </a:r>
          </a:p>
        </p:txBody>
      </p:sp>
    </p:spTree>
    <p:extLst>
      <p:ext uri="{BB962C8B-B14F-4D97-AF65-F5344CB8AC3E}">
        <p14:creationId xmlns:p14="http://schemas.microsoft.com/office/powerpoint/2010/main" val="10028789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349</Words>
  <Application>Microsoft Office PowerPoint</Application>
  <PresentationFormat>Bildschirmpräsentation (16:9)</PresentationFormat>
  <Paragraphs>68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1</vt:lpstr>
      <vt:lpstr>2</vt:lpstr>
      <vt:lpstr>3</vt:lpstr>
      <vt:lpstr>4</vt:lpstr>
      <vt:lpstr>5</vt:lpstr>
      <vt:lpstr>Guidlines</vt:lpstr>
      <vt:lpstr>NLP and Text Mining</vt:lpstr>
      <vt:lpstr>Project: Mental Health Issue Classification</vt:lpstr>
      <vt:lpstr>Task 1: Data Exploration and Processing</vt:lpstr>
      <vt:lpstr>Task 1: Data Exploration and Processing</vt:lpstr>
      <vt:lpstr>Task 2: Sentiment Analysis using TF-IDF</vt:lpstr>
      <vt:lpstr>Task 2: Sentiment Analysis using TF-IDF</vt:lpstr>
      <vt:lpstr>Task 3: NER</vt:lpstr>
      <vt:lpstr>Task 3: NER</vt:lpstr>
      <vt:lpstr>Task 3: NER</vt:lpstr>
      <vt:lpstr>Task 4: Sentiment Analysis using BERT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Yanis Schärer</dc:creator>
  <cp:lastModifiedBy>Yanis Schärer</cp:lastModifiedBy>
  <cp:revision>9</cp:revision>
  <cp:lastPrinted>2018-05-01T08:16:01Z</cp:lastPrinted>
  <dcterms:created xsi:type="dcterms:W3CDTF">2022-05-25T07:28:08Z</dcterms:created>
  <dcterms:modified xsi:type="dcterms:W3CDTF">2022-12-08T16:03:19Z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