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wmf" ContentType="image/x-wmf"/>
  <Override PartName="/ppt/media/image2.wmf" ContentType="image/x-wmf"/>
  <Override PartName="/ppt/media/image3.wmf" ContentType="image/x-wmf"/>
  <Override PartName="/ppt/media/image4.wmf" ContentType="image/x-wmf"/>
  <Override PartName="/ppt/media/image5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701964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0000" y="1401120"/>
            <a:ext cx="701964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137120" y="130680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40000" y="140112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137120" y="140112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2260080" cy="85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913480" y="1306800"/>
            <a:ext cx="2260080" cy="85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286960" y="1306800"/>
            <a:ext cx="2260080" cy="85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40000" y="1401120"/>
            <a:ext cx="2260080" cy="85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913480" y="1401120"/>
            <a:ext cx="2260080" cy="85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286960" y="1401120"/>
            <a:ext cx="2260080" cy="85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40000" y="1168560"/>
            <a:ext cx="7019640" cy="4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7019640" cy="17964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3425400" cy="17964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137120" y="1306800"/>
            <a:ext cx="3425400" cy="17964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40000" y="187200"/>
            <a:ext cx="7019640" cy="190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137120" y="1306800"/>
            <a:ext cx="3425400" cy="17964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40000" y="140112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40000" y="1168560"/>
            <a:ext cx="7019640" cy="4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3425400" cy="17964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137120" y="130680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137120" y="140112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137120" y="130680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40000" y="1401120"/>
            <a:ext cx="701964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701964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0000" y="1401120"/>
            <a:ext cx="701964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137120" y="130680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40000" y="140112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137120" y="140112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2260080" cy="85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913480" y="1306800"/>
            <a:ext cx="2260080" cy="85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286960" y="1306800"/>
            <a:ext cx="2260080" cy="85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40000" y="1401120"/>
            <a:ext cx="2260080" cy="85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2913480" y="1401120"/>
            <a:ext cx="2260080" cy="85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5286960" y="1401120"/>
            <a:ext cx="2260080" cy="85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540000" y="1168560"/>
            <a:ext cx="7019640" cy="4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7019640" cy="17964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3425400" cy="17964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137120" y="1306800"/>
            <a:ext cx="3425400" cy="17964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7019640" cy="17964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540000" y="187200"/>
            <a:ext cx="7019640" cy="190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137120" y="1306800"/>
            <a:ext cx="3425400" cy="17964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40000" y="140112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3425400" cy="17964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137120" y="130680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137120" y="140112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137120" y="130680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40000" y="1401120"/>
            <a:ext cx="701964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701964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40000" y="1401120"/>
            <a:ext cx="701964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137120" y="130680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540000" y="140112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137120" y="140112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2260080" cy="85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2913480" y="1306800"/>
            <a:ext cx="2260080" cy="85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286960" y="1306800"/>
            <a:ext cx="2260080" cy="85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540000" y="1401120"/>
            <a:ext cx="2260080" cy="85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2913480" y="1401120"/>
            <a:ext cx="2260080" cy="85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5286960" y="1401120"/>
            <a:ext cx="2260080" cy="85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540000" y="1168560"/>
            <a:ext cx="7019640" cy="4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7019640" cy="17964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3425400" cy="17964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137120" y="1306800"/>
            <a:ext cx="3425400" cy="17964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3425400" cy="17964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137120" y="1306800"/>
            <a:ext cx="3425400" cy="17964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540000" y="187200"/>
            <a:ext cx="7019640" cy="190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137120" y="1306800"/>
            <a:ext cx="3425400" cy="17964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540000" y="140112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3425400" cy="17964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137120" y="130680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137120" y="140112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137120" y="130680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40000" y="1401120"/>
            <a:ext cx="701964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701964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540000" y="1401120"/>
            <a:ext cx="701964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137120" y="130680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540000" y="140112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137120" y="140112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2260080" cy="85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2913480" y="1306800"/>
            <a:ext cx="2260080" cy="85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5286960" y="1306800"/>
            <a:ext cx="2260080" cy="85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540000" y="1401120"/>
            <a:ext cx="2260080" cy="85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2913480" y="1401120"/>
            <a:ext cx="2260080" cy="85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5286960" y="1401120"/>
            <a:ext cx="2260080" cy="856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40000" y="187200"/>
            <a:ext cx="7019640" cy="190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137120" y="1306800"/>
            <a:ext cx="3425400" cy="17964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40000" y="140112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3425400" cy="17964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137120" y="130680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137120" y="140112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137120" y="1306800"/>
            <a:ext cx="342540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40000" y="1401120"/>
            <a:ext cx="7019640" cy="8568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5" descr=""/>
          <p:cNvPicPr/>
          <p:nvPr/>
        </p:nvPicPr>
        <p:blipFill>
          <a:blip r:embed="rId2"/>
          <a:stretch/>
        </p:blipFill>
        <p:spPr>
          <a:xfrm>
            <a:off x="7884000" y="0"/>
            <a:ext cx="1256040" cy="1005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body"/>
          </p:nvPr>
        </p:nvSpPr>
        <p:spPr>
          <a:xfrm>
            <a:off x="540000" y="3562200"/>
            <a:ext cx="7019640" cy="165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Arial"/>
              </a:rPr>
              <a:t>Moderator und Organisationseinheit (Arial Fett 14pt., max. 1 Zeile)</a:t>
            </a:r>
            <a:endParaRPr b="0" lang="de-D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3834000"/>
            <a:ext cx="7019640" cy="298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Datum und Präsentationsort (Arial 12pt., max. 1 Zeile)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40000" y="2203200"/>
            <a:ext cx="7019640" cy="8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Titel B (Arial 28/32pt., 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schwarz, max. 2 Zeilen)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40000" y="1220400"/>
            <a:ext cx="701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ts val="3200"/>
              </a:lnSpc>
            </a:pPr>
            <a:r>
              <a:rPr b="0" lang="de-DE" sz="2800" spc="-1" strike="noStrike">
                <a:solidFill>
                  <a:srgbClr val="e6002e"/>
                </a:solidFill>
                <a:latin typeface="Arial"/>
              </a:rPr>
              <a:t>Titel A (Arial 28/32pt., </a:t>
            </a:r>
            <a:br/>
            <a:r>
              <a:rPr b="0" lang="de-DE" sz="2800" spc="-1" strike="noStrike">
                <a:solidFill>
                  <a:srgbClr val="e6002e"/>
                </a:solidFill>
                <a:latin typeface="Arial"/>
              </a:rPr>
              <a:t>rot, max. 2 Zeilen)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1926000"/>
            <a:ext cx="9143640" cy="3059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Bild 5" descr=""/>
          <p:cNvPicPr/>
          <p:nvPr/>
        </p:nvPicPr>
        <p:blipFill>
          <a:blip r:embed="rId2"/>
          <a:stretch/>
        </p:blipFill>
        <p:spPr>
          <a:xfrm>
            <a:off x="7884000" y="0"/>
            <a:ext cx="1256040" cy="100584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8763120" y="6508800"/>
            <a:ext cx="2742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E23F761-A7BA-4830-AA5A-9FE1777FF5B5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533520" y="4984920"/>
            <a:ext cx="1439640" cy="1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AD558527-04E1-4932-9433-395D3BDCCC90}" type="slidenum">
              <a:rPr b="0" lang="de-DE" sz="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40000" y="1170000"/>
            <a:ext cx="7019640" cy="410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Titel B (Arial 28pt., schwarz, max. 1 Zeile)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40000" y="2190600"/>
            <a:ext cx="3726720" cy="260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001"/>
              </a:lnSpc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Inhalt Nr. 1: Arial 20/24pt.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Inhalt Nr. 2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878000" y="2190600"/>
            <a:ext cx="3726720" cy="260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001"/>
              </a:lnSpc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Inhalt Nr. 3: Arial 20/24pt.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Inhalt Nr. 4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540000" y="280800"/>
            <a:ext cx="7019640" cy="17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Thema der Präsentation (gemäss Titelfolie: Arial 12pt., schwarz, max. 1 Zeile)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8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9640" cy="858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DE" sz="2800" spc="-1" strike="noStrike">
                <a:solidFill>
                  <a:srgbClr val="e6002e"/>
                </a:solidFill>
                <a:latin typeface="Arial"/>
              </a:rPr>
              <a:t>Titel A (Arial 28pt., rot, max. 1 Zeile)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9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31DA339-5473-46BA-816B-743BE270FD2A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1926000"/>
            <a:ext cx="9143640" cy="3059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Bild 5" descr=""/>
          <p:cNvPicPr/>
          <p:nvPr/>
        </p:nvPicPr>
        <p:blipFill>
          <a:blip r:embed="rId2"/>
          <a:stretch/>
        </p:blipFill>
        <p:spPr>
          <a:xfrm>
            <a:off x="7884000" y="0"/>
            <a:ext cx="1256040" cy="100584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8763120" y="6508800"/>
            <a:ext cx="2742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0E0FC93-852C-4D27-AD6F-9894F77166D4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533520" y="4984920"/>
            <a:ext cx="1439640" cy="1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4F46A5B0-33A1-4EBC-A4EA-A64CBF4E1ACC}" type="slidenum">
              <a:rPr b="0" lang="de-DE" sz="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40000" y="1170000"/>
            <a:ext cx="7019640" cy="410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Titel B (Arial 28pt., schwarz, max. 1 Zeile)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540000" y="2160000"/>
            <a:ext cx="3725640" cy="17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1800"/>
              </a:lnSpc>
              <a:tabLst>
                <a:tab algn="l" pos="0"/>
              </a:tabLst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</a:rPr>
              <a:t>Aussage 1: Arial Fett 16pt.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540000" y="2430000"/>
            <a:ext cx="3725640" cy="233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001"/>
              </a:lnSpc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Fliesstext 1: Arial 16/20pt.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4878000" y="2160000"/>
            <a:ext cx="3725640" cy="17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1800"/>
              </a:lnSpc>
              <a:tabLst>
                <a:tab algn="l" pos="0"/>
              </a:tabLst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</a:rPr>
              <a:t>Aussage 2: Arial Fett 16pt.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8"/>
          <p:cNvSpPr>
            <a:spLocks noGrp="1"/>
          </p:cNvSpPr>
          <p:nvPr>
            <p:ph type="body"/>
          </p:nvPr>
        </p:nvSpPr>
        <p:spPr>
          <a:xfrm>
            <a:off x="4878000" y="2430000"/>
            <a:ext cx="3725640" cy="233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001"/>
              </a:lnSpc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Fliesstext 2: Arial 16/20pt.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9"/>
          <p:cNvSpPr>
            <a:spLocks noGrp="1"/>
          </p:cNvSpPr>
          <p:nvPr>
            <p:ph type="body"/>
          </p:nvPr>
        </p:nvSpPr>
        <p:spPr>
          <a:xfrm>
            <a:off x="540000" y="280800"/>
            <a:ext cx="7019640" cy="17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Inhalt aus Inhaltverzeichnis (Arial 12pt., schwarz, max. 1 Zeile)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10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9640" cy="858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DE" sz="2800" spc="-1" strike="noStrike">
                <a:solidFill>
                  <a:srgbClr val="e6002e"/>
                </a:solidFill>
                <a:latin typeface="Arial"/>
              </a:rPr>
              <a:t>Titel A (Arial 28pt., rot, max. 1 Zeile)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Bild 5" descr=""/>
          <p:cNvPicPr/>
          <p:nvPr/>
        </p:nvPicPr>
        <p:blipFill>
          <a:blip r:embed="rId2"/>
          <a:stretch/>
        </p:blipFill>
        <p:spPr>
          <a:xfrm>
            <a:off x="7884000" y="0"/>
            <a:ext cx="1256040" cy="1005840"/>
          </a:xfrm>
          <a:prstGeom prst="rect">
            <a:avLst/>
          </a:prstGeom>
          <a:ln>
            <a:noFill/>
          </a:ln>
        </p:spPr>
      </p:pic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40000" y="187200"/>
            <a:ext cx="7019640" cy="4100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ts val="3200"/>
              </a:lnSpc>
            </a:pPr>
            <a:r>
              <a:rPr b="0" lang="de-CH" sz="2800" spc="-15" strike="noStrike">
                <a:solidFill>
                  <a:srgbClr val="e6002e"/>
                </a:solidFill>
                <a:latin typeface="Arial"/>
              </a:rPr>
              <a:t>Vielen Dank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40000" y="1306800"/>
            <a:ext cx="7019640" cy="17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Arial"/>
              </a:rPr>
              <a:t>Moderator und Organisationseinheit (Arial Fett 14pt., max. 1 Zeile)</a:t>
            </a:r>
            <a:endParaRPr b="0" lang="de-D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40000" y="1576800"/>
            <a:ext cx="7019640" cy="17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Datum und Präsentationsort (Arial 12pt., max. 1 Zeile)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40000" y="680400"/>
            <a:ext cx="7019640" cy="410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  <a:tabLst>
                <a:tab algn="l" pos="0"/>
              </a:tabLst>
            </a:pPr>
            <a:r>
              <a:rPr b="0" lang="de-CH" sz="2800" spc="18" strike="noStrike">
                <a:solidFill>
                  <a:srgbClr val="231f20"/>
                </a:solidFill>
                <a:latin typeface="Arial"/>
              </a:rPr>
              <a:t>für Ihre Aufmerksamkeit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0" y="1921680"/>
            <a:ext cx="9143640" cy="3218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Media Platzhalter: 25.4 (b) x 8.94 (h) cm 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40000" y="3562200"/>
            <a:ext cx="7019640" cy="16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Arial"/>
              </a:rPr>
              <a:t>Tim Graf &amp; Yanis Schärer</a:t>
            </a:r>
            <a:endParaRPr b="0" lang="de-D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540000" y="3834000"/>
            <a:ext cx="7019640" cy="16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20.12.2022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540000" y="2203200"/>
            <a:ext cx="701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Project: Mental Health Issue Classification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4"/>
          <p:cNvSpPr txBox="1"/>
          <p:nvPr/>
        </p:nvSpPr>
        <p:spPr>
          <a:xfrm>
            <a:off x="540000" y="1220400"/>
            <a:ext cx="701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ts val="3200"/>
              </a:lnSpc>
            </a:pPr>
            <a:r>
              <a:rPr b="0" lang="de-DE" sz="2800" spc="-1" strike="noStrike">
                <a:solidFill>
                  <a:srgbClr val="e6002e"/>
                </a:solidFill>
                <a:latin typeface="Arial"/>
              </a:rPr>
              <a:t>NLP and Text Mining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540000" y="1170000"/>
            <a:ext cx="7019640" cy="41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  <a:tabLst>
                <a:tab algn="l" pos="0"/>
              </a:tabLst>
            </a:pPr>
            <a:r>
              <a:rPr b="0" lang="de-CH" sz="2800" spc="-1" strike="noStrike">
                <a:solidFill>
                  <a:srgbClr val="000000"/>
                </a:solidFill>
                <a:latin typeface="Arial"/>
              </a:rPr>
              <a:t>Model and Results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540000" y="2283840"/>
            <a:ext cx="7632000" cy="2485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We used a pre-trained BERT model from huggingface (uncased)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Fine-tuning and evaluation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540000" y="280800"/>
            <a:ext cx="7019640" cy="1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CH" sz="1200" spc="-1" strike="noStrike">
                <a:solidFill>
                  <a:srgbClr val="000000"/>
                </a:solidFill>
                <a:latin typeface="Arial"/>
              </a:rPr>
              <a:t>NLP and Text Mining – 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Project: Mental Health Issue Classification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Shape 4"/>
          <p:cNvSpPr txBox="1"/>
          <p:nvPr/>
        </p:nvSpPr>
        <p:spPr>
          <a:xfrm>
            <a:off x="540000" y="680400"/>
            <a:ext cx="7019640" cy="41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CH" sz="2800" spc="-1" strike="noStrike">
                <a:solidFill>
                  <a:srgbClr val="e6002e"/>
                </a:solidFill>
                <a:latin typeface="Arial"/>
              </a:rPr>
              <a:t>Task 4: Sentiment Analysis using BERT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" dur="25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" dur="25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540000" y="187200"/>
            <a:ext cx="7019640" cy="41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ts val="3200"/>
              </a:lnSpc>
            </a:pPr>
            <a:r>
              <a:rPr b="0" lang="de-CH" sz="2800" spc="-15" strike="noStrike">
                <a:solidFill>
                  <a:srgbClr val="e6002e"/>
                </a:solidFill>
                <a:latin typeface="Arial"/>
              </a:rPr>
              <a:t>Thanks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540000" y="1306800"/>
            <a:ext cx="7019640" cy="1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Arial"/>
              </a:rPr>
              <a:t>Tim Graf &amp; Yanis Schärer</a:t>
            </a:r>
            <a:endParaRPr b="0" lang="de-DE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540000" y="1576800"/>
            <a:ext cx="7019640" cy="1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20.12.2022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TextShape 4"/>
          <p:cNvSpPr txBox="1"/>
          <p:nvPr/>
        </p:nvSpPr>
        <p:spPr>
          <a:xfrm>
            <a:off x="540000" y="680400"/>
            <a:ext cx="7019640" cy="41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 your (cross-)attention!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7" name="Inhaltsplatzhalter 7" descr=""/>
          <p:cNvPicPr/>
          <p:nvPr/>
        </p:nvPicPr>
        <p:blipFill>
          <a:blip r:embed="rId1"/>
          <a:stretch/>
        </p:blipFill>
        <p:spPr>
          <a:xfrm>
            <a:off x="0" y="1924200"/>
            <a:ext cx="9143640" cy="321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40000" y="280800"/>
            <a:ext cx="7019640" cy="1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NLP and Text Mining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540000" y="680400"/>
            <a:ext cx="7019640" cy="41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DE" sz="2800" spc="-1" strike="noStrike">
                <a:solidFill>
                  <a:srgbClr val="e6002e"/>
                </a:solidFill>
                <a:latin typeface="Arial"/>
              </a:rPr>
              <a:t>Project: Mental Health Issue Classification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540000" y="1170000"/>
            <a:ext cx="7019640" cy="41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  <a:tabLst>
                <a:tab algn="l" pos="0"/>
              </a:tabLst>
            </a:pPr>
            <a:r>
              <a:rPr b="0" lang="de-CH" sz="2800" spc="-1" strike="noStrike">
                <a:solidFill>
                  <a:srgbClr val="000000"/>
                </a:solidFill>
                <a:latin typeface="Arial"/>
              </a:rPr>
              <a:t>Table of Contents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539640" y="2067840"/>
            <a:ext cx="676836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Task 1: Data Exploration and Processing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Task 2: Sentiment Analysis using TF-IDF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Task 3: NER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Task 4: Sentiment Analysis using BERT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40000" y="1170000"/>
            <a:ext cx="7019640" cy="41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  <a:tabLst>
                <a:tab algn="l" pos="0"/>
              </a:tabLst>
            </a:pPr>
            <a:r>
              <a:rPr b="0" lang="de-CH" sz="2800" spc="-1" strike="noStrike">
                <a:solidFill>
                  <a:srgbClr val="000000"/>
                </a:solidFill>
                <a:latin typeface="Arial"/>
              </a:rPr>
              <a:t>Dataset and Basic Statistics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540000" y="1923840"/>
            <a:ext cx="8136000" cy="262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2001"/>
              </a:lnSpc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20’000 labeled tweets from (only) 72 unique users (0 = non-depressed, 1 = depressed)</a:t>
            </a:r>
            <a:br/>
            <a:r>
              <a:rPr b="0" lang="de-CH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 possible problem: Model could learn to classify users based on their style of writing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Balanced dataset, i.e. 10’000 tweets with each label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All tweets are (more or less) in English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Lengths: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540000" y="280800"/>
            <a:ext cx="7019640" cy="1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CH" sz="1200" spc="-1" strike="noStrike">
                <a:solidFill>
                  <a:srgbClr val="000000"/>
                </a:solidFill>
                <a:latin typeface="Arial"/>
              </a:rPr>
              <a:t>NLP and Text Mining – 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Project: Mental Health Issue Classification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4"/>
          <p:cNvSpPr txBox="1"/>
          <p:nvPr/>
        </p:nvSpPr>
        <p:spPr>
          <a:xfrm>
            <a:off x="540000" y="680400"/>
            <a:ext cx="7019640" cy="41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CH" sz="2800" spc="-1" strike="noStrike">
                <a:solidFill>
                  <a:srgbClr val="e6002e"/>
                </a:solidFill>
                <a:latin typeface="Arial"/>
              </a:rPr>
              <a:t>Task 1: Data Exploration and Processing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88" name="Table 5"/>
          <p:cNvGraphicFramePr/>
          <p:nvPr/>
        </p:nvGraphicFramePr>
        <p:xfrm>
          <a:off x="1836000" y="3811680"/>
          <a:ext cx="5471640" cy="1112040"/>
        </p:xfrm>
        <a:graphic>
          <a:graphicData uri="http://schemas.openxmlformats.org/drawingml/2006/table">
            <a:tbl>
              <a:tblPr/>
              <a:tblGrid>
                <a:gridCol w="1368000"/>
                <a:gridCol w="1368000"/>
                <a:gridCol w="1368000"/>
                <a:gridCol w="1368000"/>
              </a:tblGrid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CH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Min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CH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Average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CH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CH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Characters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CH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CH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CH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169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CH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Words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CH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CH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CH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40000" y="1170000"/>
            <a:ext cx="7019640" cy="41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  <a:tabLst>
                <a:tab algn="l" pos="0"/>
              </a:tabLst>
            </a:pPr>
            <a:r>
              <a:rPr b="0" lang="de-CH" sz="2800" spc="-1" strike="noStrike">
                <a:solidFill>
                  <a:srgbClr val="000000"/>
                </a:solidFill>
                <a:latin typeface="Arial"/>
              </a:rPr>
              <a:t>Pipeline and TFD for different variants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540000" y="2160000"/>
            <a:ext cx="3725640" cy="1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540000" y="2430000"/>
            <a:ext cx="3725640" cy="23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4"/>
          <p:cNvSpPr txBox="1"/>
          <p:nvPr/>
        </p:nvSpPr>
        <p:spPr>
          <a:xfrm>
            <a:off x="540000" y="280800"/>
            <a:ext cx="7019640" cy="1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CH" sz="1200" spc="-1" strike="noStrike">
                <a:solidFill>
                  <a:srgbClr val="000000"/>
                </a:solidFill>
                <a:latin typeface="Arial"/>
              </a:rPr>
              <a:t>NLP and Text Mining – 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Project: Mental Health Issue Classification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5"/>
          <p:cNvSpPr txBox="1"/>
          <p:nvPr/>
        </p:nvSpPr>
        <p:spPr>
          <a:xfrm>
            <a:off x="540000" y="680400"/>
            <a:ext cx="7019640" cy="41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DE" sz="2800" spc="-1" strike="noStrike">
                <a:solidFill>
                  <a:srgbClr val="e6002e"/>
                </a:solidFill>
                <a:latin typeface="Arial"/>
              </a:rPr>
              <a:t>Task 1: Data Exploration and Processing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40000" y="1170000"/>
            <a:ext cx="7019640" cy="41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  <a:tabLst>
                <a:tab algn="l" pos="0"/>
              </a:tabLst>
            </a:pPr>
            <a:r>
              <a:rPr b="0" lang="de-CH" sz="2800" spc="-1" strike="noStrike">
                <a:solidFill>
                  <a:srgbClr val="000000"/>
                </a:solidFill>
                <a:latin typeface="Arial"/>
              </a:rPr>
              <a:t>Improved and Extended Pipeline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540000" y="2160000"/>
            <a:ext cx="3725640" cy="1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540000" y="2430000"/>
            <a:ext cx="3725640" cy="23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TextShape 4"/>
          <p:cNvSpPr txBox="1"/>
          <p:nvPr/>
        </p:nvSpPr>
        <p:spPr>
          <a:xfrm>
            <a:off x="540000" y="280800"/>
            <a:ext cx="7019640" cy="1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CH" sz="1200" spc="-1" strike="noStrike">
                <a:solidFill>
                  <a:srgbClr val="000000"/>
                </a:solidFill>
                <a:latin typeface="Arial"/>
              </a:rPr>
              <a:t>NLP and Text Mining – 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Project: Mental Health Issue Classification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5"/>
          <p:cNvSpPr txBox="1"/>
          <p:nvPr/>
        </p:nvSpPr>
        <p:spPr>
          <a:xfrm>
            <a:off x="540000" y="680400"/>
            <a:ext cx="7019640" cy="41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CH" sz="2800" spc="-1" strike="noStrike">
                <a:solidFill>
                  <a:srgbClr val="e6002e"/>
                </a:solidFill>
                <a:latin typeface="Arial"/>
              </a:rPr>
              <a:t>Task 2: Sentiment Analysis using TF-IDF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40000" y="1170000"/>
            <a:ext cx="7019640" cy="41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  <a:tabLst>
                <a:tab algn="l" pos="0"/>
              </a:tabLst>
            </a:pPr>
            <a:r>
              <a:rPr b="0" lang="de-CH" sz="28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540000" y="2160000"/>
            <a:ext cx="3725640" cy="1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540000" y="2430000"/>
            <a:ext cx="3725640" cy="23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2001"/>
              </a:lnSpc>
              <a:tabLst>
                <a:tab algn="l" pos="0"/>
              </a:tabLst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TfidfVectorizer + mNB for lemm. And stem. &amp; different clf &amp; w, w/o pre-processing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540000" y="280800"/>
            <a:ext cx="7019640" cy="1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CH" sz="1200" spc="-1" strike="noStrike">
                <a:solidFill>
                  <a:srgbClr val="000000"/>
                </a:solidFill>
                <a:latin typeface="Arial"/>
              </a:rPr>
              <a:t>NLP and Text Mining – 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Project: Mental Health Issue Classification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Shape 5"/>
          <p:cNvSpPr txBox="1"/>
          <p:nvPr/>
        </p:nvSpPr>
        <p:spPr>
          <a:xfrm>
            <a:off x="540000" y="680400"/>
            <a:ext cx="7019640" cy="41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CH" sz="2800" spc="-1" strike="noStrike">
                <a:solidFill>
                  <a:srgbClr val="e6002e"/>
                </a:solidFill>
                <a:latin typeface="Arial"/>
              </a:rPr>
              <a:t>Task 2: Sentiment Analysis using TF-IDF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540000" y="1170000"/>
            <a:ext cx="7019640" cy="41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  <a:tabLst>
                <a:tab algn="l" pos="0"/>
              </a:tabLst>
            </a:pPr>
            <a:r>
              <a:rPr b="0" lang="de-CH" sz="2800" spc="-1" strike="noStrike">
                <a:solidFill>
                  <a:srgbClr val="000000"/>
                </a:solidFill>
                <a:latin typeface="Arial"/>
              </a:rPr>
              <a:t>NER on Raw Data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540000" y="2160000"/>
            <a:ext cx="3725640" cy="1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540000" y="2430000"/>
            <a:ext cx="3725640" cy="23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2001"/>
              </a:lnSpc>
              <a:tabLst>
                <a:tab algn="l" pos="0"/>
              </a:tabLst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Spacy sucks so much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TextShape 4"/>
          <p:cNvSpPr txBox="1"/>
          <p:nvPr/>
        </p:nvSpPr>
        <p:spPr>
          <a:xfrm>
            <a:off x="540000" y="280800"/>
            <a:ext cx="7019640" cy="1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CH" sz="1200" spc="-1" strike="noStrike">
                <a:solidFill>
                  <a:srgbClr val="000000"/>
                </a:solidFill>
                <a:latin typeface="Arial"/>
              </a:rPr>
              <a:t>NLP and Text Mining – 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Project: Mental Health Issue Classification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TextShape 5"/>
          <p:cNvSpPr txBox="1"/>
          <p:nvPr/>
        </p:nvSpPr>
        <p:spPr>
          <a:xfrm>
            <a:off x="540000" y="680400"/>
            <a:ext cx="7019640" cy="41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CH" sz="2800" spc="-1" strike="noStrike">
                <a:solidFill>
                  <a:srgbClr val="e6002e"/>
                </a:solidFill>
                <a:latin typeface="Arial"/>
              </a:rPr>
              <a:t>Task 3: NER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540000" y="1170000"/>
            <a:ext cx="7019640" cy="41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  <a:tabLst>
                <a:tab algn="l" pos="0"/>
              </a:tabLst>
            </a:pPr>
            <a:r>
              <a:rPr b="0" lang="de-CH" sz="2800" spc="-1" strike="noStrike">
                <a:solidFill>
                  <a:srgbClr val="000000"/>
                </a:solidFill>
                <a:latin typeface="Arial"/>
              </a:rPr>
              <a:t>Custom NER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540000" y="2160000"/>
            <a:ext cx="3725640" cy="1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540000" y="2430000"/>
            <a:ext cx="3725640" cy="23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2001"/>
              </a:lnSpc>
              <a:tabLst>
                <a:tab algn="l" pos="0"/>
              </a:tabLst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Added Entities and Patterns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001"/>
              </a:lnSpc>
              <a:tabLst>
                <a:tab algn="l" pos="0"/>
              </a:tabLst>
            </a:pP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001"/>
              </a:lnSpc>
              <a:tabLst>
                <a:tab algn="l" pos="0"/>
              </a:tabLst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Show @timgraf!...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540000" y="280800"/>
            <a:ext cx="7019640" cy="1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CH" sz="1200" spc="-1" strike="noStrike">
                <a:solidFill>
                  <a:srgbClr val="000000"/>
                </a:solidFill>
                <a:latin typeface="Arial"/>
              </a:rPr>
              <a:t>NLP and Text Mining – 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Project: Mental Health Issue Classification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5"/>
          <p:cNvSpPr txBox="1"/>
          <p:nvPr/>
        </p:nvSpPr>
        <p:spPr>
          <a:xfrm>
            <a:off x="540000" y="680400"/>
            <a:ext cx="7019640" cy="41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CH" sz="2800" spc="-1" strike="noStrike">
                <a:solidFill>
                  <a:srgbClr val="e6002e"/>
                </a:solidFill>
                <a:latin typeface="Arial"/>
              </a:rPr>
              <a:t>Task 3: NER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540000" y="1170000"/>
            <a:ext cx="7019640" cy="41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  <a:tabLst>
                <a:tab algn="l" pos="0"/>
              </a:tabLst>
            </a:pPr>
            <a:r>
              <a:rPr b="0" lang="de-CH" sz="2800" spc="-1" strike="noStrike">
                <a:solidFill>
                  <a:srgbClr val="000000"/>
                </a:solidFill>
                <a:latin typeface="Arial"/>
              </a:rPr>
              <a:t>Comparison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540000" y="2160000"/>
            <a:ext cx="3725640" cy="1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540000" y="2430000"/>
            <a:ext cx="3725640" cy="23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2001"/>
              </a:lnSpc>
              <a:tabLst>
                <a:tab algn="l" pos="0"/>
              </a:tabLst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Show some tweets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001"/>
              </a:lnSpc>
              <a:tabLst>
                <a:tab algn="l" pos="0"/>
              </a:tabLst>
            </a:pP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001"/>
              </a:lnSpc>
              <a:tabLst>
                <a:tab algn="l" pos="0"/>
              </a:tabLst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Precision, Recall, Counts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4"/>
          <p:cNvSpPr txBox="1"/>
          <p:nvPr/>
        </p:nvSpPr>
        <p:spPr>
          <a:xfrm>
            <a:off x="540000" y="280800"/>
            <a:ext cx="7019640" cy="1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CH" sz="1200" spc="-1" strike="noStrike">
                <a:solidFill>
                  <a:srgbClr val="000000"/>
                </a:solidFill>
                <a:latin typeface="Arial"/>
              </a:rPr>
              <a:t>NLP and Text Mining – 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Project: Mental Health Issue Classification</a:t>
            </a: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de-DE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5"/>
          <p:cNvSpPr txBox="1"/>
          <p:nvPr/>
        </p:nvSpPr>
        <p:spPr>
          <a:xfrm>
            <a:off x="540000" y="680400"/>
            <a:ext cx="7019640" cy="41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CH" sz="2800" spc="-1" strike="noStrike">
                <a:solidFill>
                  <a:srgbClr val="e6002e"/>
                </a:solidFill>
                <a:latin typeface="Arial"/>
              </a:rPr>
              <a:t>Task 3: NER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</Template>
  <TotalTime>1</TotalTime>
  <Application>LibreOffice/6.4.7.2$Linux_X86_64 LibreOffice_project/40$Build-2</Application>
  <Words>351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2022-05-25T07:28:08Z</dcterms:created>
  <dc:creator>Yanis Schärer</dc:creator>
  <dc:description/>
  <dc:language>en-US</dc:language>
  <cp:lastModifiedBy/>
  <cp:lastPrinted>2018-05-01T08:16:01Z</cp:lastPrinted>
  <dcterms:modified xsi:type="dcterms:W3CDTF">2022-12-15T10:18:51Z</dcterms:modified>
  <cp:revision>11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2016-05-19T00:00:00Z</vt:filetime>
  </property>
  <property fmtid="{D5CDD505-2E9C-101B-9397-08002B2CF9AE}" pid="4" name="Creator">
    <vt:lpwstr>Adobe InDesign CC 2015 (Macintosh)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2016-05-19T00:00:00Z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Bildschirmpräsentation (16:9)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11</vt:i4>
  </property>
</Properties>
</file>