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8" r:id="rId14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JQrgkjIgU0BCwjfhbkkKj7Xq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676EC8-0797-4767-B48B-FE6E37549141}">
  <a:tblStyle styleId="{8A676EC8-0797-4767-B48B-FE6E375491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37"/>
  </p:normalViewPr>
  <p:slideViewPr>
    <p:cSldViewPr snapToGrid="0" snapToObjects="1">
      <p:cViewPr varScale="1">
        <p:scale>
          <a:sx n="93" d="100"/>
          <a:sy n="93" d="100"/>
        </p:scale>
        <p:origin x="10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0" name="Google Shape;480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>
              <a:lnSpc>
                <a:spcPct val="90000"/>
              </a:lnSpc>
            </a:pPr>
            <a:r>
              <a:rPr lang="es-CO" sz="2800" dirty="0"/>
              <a:t>COMPRESSION ALGORITHMS TO OPTIMIZE BATTERY CONSUMPTION IN PRECISION LIVESTOCK FARMING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 Accepted on arXiv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0"/>
          <p:cNvSpPr/>
          <p:nvPr/>
        </p:nvSpPr>
        <p:spPr>
          <a:xfrm>
            <a:off x="418320" y="3107880"/>
            <a:ext cx="61254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Agudelo-Toro, and M. Toro. Planning system for deliveries in Medellín. ArXiv e-prints, Nov. 2016. Available at: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Google Shape;468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69" name="Google Shape;469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2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0" name="Google Shape;470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2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gadd317ae2b_0_117"/>
          <p:cNvSpPr/>
          <p:nvPr/>
        </p:nvSpPr>
        <p:spPr>
          <a:xfrm>
            <a:off x="-53831" y="-8709"/>
            <a:ext cx="12254400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00;p2">
            <a:extLst>
              <a:ext uri="{FF2B5EF4-FFF2-40B4-BE49-F238E27FC236}">
                <a16:creationId xmlns:a16="http://schemas.microsoft.com/office/drawing/2014/main" id="{BE5E9F9F-6A03-5D4A-A679-69836B8FB6D7}"/>
              </a:ext>
            </a:extLst>
          </p:cNvPr>
          <p:cNvSpPr/>
          <p:nvPr/>
        </p:nvSpPr>
        <p:spPr>
          <a:xfrm>
            <a:off x="265320" y="376920"/>
            <a:ext cx="26805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Presentation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" name="Google Shape;203;p2">
            <a:extLst>
              <a:ext uri="{FF2B5EF4-FFF2-40B4-BE49-F238E27FC236}">
                <a16:creationId xmlns:a16="http://schemas.microsoft.com/office/drawing/2014/main" id="{FC960EF4-681E-E649-824E-8263C1BF34EC}"/>
              </a:ext>
            </a:extLst>
          </p:cNvPr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31" name="Google Shape;204;p2">
              <a:extLst>
                <a:ext uri="{FF2B5EF4-FFF2-40B4-BE49-F238E27FC236}">
                  <a16:creationId xmlns:a16="http://schemas.microsoft.com/office/drawing/2014/main" id="{949525C4-1C87-F444-B5EB-E599168CA32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Google Shape;205;p2">
              <a:extLst>
                <a:ext uri="{FF2B5EF4-FFF2-40B4-BE49-F238E27FC236}">
                  <a16:creationId xmlns:a16="http://schemas.microsoft.com/office/drawing/2014/main" id="{98BCB20E-B284-8E4B-842E-29A98ED6F92C}"/>
                </a:ext>
              </a:extLst>
            </p:cNvPr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206;p2">
            <a:extLst>
              <a:ext uri="{FF2B5EF4-FFF2-40B4-BE49-F238E27FC236}">
                <a16:creationId xmlns:a16="http://schemas.microsoft.com/office/drawing/2014/main" id="{DBE72154-DF1C-FF47-B23B-3417E18DBC3A}"/>
              </a:ext>
            </a:extLst>
          </p:cNvPr>
          <p:cNvSpPr/>
          <p:nvPr/>
        </p:nvSpPr>
        <p:spPr>
          <a:xfrm>
            <a:off x="728640" y="190080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207;p2">
            <a:extLst>
              <a:ext uri="{FF2B5EF4-FFF2-40B4-BE49-F238E27FC236}">
                <a16:creationId xmlns:a16="http://schemas.microsoft.com/office/drawing/2014/main" id="{78BD54DD-E6BE-104C-89B2-DD9AA3431ED6}"/>
              </a:ext>
            </a:extLst>
          </p:cNvPr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dirty="0"/>
          </a:p>
        </p:txBody>
      </p:sp>
      <p:sp>
        <p:nvSpPr>
          <p:cNvPr id="35" name="Google Shape;208;p2">
            <a:extLst>
              <a:ext uri="{FF2B5EF4-FFF2-40B4-BE49-F238E27FC236}">
                <a16:creationId xmlns:a16="http://schemas.microsoft.com/office/drawing/2014/main" id="{6559C643-C1AF-8642-96A2-3C6C1FF7353D}"/>
              </a:ext>
            </a:extLst>
          </p:cNvPr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209;p2">
            <a:extLst>
              <a:ext uri="{FF2B5EF4-FFF2-40B4-BE49-F238E27FC236}">
                <a16:creationId xmlns:a16="http://schemas.microsoft.com/office/drawing/2014/main" id="{13F95376-3068-3647-ABC3-740149A57AC1}"/>
              </a:ext>
            </a:extLst>
          </p:cNvPr>
          <p:cNvSpPr/>
          <p:nvPr/>
        </p:nvSpPr>
        <p:spPr>
          <a:xfrm>
            <a:off x="3551040" y="4180680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Mariana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Yepes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210;p2">
            <a:extLst>
              <a:ext uri="{FF2B5EF4-FFF2-40B4-BE49-F238E27FC236}">
                <a16:creationId xmlns:a16="http://schemas.microsoft.com/office/drawing/2014/main" id="{04C6AB5F-F231-B54C-B70F-10DD230BBF5C}"/>
              </a:ext>
            </a:extLst>
          </p:cNvPr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Hernan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1E33"/>
                </a:solidFill>
              </a:rPr>
              <a:t>Moreno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216;p2">
            <a:extLst>
              <a:ext uri="{FF2B5EF4-FFF2-40B4-BE49-F238E27FC236}">
                <a16:creationId xmlns:a16="http://schemas.microsoft.com/office/drawing/2014/main" id="{C30B964C-D8ED-7540-9255-9E9A242102A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217;p2">
            <a:extLst>
              <a:ext uri="{FF2B5EF4-FFF2-40B4-BE49-F238E27FC236}">
                <a16:creationId xmlns:a16="http://schemas.microsoft.com/office/drawing/2014/main" id="{9D7A515A-604C-B849-AB77-299B7AC06583}"/>
              </a:ext>
            </a:extLst>
          </p:cNvPr>
          <p:cNvSpPr/>
          <p:nvPr/>
        </p:nvSpPr>
        <p:spPr>
          <a:xfrm>
            <a:off x="854330" y="6064808"/>
            <a:ext cx="9921277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lvl="0"/>
            <a:r>
              <a:rPr lang="en-US" sz="2200" b="1" dirty="0">
                <a:solidFill>
                  <a:srgbClr val="001E33"/>
                </a:solidFill>
                <a:uFill>
                  <a:noFill/>
                </a:uFill>
              </a:rPr>
              <a:t>https://</a:t>
            </a:r>
            <a:r>
              <a:rPr lang="en-US" sz="2200" b="1" dirty="0" err="1">
                <a:solidFill>
                  <a:srgbClr val="001E33"/>
                </a:solidFill>
                <a:uFill>
                  <a:noFill/>
                </a:uFill>
              </a:rPr>
              <a:t>github.com</a:t>
            </a:r>
            <a:r>
              <a:rPr lang="en-US" sz="2200" b="1" dirty="0">
                <a:solidFill>
                  <a:srgbClr val="001E33"/>
                </a:solidFill>
                <a:uFill>
                  <a:noFill/>
                </a:uFill>
              </a:rPr>
              <a:t>/</a:t>
            </a:r>
            <a:r>
              <a:rPr lang="en-US" sz="2200" b="1" dirty="0" err="1">
                <a:solidFill>
                  <a:srgbClr val="001E33"/>
                </a:solidFill>
                <a:uFill>
                  <a:noFill/>
                </a:uFill>
              </a:rPr>
              <a:t>homorenom</a:t>
            </a:r>
            <a:r>
              <a:rPr lang="en-US" sz="2200" b="1" dirty="0">
                <a:solidFill>
                  <a:srgbClr val="001E33"/>
                </a:solidFill>
                <a:uFill>
                  <a:noFill/>
                </a:uFill>
              </a:rPr>
              <a:t>/ST0245-003/tree/master/</a:t>
            </a:r>
            <a:r>
              <a:rPr lang="en-US" sz="2200" b="1" dirty="0" err="1">
                <a:solidFill>
                  <a:srgbClr val="001E33"/>
                </a:solidFill>
                <a:uFill>
                  <a:noFill/>
                </a:uFill>
              </a:rPr>
              <a:t>proyecto</a:t>
            </a:r>
            <a:r>
              <a:rPr lang="en-US" sz="2200" b="1" dirty="0">
                <a:solidFill>
                  <a:srgbClr val="001E33"/>
                </a:solidFill>
                <a:uFill>
                  <a:noFill/>
                </a:uFill>
              </a:rPr>
              <a:t>/</a:t>
            </a:r>
            <a:r>
              <a:rPr lang="en-US" sz="2200" b="1" dirty="0" err="1">
                <a:solidFill>
                  <a:srgbClr val="001E33"/>
                </a:solidFill>
                <a:uFill>
                  <a:noFill/>
                </a:uFill>
              </a:rPr>
              <a:t>informe</a:t>
            </a:r>
            <a:r>
              <a:rPr lang="en-US" sz="2200" b="1">
                <a:solidFill>
                  <a:srgbClr val="001E33"/>
                </a:solidFill>
                <a:uFill>
                  <a:noFill/>
                </a:uFill>
              </a:rPr>
              <a:t>/entrega2</a:t>
            </a:r>
            <a:endParaRPr sz="2200" b="1" i="0" strike="noStrike" cap="none" dirty="0">
              <a:solidFill>
                <a:srgbClr val="001E33"/>
              </a:solidFill>
            </a:endParaRPr>
          </a:p>
        </p:txBody>
      </p:sp>
      <p:grpSp>
        <p:nvGrpSpPr>
          <p:cNvPr id="40" name="Google Shape;218;p2">
            <a:extLst>
              <a:ext uri="{FF2B5EF4-FFF2-40B4-BE49-F238E27FC236}">
                <a16:creationId xmlns:a16="http://schemas.microsoft.com/office/drawing/2014/main" id="{033E6F04-F41B-BD49-B25B-FB3C242875DA}"/>
              </a:ext>
            </a:extLst>
          </p:cNvPr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41" name="Google Shape;219;p2">
              <a:extLst>
                <a:ext uri="{FF2B5EF4-FFF2-40B4-BE49-F238E27FC236}">
                  <a16:creationId xmlns:a16="http://schemas.microsoft.com/office/drawing/2014/main" id="{F62C9FE5-485B-6648-9600-B275E1514781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l="2187" t="17695" r="15575" b="26360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220;p2">
              <a:extLst>
                <a:ext uri="{FF2B5EF4-FFF2-40B4-BE49-F238E27FC236}">
                  <a16:creationId xmlns:a16="http://schemas.microsoft.com/office/drawing/2014/main" id="{109F6763-AD78-B349-84C8-BFEB65ED13DD}"/>
                </a:ext>
              </a:extLst>
            </p:cNvPr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43" name="Google Shape;221;p2">
            <a:extLst>
              <a:ext uri="{FF2B5EF4-FFF2-40B4-BE49-F238E27FC236}">
                <a16:creationId xmlns:a16="http://schemas.microsoft.com/office/drawing/2014/main" id="{71DC28AF-F8B2-F34F-ADFA-77BF9E864134}"/>
              </a:ext>
            </a:extLst>
          </p:cNvPr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1E33"/>
                </a:solidFill>
              </a:rPr>
              <a:t>Simón</a:t>
            </a:r>
            <a:br>
              <a:rPr lang="en-US" sz="2200">
                <a:solidFill>
                  <a:srgbClr val="001E33"/>
                </a:solidFill>
              </a:rPr>
            </a:br>
            <a:r>
              <a:rPr lang="en-US" sz="2200">
                <a:solidFill>
                  <a:srgbClr val="001E33"/>
                </a:solidFill>
              </a:rPr>
              <a:t>Marín</a:t>
            </a:r>
            <a:endParaRPr sz="220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FCFA6729-6D33-EE4D-A02F-7A4BBD2016A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0642" t="6614" r="-14151" b="29983"/>
          <a:stretch/>
        </p:blipFill>
        <p:spPr>
          <a:xfrm>
            <a:off x="3562200" y="1903002"/>
            <a:ext cx="2193480" cy="2193480"/>
          </a:xfrm>
          <a:prstGeom prst="ellipse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5BBF2B3A-9F04-3F4E-B847-519B92A23F8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2500" b="12500"/>
          <a:stretch/>
        </p:blipFill>
        <p:spPr>
          <a:xfrm>
            <a:off x="683460" y="1840750"/>
            <a:ext cx="2259242" cy="2259242"/>
          </a:xfrm>
          <a:prstGeom prst="ellips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0" y="376920"/>
            <a:ext cx="329904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Training Process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Sick-Cattle Images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309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563C1"/>
                </a:solidFill>
              </a:rPr>
              <a:t>Healthy-Cattle Images</a:t>
            </a:r>
            <a:endParaRPr sz="2200" b="1">
              <a:solidFill>
                <a:srgbClr val="0563C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4"/>
                </a:solidFill>
              </a:rPr>
              <a:t>Convolutional</a:t>
            </a:r>
            <a:br>
              <a:rPr lang="en-US" sz="1700" b="1">
                <a:solidFill>
                  <a:schemeClr val="accent4"/>
                </a:solidFill>
              </a:rPr>
            </a:br>
            <a:r>
              <a:rPr lang="en-US" sz="1700" b="1">
                <a:solidFill>
                  <a:schemeClr val="accent4"/>
                </a:solidFill>
              </a:rPr>
              <a:t>Neural Network</a:t>
            </a:r>
            <a:endParaRPr sz="1700" b="1">
              <a:solidFill>
                <a:schemeClr val="accent4"/>
              </a:solidFill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Algorithm 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Model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8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Testing Process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2384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Cattle Image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???</a:t>
            </a:r>
            <a:endParaRPr sz="2200" b="1">
              <a:solidFill>
                <a:srgbClr val="001E33"/>
              </a:solidFill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 err="1">
                <a:solidFill>
                  <a:srgbClr val="001E33"/>
                </a:solidFill>
              </a:rPr>
              <a:t>Seam</a:t>
            </a:r>
            <a:r>
              <a:rPr lang="es-ES" sz="2200" b="1" dirty="0">
                <a:solidFill>
                  <a:srgbClr val="001E33"/>
                </a:solidFill>
              </a:rPr>
              <a:t> </a:t>
            </a:r>
            <a:r>
              <a:rPr lang="es-ES" sz="2200" b="1" dirty="0" err="1">
                <a:solidFill>
                  <a:srgbClr val="001E33"/>
                </a:solidFill>
              </a:rPr>
              <a:t>carving</a:t>
            </a:r>
            <a:endParaRPr sz="2200" b="1" dirty="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1E33"/>
              </a:solidFill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Model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00AADB"/>
                </a:solidFill>
              </a:rPr>
              <a:t>Is sick</a:t>
            </a:r>
            <a:endParaRPr sz="2100" b="1">
              <a:solidFill>
                <a:srgbClr val="00AADB"/>
              </a:solidFill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Output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4" y="376925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Design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501540" y="5103937"/>
            <a:ext cx="630750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lvl="0" algn="just"/>
            <a:r>
              <a:rPr lang="en-US" sz="1100" dirty="0">
                <a:solidFill>
                  <a:schemeClr val="tx1"/>
                </a:solidFill>
              </a:rPr>
              <a:t>Seam carving algorithm is an example of dynamic programming,, is a programming method that stores the results of sub-calculations in order to simplify a more complex result, and can be used to compute seams. If attempting to compute a vertical seam (or path) of lowest energy,  the energy for each pixel in a row is computed, plus the energy of one of the three possible pixels above it.  </a:t>
            </a:r>
            <a:endParaRPr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4466E03E-DCA5-D643-BFA6-17DBB5544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31" y="1447740"/>
            <a:ext cx="2997104" cy="12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07857830-7FD8-AE40-A5D1-875B8E6E4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055" y="1447740"/>
            <a:ext cx="3142411" cy="134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9765E119-7B8C-9F49-B5FC-8045D976D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115" y="3389919"/>
            <a:ext cx="3371193" cy="144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A Cow&amp;#39;s Milk Reveals Her Health - California Dairy Magazine">
            <a:extLst>
              <a:ext uri="{FF2B5EF4-FFF2-40B4-BE49-F238E27FC236}">
                <a16:creationId xmlns:a16="http://schemas.microsoft.com/office/drawing/2014/main" id="{21E09EA3-AE51-6E42-9C76-7A5F95D7D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413" y="1966047"/>
            <a:ext cx="4042213" cy="284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353;gadd317ae2b_0_11">
            <a:extLst>
              <a:ext uri="{FF2B5EF4-FFF2-40B4-BE49-F238E27FC236}">
                <a16:creationId xmlns:a16="http://schemas.microsoft.com/office/drawing/2014/main" id="{C9D078A1-0993-BB42-88CD-022CE90A6F6A}"/>
              </a:ext>
            </a:extLst>
          </p:cNvPr>
          <p:cNvSpPr/>
          <p:nvPr/>
        </p:nvSpPr>
        <p:spPr>
          <a:xfrm rot="17927651">
            <a:off x="2429771" y="3683788"/>
            <a:ext cx="480728" cy="81292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Design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add317ae2b_0_11"/>
          <p:cNvSpPr/>
          <p:nvPr/>
        </p:nvSpPr>
        <p:spPr>
          <a:xfrm rot="10800000" flipH="1">
            <a:off x="2472809" y="1800363"/>
            <a:ext cx="550763" cy="4571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1026" name="Picture 2" descr="Torre en medio de campo&#10;&#10;Descripción generada automáticamente">
            <a:extLst>
              <a:ext uri="{FF2B5EF4-FFF2-40B4-BE49-F238E27FC236}">
                <a16:creationId xmlns:a16="http://schemas.microsoft.com/office/drawing/2014/main" id="{7CF32EDB-767B-024D-8F8E-30B27ED45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42" y="1035249"/>
            <a:ext cx="2241896" cy="152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1BE75C54-0598-E843-A7C7-9D350C3A9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572" y="1035249"/>
            <a:ext cx="2252869" cy="152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n que contiene edificio, frente, parado, fuego&#10;&#10;Descripción generada automáticamente">
            <a:extLst>
              <a:ext uri="{FF2B5EF4-FFF2-40B4-BE49-F238E27FC236}">
                <a16:creationId xmlns:a16="http://schemas.microsoft.com/office/drawing/2014/main" id="{AFC31456-F753-AE4E-AFF2-920285441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41" y="3361364"/>
            <a:ext cx="2309247" cy="156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353;gadd317ae2b_0_11">
            <a:extLst>
              <a:ext uri="{FF2B5EF4-FFF2-40B4-BE49-F238E27FC236}">
                <a16:creationId xmlns:a16="http://schemas.microsoft.com/office/drawing/2014/main" id="{8E49134B-F9DD-EA4B-99EB-3F9DC4C01BC1}"/>
              </a:ext>
            </a:extLst>
          </p:cNvPr>
          <p:cNvSpPr/>
          <p:nvPr/>
        </p:nvSpPr>
        <p:spPr>
          <a:xfrm rot="3939295">
            <a:off x="2529189" y="2548439"/>
            <a:ext cx="480728" cy="81292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0" name="Google Shape;347;gadd317ae2b_0_11">
            <a:extLst>
              <a:ext uri="{FF2B5EF4-FFF2-40B4-BE49-F238E27FC236}">
                <a16:creationId xmlns:a16="http://schemas.microsoft.com/office/drawing/2014/main" id="{08641701-36F0-CC4C-9942-A86F13BFE889}"/>
              </a:ext>
            </a:extLst>
          </p:cNvPr>
          <p:cNvSpPr/>
          <p:nvPr/>
        </p:nvSpPr>
        <p:spPr>
          <a:xfrm rot="19604497">
            <a:off x="4298065" y="3917751"/>
            <a:ext cx="861708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1034" name="Picture 10" descr="Un castillo con una torre&#10;&#10;Descripción generada automáticamente">
            <a:extLst>
              <a:ext uri="{FF2B5EF4-FFF2-40B4-BE49-F238E27FC236}">
                <a16:creationId xmlns:a16="http://schemas.microsoft.com/office/drawing/2014/main" id="{FF11C88F-7809-6141-858E-5CF025D1B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664" y="3341449"/>
            <a:ext cx="1384901" cy="160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8C3B7E9F-4946-0842-85E1-7072C0970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947" y="3359618"/>
            <a:ext cx="1371879" cy="159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B8AEB67F-EDB3-0B45-858E-A5E7D23BDD95}"/>
              </a:ext>
            </a:extLst>
          </p:cNvPr>
          <p:cNvSpPr/>
          <p:nvPr/>
        </p:nvSpPr>
        <p:spPr>
          <a:xfrm>
            <a:off x="59340" y="4991754"/>
            <a:ext cx="6359236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100" dirty="0"/>
              <a:t>3 parameters are calculated for each pixel in the original image : weight, density and energy, using different algorithms, as gradient magnitude, entropy, visual saliency or eye-gaze movement. In this example gradient magnitude was used. Low energy seams are removed and in the final image : low energy areas, to the right of the castle, and between the person and the castle, are removed from the image. The relevant image (the castle) is not touched. 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1036" name="Picture 12" descr="Skinny cows Stock Photos &amp;amp; Royalty-Free Images | Depositphotos">
            <a:extLst>
              <a:ext uri="{FF2B5EF4-FFF2-40B4-BE49-F238E27FC236}">
                <a16:creationId xmlns:a16="http://schemas.microsoft.com/office/drawing/2014/main" id="{6C149AF1-2621-0040-BA5B-F2798A178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73" y="1800363"/>
            <a:ext cx="4137485" cy="275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Complexity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173120"/>
            <a:ext cx="5027400" cy="737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lvl="0"/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and memory complexity </a:t>
            </a:r>
            <a:r>
              <a:rPr lang="en-US" dirty="0"/>
              <a:t>using LZ77. Where N is the number of rows and M the number of columns of the matrix containing the image pixels.</a:t>
            </a:r>
            <a:r>
              <a:rPr lang="es-CO" dirty="0"/>
              <a:t> 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3" name="Google Shape;373;p5"/>
          <p:cNvGraphicFramePr/>
          <p:nvPr>
            <p:extLst>
              <p:ext uri="{D42A27DB-BD31-4B8C-83A1-F6EECF244321}">
                <p14:modId xmlns:p14="http://schemas.microsoft.com/office/powerpoint/2010/main" val="1672976243"/>
              </p:ext>
            </p:extLst>
          </p:nvPr>
        </p:nvGraphicFramePr>
        <p:xfrm>
          <a:off x="547920" y="1956240"/>
          <a:ext cx="5075650" cy="215965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 Complexity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Memory Complexity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Image compression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O(M*N)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Image decompression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b="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O(N^2*M^2)</a:t>
                      </a: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b="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O(M*N)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75" name="Google Shape;375;p5"/>
          <p:cNvPicPr preferRelativeResize="0"/>
          <p:nvPr/>
        </p:nvPicPr>
        <p:blipFill>
          <a:blip r:embed="rId4"/>
          <a:srcRect/>
          <a:stretch/>
        </p:blipFill>
        <p:spPr>
          <a:xfrm>
            <a:off x="7217779" y="1723472"/>
            <a:ext cx="3676018" cy="3018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 and Memory Consumption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9"/>
          <p:cNvSpPr/>
          <p:nvPr/>
        </p:nvSpPr>
        <p:spPr>
          <a:xfrm>
            <a:off x="2240460" y="4984866"/>
            <a:ext cx="594252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Consumption: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on average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8840" y="4984865"/>
            <a:ext cx="594252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Memory Consumption: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On average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C84C832-BB3F-E243-9B84-810174DBB247}"/>
              </a:ext>
            </a:extLst>
          </p:cNvPr>
          <p:cNvSpPr txBox="1"/>
          <p:nvPr/>
        </p:nvSpPr>
        <p:spPr>
          <a:xfrm>
            <a:off x="1519790" y="3147654"/>
            <a:ext cx="435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121 KB:  500 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93F714F-5094-3E46-AF5C-2301564D40C8}"/>
              </a:ext>
            </a:extLst>
          </p:cNvPr>
          <p:cNvSpPr txBox="1"/>
          <p:nvPr/>
        </p:nvSpPr>
        <p:spPr>
          <a:xfrm>
            <a:off x="7615790" y="3147654"/>
            <a:ext cx="435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121 KB:  2 MB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Average Compression Ratio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923940" y="3339805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1E33"/>
                </a:solidFill>
              </a:rPr>
              <a:t>Average compression ratio for Healthy Cattle </a:t>
            </a:r>
            <a:br>
              <a:rPr lang="en-US" dirty="0">
                <a:solidFill>
                  <a:srgbClr val="001E33"/>
                </a:solidFill>
              </a:rPr>
            </a:br>
            <a:r>
              <a:rPr lang="en-US" dirty="0">
                <a:solidFill>
                  <a:srgbClr val="001E33"/>
                </a:solidFill>
              </a:rPr>
              <a:t>and Sick Cattle using both algorithms.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>
          <a:blip r:embed="rId4"/>
          <a:srcRect/>
          <a:stretch/>
        </p:blipFill>
        <p:spPr>
          <a:xfrm>
            <a:off x="6691828" y="1596071"/>
            <a:ext cx="4685470" cy="351410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29A243-F844-8B48-BDDA-A06ED73D3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038640"/>
              </p:ext>
            </p:extLst>
          </p:nvPr>
        </p:nvGraphicFramePr>
        <p:xfrm>
          <a:off x="1041840" y="2361597"/>
          <a:ext cx="3105150" cy="825500"/>
        </p:xfrm>
        <a:graphic>
          <a:graphicData uri="http://schemas.openxmlformats.org/drawingml/2006/table">
            <a:tbl>
              <a:tblPr firstRow="1" firstCol="1" bandRow="1">
                <a:tableStyleId>{8A676EC8-0797-4767-B48B-FE6E37549141}</a:tableStyleId>
              </a:tblPr>
              <a:tblGrid>
                <a:gridCol w="1247010">
                  <a:extLst>
                    <a:ext uri="{9D8B030D-6E8A-4147-A177-3AD203B41FA5}">
                      <a16:colId xmlns:a16="http://schemas.microsoft.com/office/drawing/2014/main" val="3411659710"/>
                    </a:ext>
                  </a:extLst>
                </a:gridCol>
                <a:gridCol w="1372028">
                  <a:extLst>
                    <a:ext uri="{9D8B030D-6E8A-4147-A177-3AD203B41FA5}">
                      <a16:colId xmlns:a16="http://schemas.microsoft.com/office/drawing/2014/main" val="1805440920"/>
                    </a:ext>
                  </a:extLst>
                </a:gridCol>
                <a:gridCol w="486112">
                  <a:extLst>
                    <a:ext uri="{9D8B030D-6E8A-4147-A177-3AD203B41FA5}">
                      <a16:colId xmlns:a16="http://schemas.microsoft.com/office/drawing/2014/main" val="2186195026"/>
                    </a:ext>
                  </a:extLst>
                </a:gridCol>
              </a:tblGrid>
              <a:tr h="28003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s-CO" sz="1000"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Healthy Cattle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Sick Cattle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240110801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Average compression ratio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3:2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3:2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516528127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CC559A1-5A26-4045-8515-CCA488317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331378"/>
              </p:ext>
            </p:extLst>
          </p:nvPr>
        </p:nvGraphicFramePr>
        <p:xfrm>
          <a:off x="1041840" y="4182070"/>
          <a:ext cx="3105150" cy="825500"/>
        </p:xfrm>
        <a:graphic>
          <a:graphicData uri="http://schemas.openxmlformats.org/drawingml/2006/table">
            <a:tbl>
              <a:tblPr firstRow="1" firstCol="1" bandRow="1">
                <a:tableStyleId>{8A676EC8-0797-4767-B48B-FE6E37549141}</a:tableStyleId>
              </a:tblPr>
              <a:tblGrid>
                <a:gridCol w="1247010">
                  <a:extLst>
                    <a:ext uri="{9D8B030D-6E8A-4147-A177-3AD203B41FA5}">
                      <a16:colId xmlns:a16="http://schemas.microsoft.com/office/drawing/2014/main" val="1398832573"/>
                    </a:ext>
                  </a:extLst>
                </a:gridCol>
                <a:gridCol w="1372028">
                  <a:extLst>
                    <a:ext uri="{9D8B030D-6E8A-4147-A177-3AD203B41FA5}">
                      <a16:colId xmlns:a16="http://schemas.microsoft.com/office/drawing/2014/main" val="1386918590"/>
                    </a:ext>
                  </a:extLst>
                </a:gridCol>
                <a:gridCol w="486112">
                  <a:extLst>
                    <a:ext uri="{9D8B030D-6E8A-4147-A177-3AD203B41FA5}">
                      <a16:colId xmlns:a16="http://schemas.microsoft.com/office/drawing/2014/main" val="2533223141"/>
                    </a:ext>
                  </a:extLst>
                </a:gridCol>
              </a:tblGrid>
              <a:tr h="28003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s-CO" sz="1000"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Healthy Cattle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Sick Cattle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379173231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Average compression ratio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3:1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3:1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809623533"/>
                  </a:ext>
                </a:extLst>
              </a:tr>
            </a:tbl>
          </a:graphicData>
        </a:graphic>
      </p:graphicFrame>
      <p:sp>
        <p:nvSpPr>
          <p:cNvPr id="22" name="Google Shape;405;gadd317ae2b_0_201">
            <a:extLst>
              <a:ext uri="{FF2B5EF4-FFF2-40B4-BE49-F238E27FC236}">
                <a16:creationId xmlns:a16="http://schemas.microsoft.com/office/drawing/2014/main" id="{549466EB-F8DF-E744-BA17-E06F539F72CA}"/>
              </a:ext>
            </a:extLst>
          </p:cNvPr>
          <p:cNvSpPr/>
          <p:nvPr/>
        </p:nvSpPr>
        <p:spPr>
          <a:xfrm>
            <a:off x="923940" y="514548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1E33"/>
                </a:solidFill>
              </a:rPr>
              <a:t>Average compression ratio for Healthy Cattle </a:t>
            </a:r>
            <a:br>
              <a:rPr lang="en-US" dirty="0">
                <a:solidFill>
                  <a:srgbClr val="001E33"/>
                </a:solidFill>
              </a:rPr>
            </a:br>
            <a:r>
              <a:rPr lang="en-US" dirty="0">
                <a:solidFill>
                  <a:srgbClr val="001E33"/>
                </a:solidFill>
              </a:rPr>
              <a:t>and Sick Cattle using seam carving.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433</Words>
  <Application>Microsoft Macintosh PowerPoint</Application>
  <PresentationFormat>Panorámica</PresentationFormat>
  <Paragraphs>64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Mariana Yepes Alvarez</cp:lastModifiedBy>
  <cp:revision>4</cp:revision>
  <dcterms:created xsi:type="dcterms:W3CDTF">2020-06-26T14:36:07Z</dcterms:created>
  <dcterms:modified xsi:type="dcterms:W3CDTF">2021-11-16T13:52:12Z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