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jJQrgkjIgU0BCwjfhbkkKj7Xqc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F23C6F-D340-D546-9F61-279C0C6F4B4B}" v="1" dt="2021-08-08T20:08:57.631"/>
    <p1510:client id="{9EFC71CD-23BD-6084-A6E5-918E79B1888B}" v="2" dt="2021-08-08T20:07:30.993"/>
    <p1510:client id="{C8AA2197-FE9B-5AE6-9BFC-736C2A91C8D9}" v="1" dt="2021-08-08T20:09:51.018"/>
  </p1510:revLst>
</p1510:revInfo>
</file>

<file path=ppt/tableStyles.xml><?xml version="1.0" encoding="utf-8"?>
<a:tblStyleLst xmlns:a="http://schemas.openxmlformats.org/drawingml/2006/main" def="{8A676EC8-0797-4767-B48B-FE6E37549141}">
  <a:tblStyle styleId="{8A676EC8-0797-4767-B48B-FE6E375491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653"/>
  </p:normalViewPr>
  <p:slideViewPr>
    <p:cSldViewPr snapToGrid="0" snapToObjects="1">
      <p:cViewPr varScale="1">
        <p:scale>
          <a:sx n="81" d="100"/>
          <a:sy n="81" d="100"/>
        </p:scale>
        <p:origin x="15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customschemas.google.com/relationships/presentationmetadata" Target="meta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8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add317ae2b_0_117:notes"/>
          <p:cNvSpPr txBox="1">
            <a:spLocks noGrp="1"/>
          </p:cNvSpPr>
          <p:nvPr>
            <p:ph type="body" idx="1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102600" rIns="102600" bIns="102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480" name="Google Shape;480;gadd317ae2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dd317ae2b_0_27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add317ae2b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dd317ae2b_0_1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gadd317ae2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dd317ae2b_0_20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gadd317ae2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d317ae2b_0_1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add317ae2b_0_1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9" name="Google Shape;119;gadd317ae2b_0_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add317ae2b_0_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add317ae2b_0_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d317ae2b_0_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add317ae2b_0_1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gadd317ae2b_0_1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add317ae2b_0_1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add317ae2b_0_1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d317ae2b_0_14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add317ae2b_0_14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gadd317ae2b_0_1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add317ae2b_0_1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add317ae2b_0_1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d317ae2b_0_1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add317ae2b_0_1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gadd317ae2b_0_14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gadd317ae2b_0_1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add317ae2b_0_1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add317ae2b_0_1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d317ae2b_0_15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add317ae2b_0_15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gadd317ae2b_0_15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gadd317ae2b_0_15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gadd317ae2b_0_15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gadd317ae2b_0_1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add317ae2b_0_1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add317ae2b_0_1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d317ae2b_0_1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add317ae2b_0_1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add317ae2b_0_1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add317ae2b_0_1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d317ae2b_0_1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add317ae2b_0_1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add317ae2b_0_1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d317ae2b_0_1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add317ae2b_0_17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2" name="Google Shape;162;gadd317ae2b_0_1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gadd317ae2b_0_1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add317ae2b_0_1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add317ae2b_0_1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d317ae2b_0_17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add317ae2b_0_17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gadd317ae2b_0_17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0" name="Google Shape;170;gadd317ae2b_0_1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add317ae2b_0_1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add317ae2b_0_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d317ae2b_0_1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add317ae2b_0_18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gadd317ae2b_0_1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add317ae2b_0_1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add317ae2b_0_1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d317ae2b_0_19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add317ae2b_0_19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gadd317ae2b_0_1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gadd317ae2b_0_1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gadd317ae2b_0_1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d317ae2b_0_1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gadd317ae2b_0_1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gadd317ae2b_0_1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gadd317ae2b_0_1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gadd317ae2b_0_1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hyperlink" Target="https://l.facebook.com/l.php?u=https://arxiv.org/abs/1611.04156&amp;h=IAQFlqjZK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3" Type="http://schemas.openxmlformats.org/officeDocument/2006/relationships/image" Target="../media/image3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github.com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jp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100" r="1572"/>
          <a:stretch/>
        </p:blipFill>
        <p:spPr>
          <a:xfrm>
            <a:off x="-51120" y="-8640"/>
            <a:ext cx="1225404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556600" y="2250000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r">
              <a:lnSpc>
                <a:spcPct val="90000"/>
              </a:lnSpc>
            </a:pPr>
            <a:r>
              <a:rPr lang="es-CO" sz="3600" dirty="0" err="1"/>
              <a:t>Compression</a:t>
            </a:r>
            <a:r>
              <a:rPr lang="es-CO" sz="3600" dirty="0"/>
              <a:t> </a:t>
            </a:r>
            <a:r>
              <a:rPr lang="es-CO" sz="3600" dirty="0" err="1"/>
              <a:t>algorithms</a:t>
            </a:r>
            <a:r>
              <a:rPr lang="es-CO" sz="3600" dirty="0"/>
              <a:t> to </a:t>
            </a:r>
            <a:r>
              <a:rPr lang="es-CO" sz="3600" dirty="0" err="1"/>
              <a:t>optimize</a:t>
            </a:r>
            <a:r>
              <a:rPr lang="es-CO" sz="3600" dirty="0"/>
              <a:t> </a:t>
            </a:r>
            <a:r>
              <a:rPr lang="es-CO" sz="3600" dirty="0" err="1"/>
              <a:t>battery</a:t>
            </a:r>
            <a:r>
              <a:rPr lang="es-CO" sz="3600" dirty="0"/>
              <a:t> </a:t>
            </a:r>
            <a:r>
              <a:rPr lang="es-CO" sz="3600" dirty="0" err="1"/>
              <a:t>consumption</a:t>
            </a:r>
            <a:r>
              <a:rPr lang="es-CO" sz="3600" dirty="0"/>
              <a:t> in </a:t>
            </a:r>
            <a:r>
              <a:rPr lang="es-CO" sz="3600" dirty="0" err="1"/>
              <a:t>precision</a:t>
            </a:r>
            <a:r>
              <a:rPr lang="es-CO" sz="3600" dirty="0"/>
              <a:t> </a:t>
            </a:r>
            <a:r>
              <a:rPr lang="es-CO" sz="3600" dirty="0" err="1"/>
              <a:t>livestock</a:t>
            </a:r>
            <a:r>
              <a:rPr lang="es-CO" sz="3600" dirty="0"/>
              <a:t> </a:t>
            </a:r>
            <a:r>
              <a:rPr lang="es-CO" sz="3600" dirty="0" err="1"/>
              <a:t>farming</a:t>
            </a:r>
            <a:endParaRPr lang="es-CO"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7"/>
          <p:cNvSpPr/>
          <p:nvPr/>
        </p:nvSpPr>
        <p:spPr>
          <a:xfrm>
            <a:off x="265329" y="376925"/>
            <a:ext cx="4902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Classification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Evaluation Metrics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7"/>
          <p:cNvSpPr/>
          <p:nvPr/>
        </p:nvSpPr>
        <p:spPr>
          <a:xfrm rot="10800000" flipH="1">
            <a:off x="3363000" y="242350"/>
            <a:ext cx="929340" cy="315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25" name="Google Shape;425;p7"/>
          <p:cNvSpPr/>
          <p:nvPr/>
        </p:nvSpPr>
        <p:spPr>
          <a:xfrm>
            <a:off x="3813480" y="1080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7"/>
          <p:cNvSpPr/>
          <p:nvPr/>
        </p:nvSpPr>
        <p:spPr>
          <a:xfrm>
            <a:off x="5168149" y="914400"/>
            <a:ext cx="38016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vectorized figures to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algorithm the evaluation metrics, so they are not </a:t>
            </a:r>
            <a:r>
              <a:rPr lang="en-US" i="1">
                <a:solidFill>
                  <a:schemeClr val="accent2"/>
                </a:solidFill>
              </a:rPr>
              <a:t>pixelated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like mines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7"/>
          <p:cNvSpPr/>
          <p:nvPr/>
        </p:nvSpPr>
        <p:spPr>
          <a:xfrm rot="10800000" flipH="1">
            <a:off x="4251800" y="1171444"/>
            <a:ext cx="914220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pic>
        <p:nvPicPr>
          <p:cNvPr id="428" name="Google Shape;428;p7"/>
          <p:cNvPicPr preferRelativeResize="0"/>
          <p:nvPr/>
        </p:nvPicPr>
        <p:blipFill rotWithShape="1">
          <a:blip r:embed="rId4">
            <a:alphaModFix/>
          </a:blip>
          <a:srcRect b="32939"/>
          <a:stretch/>
        </p:blipFill>
        <p:spPr>
          <a:xfrm>
            <a:off x="507240" y="1517040"/>
            <a:ext cx="3331440" cy="40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7"/>
          <p:cNvPicPr preferRelativeResize="0"/>
          <p:nvPr/>
        </p:nvPicPr>
        <p:blipFill rotWithShape="1">
          <a:blip r:embed="rId4">
            <a:alphaModFix/>
          </a:blip>
          <a:srcRect t="66366"/>
          <a:stretch/>
        </p:blipFill>
        <p:spPr>
          <a:xfrm>
            <a:off x="4480560" y="2263320"/>
            <a:ext cx="3331440" cy="203256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7"/>
          <p:cNvSpPr/>
          <p:nvPr/>
        </p:nvSpPr>
        <p:spPr>
          <a:xfrm>
            <a:off x="8888615" y="3407925"/>
            <a:ext cx="2284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Accuracy too…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Create a graphical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representation using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the notation proposed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in this slide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31" name="Google Shape;431;p7"/>
          <p:cNvSpPr/>
          <p:nvPr/>
        </p:nvSpPr>
        <p:spPr>
          <a:xfrm>
            <a:off x="5020920" y="478692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If possible, avoid equations for simple concepts that can be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explained through diagrams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7"/>
          <p:cNvSpPr/>
          <p:nvPr/>
        </p:nvSpPr>
        <p:spPr>
          <a:xfrm>
            <a:off x="4900301" y="4195047"/>
            <a:ext cx="54183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3" name="Google Shape;433;p7"/>
          <p:cNvSpPr/>
          <p:nvPr/>
        </p:nvSpPr>
        <p:spPr>
          <a:xfrm flipH="1">
            <a:off x="11588105" y="852350"/>
            <a:ext cx="306396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4" name="Google Shape;434;p7"/>
          <p:cNvSpPr/>
          <p:nvPr/>
        </p:nvSpPr>
        <p:spPr>
          <a:xfrm>
            <a:off x="9326880" y="1191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these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Colors for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Your figures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7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7"/>
          <p:cNvSpPr/>
          <p:nvPr/>
        </p:nvSpPr>
        <p:spPr>
          <a:xfrm>
            <a:off x="7594848" y="2920850"/>
            <a:ext cx="129378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7" name="Google Shape;437;p7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8"/>
          <p:cNvSpPr/>
          <p:nvPr/>
        </p:nvSpPr>
        <p:spPr>
          <a:xfrm>
            <a:off x="265325" y="376925"/>
            <a:ext cx="5027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Classification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Evaluation Metrics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8"/>
          <p:cNvSpPr/>
          <p:nvPr/>
        </p:nvSpPr>
        <p:spPr>
          <a:xfrm rot="10800000" flipH="1">
            <a:off x="4000675" y="226522"/>
            <a:ext cx="768258" cy="936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45" name="Google Shape;445;p8"/>
          <p:cNvSpPr/>
          <p:nvPr/>
        </p:nvSpPr>
        <p:spPr>
          <a:xfrm>
            <a:off x="4297680" y="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8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Create the table in Powerpoint. Do not copy pixelated screenshots from the technical report please!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8"/>
          <p:cNvSpPr/>
          <p:nvPr/>
        </p:nvSpPr>
        <p:spPr>
          <a:xfrm rot="10800000" flipH="1">
            <a:off x="4397725" y="1171450"/>
            <a:ext cx="768258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48" name="Google Shape;448;p8"/>
          <p:cNvSpPr/>
          <p:nvPr/>
        </p:nvSpPr>
        <p:spPr>
          <a:xfrm>
            <a:off x="8034840" y="514548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Include a HD picture related to the problem of animal health in precision  livestock farming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9" name="Google Shape;449;p8"/>
          <p:cNvGraphicFramePr/>
          <p:nvPr/>
        </p:nvGraphicFramePr>
        <p:xfrm>
          <a:off x="547920" y="1956240"/>
          <a:ext cx="5363450" cy="3074760"/>
        </p:xfrm>
        <a:graphic>
          <a:graphicData uri="http://schemas.openxmlformats.org/drawingml/2006/table">
            <a:tbl>
              <a:tblPr>
                <a:noFill/>
                <a:tableStyleId>{8A676EC8-0797-4767-B48B-FE6E37549141}</a:tableStyleId>
              </a:tblPr>
              <a:tblGrid>
                <a:gridCol w="178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accent2"/>
                          </a:solidFill>
                        </a:rPr>
                        <a:t>Testing</a:t>
                      </a: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data set (</a:t>
                      </a:r>
                      <a:r>
                        <a:rPr lang="en-US" sz="1800" b="1">
                          <a:solidFill>
                            <a:schemeClr val="accent2"/>
                          </a:solidFill>
                        </a:rPr>
                        <a:t>original images)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Testing data set (compressed images)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Accuracy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3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Precision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25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21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Recall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12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1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0" name="Google Shape;450;p8"/>
          <p:cNvSpPr/>
          <p:nvPr/>
        </p:nvSpPr>
        <p:spPr>
          <a:xfrm>
            <a:off x="576375" y="5045875"/>
            <a:ext cx="5182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Evaluation metrics using a </a:t>
            </a:r>
            <a:r>
              <a:rPr lang="en-US">
                <a:solidFill>
                  <a:srgbClr val="001E33"/>
                </a:solidFill>
              </a:rPr>
              <a:t>testing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dataset of </a:t>
            </a:r>
            <a:r>
              <a:rPr lang="en-US">
                <a:solidFill>
                  <a:srgbClr val="001E33"/>
                </a:solidFill>
              </a:rPr>
              <a:t>?? healthy cattle and ?? sick cattle images. Compressed images were obtained with ??? algorithm (Please, complete with your algorithm)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8"/>
          <p:cNvSpPr/>
          <p:nvPr/>
        </p:nvSpPr>
        <p:spPr>
          <a:xfrm>
            <a:off x="4221480" y="61420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tables in your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own words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8"/>
          <p:cNvSpPr/>
          <p:nvPr/>
        </p:nvSpPr>
        <p:spPr>
          <a:xfrm>
            <a:off x="3840471" y="5867400"/>
            <a:ext cx="763560" cy="424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3" name="Google Shape;453;p8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4" name="Google Shape;454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1900" y="1946350"/>
            <a:ext cx="4726200" cy="3145875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8"/>
          <p:cNvSpPr/>
          <p:nvPr/>
        </p:nvSpPr>
        <p:spPr>
          <a:xfrm>
            <a:off x="7685653" y="4729675"/>
            <a:ext cx="298296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6" name="Google Shape;456;p8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Google Shape;46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10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Report Accepted on arXiv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10"/>
          <p:cNvSpPr/>
          <p:nvPr/>
        </p:nvSpPr>
        <p:spPr>
          <a:xfrm rot="10800000" flipH="1">
            <a:off x="4321521" y="468155"/>
            <a:ext cx="945756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4" name="Google Shape;464;p10"/>
          <p:cNvSpPr/>
          <p:nvPr/>
        </p:nvSpPr>
        <p:spPr>
          <a:xfrm>
            <a:off x="48193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0"/>
          <p:cNvSpPr/>
          <p:nvPr/>
        </p:nvSpPr>
        <p:spPr>
          <a:xfrm>
            <a:off x="2623800" y="2393280"/>
            <a:ext cx="34254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Include the citation of the report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 arXiv and link. Alternatively, use OSF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10"/>
          <p:cNvSpPr/>
          <p:nvPr/>
        </p:nvSpPr>
        <p:spPr>
          <a:xfrm rot="10800000" flipH="1">
            <a:off x="2011673" y="2541343"/>
            <a:ext cx="618840" cy="4895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7" name="Google Shape;467;p10"/>
          <p:cNvSpPr/>
          <p:nvPr/>
        </p:nvSpPr>
        <p:spPr>
          <a:xfrm>
            <a:off x="418320" y="3107880"/>
            <a:ext cx="61254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C. Patiño-Forero, M. Agudelo-Toro, and M. Toro. Planning system for deliveries in Medellín. ArXiv e-prints, Nov. 2016. Available at: </a:t>
            </a:r>
            <a:r>
              <a:rPr lang="en-US" sz="1800" b="0" i="0" u="sng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https://arxiv.org/abs/1611.04156</a:t>
            </a:r>
            <a:endParaRPr sz="18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8" name="Google Shape;468;p10"/>
          <p:cNvGrpSpPr/>
          <p:nvPr/>
        </p:nvGrpSpPr>
        <p:grpSpPr>
          <a:xfrm>
            <a:off x="7021800" y="894960"/>
            <a:ext cx="4570560" cy="4965480"/>
            <a:chOff x="7021800" y="894960"/>
            <a:chExt cx="4570560" cy="4965480"/>
          </a:xfrm>
        </p:grpSpPr>
        <p:pic>
          <p:nvPicPr>
            <p:cNvPr id="469" name="Google Shape;469;p10"/>
            <p:cNvPicPr preferRelativeResize="0"/>
            <p:nvPr/>
          </p:nvPicPr>
          <p:blipFill rotWithShape="1">
            <a:blip r:embed="rId5">
              <a:alphaModFix/>
            </a:blip>
            <a:srcRect l="2991" t="4621" r="11001" b="22952"/>
            <a:stretch/>
          </p:blipFill>
          <p:spPr>
            <a:xfrm>
              <a:off x="7021800" y="894960"/>
              <a:ext cx="4553640" cy="49654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0" name="Google Shape;470;p10"/>
            <p:cNvSpPr/>
            <p:nvPr/>
          </p:nvSpPr>
          <p:spPr>
            <a:xfrm>
              <a:off x="10022400" y="1443600"/>
              <a:ext cx="1569960" cy="456120"/>
            </a:xfrm>
            <a:prstGeom prst="rect">
              <a:avLst/>
            </a:prstGeom>
            <a:solidFill>
              <a:srgbClr val="B31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0"/>
            <p:cNvSpPr/>
            <p:nvPr/>
          </p:nvSpPr>
          <p:spPr>
            <a:xfrm>
              <a:off x="10022400" y="950400"/>
              <a:ext cx="1569960" cy="400680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2" name="Google Shape;472;p10"/>
          <p:cNvSpPr/>
          <p:nvPr/>
        </p:nvSpPr>
        <p:spPr>
          <a:xfrm flipH="1">
            <a:off x="6491136" y="41950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3" name="Google Shape;473;p10"/>
          <p:cNvSpPr/>
          <p:nvPr/>
        </p:nvSpPr>
        <p:spPr>
          <a:xfrm>
            <a:off x="4747320" y="5061960"/>
            <a:ext cx="293256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Include a 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screenshot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10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10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0"/>
          <p:cNvSpPr/>
          <p:nvPr/>
        </p:nvSpPr>
        <p:spPr>
          <a:xfrm flipH="1">
            <a:off x="7253136" y="54142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7" name="Google Shape;477;p10"/>
          <p:cNvSpPr/>
          <p:nvPr/>
        </p:nvSpPr>
        <p:spPr>
          <a:xfrm>
            <a:off x="5509320" y="62811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Include the teaching assistant and professor, please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Google Shape;482;gadd317ae2b_0_117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094" r="1572"/>
          <a:stretch/>
        </p:blipFill>
        <p:spPr>
          <a:xfrm>
            <a:off x="-51118" y="-8709"/>
            <a:ext cx="12254544" cy="6881854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gadd317ae2b_0_117"/>
          <p:cNvSpPr/>
          <p:nvPr/>
        </p:nvSpPr>
        <p:spPr>
          <a:xfrm>
            <a:off x="-53831" y="-8709"/>
            <a:ext cx="12254400" cy="6866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5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r>
              <a:rPr lang="en-US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gadd317ae2b_0_117"/>
          <p:cNvSpPr txBox="1"/>
          <p:nvPr/>
        </p:nvSpPr>
        <p:spPr>
          <a:xfrm>
            <a:off x="5046225" y="4020625"/>
            <a:ext cx="69456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Supported by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001E33"/>
                </a:solidFill>
              </a:rPr>
              <a:t>The first two authors are 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supported by a </a:t>
            </a:r>
            <a:r>
              <a:rPr lang="en-US">
                <a:solidFill>
                  <a:srgbClr val="001E33"/>
                </a:solidFill>
              </a:rPr>
              <a:t>Sapiencia grant financed by Medellín municipality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 All the authors would like to thank the "Vicerrectoría de Descubrimiento y Creación", of Universidad EAFIT, for their support on this research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gadd317ae2b_0_117"/>
          <p:cNvSpPr/>
          <p:nvPr/>
        </p:nvSpPr>
        <p:spPr>
          <a:xfrm>
            <a:off x="3546885" y="27626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Please do not forget the acknowledgements to your scholarship (if you have one)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add317ae2b_0_117"/>
          <p:cNvSpPr/>
          <p:nvPr/>
        </p:nvSpPr>
        <p:spPr>
          <a:xfrm rot="10800000">
            <a:off x="6002780" y="3403875"/>
            <a:ext cx="324270" cy="843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87" name="Google Shape;487;gadd317ae2b_0_117"/>
          <p:cNvSpPr/>
          <p:nvPr/>
        </p:nvSpPr>
        <p:spPr>
          <a:xfrm>
            <a:off x="5249940" y="102434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/>
          <p:nvPr/>
        </p:nvSpPr>
        <p:spPr>
          <a:xfrm>
            <a:off x="265320" y="376920"/>
            <a:ext cx="26805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 Presentation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2"/>
          <p:cNvGrpSpPr/>
          <p:nvPr/>
        </p:nvGrpSpPr>
        <p:grpSpPr>
          <a:xfrm>
            <a:off x="9052560" y="1645920"/>
            <a:ext cx="2833920" cy="2742480"/>
            <a:chOff x="9052560" y="1645920"/>
            <a:chExt cx="2833920" cy="2742480"/>
          </a:xfrm>
        </p:grpSpPr>
        <p:pic>
          <p:nvPicPr>
            <p:cNvPr id="204" name="Google Shape;204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" name="Google Shape;206;p2"/>
          <p:cNvSpPr/>
          <p:nvPr/>
        </p:nvSpPr>
        <p:spPr>
          <a:xfrm>
            <a:off x="728640" y="190080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"/>
          <p:cNvSpPr/>
          <p:nvPr/>
        </p:nvSpPr>
        <p:spPr>
          <a:xfrm>
            <a:off x="3599280" y="190368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endParaRPr dirty="0"/>
          </a:p>
        </p:txBody>
      </p:sp>
      <p:sp>
        <p:nvSpPr>
          <p:cNvPr id="208" name="Google Shape;208;p2"/>
          <p:cNvSpPr/>
          <p:nvPr/>
        </p:nvSpPr>
        <p:spPr>
          <a:xfrm>
            <a:off x="9419040" y="4180680"/>
            <a:ext cx="2192760" cy="75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Toro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3551040" y="4180680"/>
            <a:ext cx="2192760" cy="110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Mariana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Yepes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635040" y="4180680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Hernan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01E33"/>
                </a:solidFill>
              </a:rPr>
              <a:t>Moreno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15040" y="6160680"/>
            <a:ext cx="6915240" cy="4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strike="noStrike" cap="none">
                <a:solidFill>
                  <a:srgbClr val="001E33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http://github.com/</a:t>
            </a:r>
            <a:r>
              <a:rPr lang="en-US" sz="2200" b="1">
                <a:solidFill>
                  <a:srgbClr val="001E33"/>
                </a:solidFill>
              </a:rPr>
              <a:t>yourUserName/proyecto/...</a:t>
            </a:r>
            <a:endParaRPr sz="2200" b="1" i="0" strike="noStrike" cap="none">
              <a:solidFill>
                <a:srgbClr val="001E33"/>
              </a:solidFill>
            </a:endParaRPr>
          </a:p>
        </p:txBody>
      </p:sp>
      <p:grpSp>
        <p:nvGrpSpPr>
          <p:cNvPr id="218" name="Google Shape;218;p2"/>
          <p:cNvGrpSpPr/>
          <p:nvPr/>
        </p:nvGrpSpPr>
        <p:grpSpPr>
          <a:xfrm>
            <a:off x="5895585" y="1674645"/>
            <a:ext cx="3383640" cy="2652120"/>
            <a:chOff x="1028310" y="1074420"/>
            <a:chExt cx="3383640" cy="2652120"/>
          </a:xfrm>
        </p:grpSpPr>
        <p:pic>
          <p:nvPicPr>
            <p:cNvPr id="219" name="Google Shape;219;p2"/>
            <p:cNvPicPr preferRelativeResize="0"/>
            <p:nvPr/>
          </p:nvPicPr>
          <p:blipFill rotWithShape="1">
            <a:blip r:embed="rId7">
              <a:alphaModFix/>
            </a:blip>
            <a:srcRect l="2187" t="17695" r="15575" b="26360"/>
            <a:stretch/>
          </p:blipFill>
          <p:spPr>
            <a:xfrm>
              <a:off x="1294925" y="1200950"/>
              <a:ext cx="2686053" cy="2436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2"/>
            <p:cNvSpPr/>
            <p:nvPr/>
          </p:nvSpPr>
          <p:spPr>
            <a:xfrm>
              <a:off x="1028310" y="10744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21" name="Google Shape;221;p2"/>
          <p:cNvSpPr/>
          <p:nvPr/>
        </p:nvSpPr>
        <p:spPr>
          <a:xfrm>
            <a:off x="6446651" y="4180675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1E33"/>
                </a:solidFill>
              </a:rPr>
              <a:t>Simón</a:t>
            </a:r>
            <a:br>
              <a:rPr lang="en-US" sz="2200">
                <a:solidFill>
                  <a:srgbClr val="001E33"/>
                </a:solidFill>
              </a:rPr>
            </a:br>
            <a:r>
              <a:rPr lang="en-US" sz="2200">
                <a:solidFill>
                  <a:srgbClr val="001E33"/>
                </a:solidFill>
              </a:rPr>
              <a:t>Marín</a:t>
            </a:r>
            <a:endParaRPr sz="2200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222" name="Google Shape;222;p2"/>
          <p:cNvSpPr/>
          <p:nvPr/>
        </p:nvSpPr>
        <p:spPr>
          <a:xfrm>
            <a:off x="7692600" y="618420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Include the URL where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your project is located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"/>
          <p:cNvSpPr/>
          <p:nvPr/>
        </p:nvSpPr>
        <p:spPr>
          <a:xfrm>
            <a:off x="6996626" y="6335156"/>
            <a:ext cx="1009314" cy="977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F626666-3611-E14B-99B8-1646CA1B756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10642" t="6614" r="-14151" b="29983"/>
          <a:stretch/>
        </p:blipFill>
        <p:spPr>
          <a:xfrm>
            <a:off x="3562200" y="1903002"/>
            <a:ext cx="2193480" cy="2193480"/>
          </a:xfrm>
          <a:prstGeom prst="ellipse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3A77EC9-FE88-6C40-B412-FAD8936539D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2500" b="12500"/>
          <a:stretch/>
        </p:blipFill>
        <p:spPr>
          <a:xfrm>
            <a:off x="683460" y="1840750"/>
            <a:ext cx="2259242" cy="2259242"/>
          </a:xfrm>
          <a:prstGeom prst="ellipse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6"/>
          <p:cNvSpPr/>
          <p:nvPr/>
        </p:nvSpPr>
        <p:spPr>
          <a:xfrm>
            <a:off x="265320" y="376920"/>
            <a:ext cx="329904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Training Process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6"/>
          <p:cNvSpPr/>
          <p:nvPr/>
        </p:nvSpPr>
        <p:spPr>
          <a:xfrm rot="10800000" flipH="1">
            <a:off x="2744012" y="544355"/>
            <a:ext cx="1136430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32" name="Google Shape;232;p6"/>
          <p:cNvSpPr/>
          <p:nvPr/>
        </p:nvSpPr>
        <p:spPr>
          <a:xfrm>
            <a:off x="33562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6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</a:t>
            </a:r>
            <a:r>
              <a:rPr lang="en-US" i="1">
                <a:solidFill>
                  <a:schemeClr val="accent2"/>
                </a:solidFill>
              </a:rPr>
              <a:t>second 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6"/>
          <p:cNvGrpSpPr/>
          <p:nvPr/>
        </p:nvGrpSpPr>
        <p:grpSpPr>
          <a:xfrm>
            <a:off x="742075" y="1105249"/>
            <a:ext cx="2065125" cy="1375679"/>
            <a:chOff x="589675" y="1105249"/>
            <a:chExt cx="2065125" cy="1375679"/>
          </a:xfrm>
        </p:grpSpPr>
        <p:pic>
          <p:nvPicPr>
            <p:cNvPr id="235" name="Google Shape;235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9675" y="14100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6" name="Google Shape;236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18275" y="12576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7" name="Google Shape;237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46875" y="11052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238" name="Google Shape;238;p6"/>
          <p:cNvGrpSpPr/>
          <p:nvPr/>
        </p:nvGrpSpPr>
        <p:grpSpPr>
          <a:xfrm>
            <a:off x="789425" y="3608150"/>
            <a:ext cx="2093976" cy="1600200"/>
            <a:chOff x="484625" y="3608150"/>
            <a:chExt cx="2093976" cy="1600200"/>
          </a:xfrm>
        </p:grpSpPr>
        <p:pic>
          <p:nvPicPr>
            <p:cNvPr id="239" name="Google Shape;239;p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4625" y="40653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0" name="Google Shape;240;p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7025" y="38367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1" name="Google Shape;241;p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65625" y="36081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242" name="Google Shape;242;p6"/>
          <p:cNvSpPr/>
          <p:nvPr/>
        </p:nvSpPr>
        <p:spPr>
          <a:xfrm>
            <a:off x="-9813" y="2565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Sick-Cattle Images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243" name="Google Shape;243;p6"/>
          <p:cNvSpPr/>
          <p:nvPr/>
        </p:nvSpPr>
        <p:spPr>
          <a:xfrm>
            <a:off x="142587" y="53090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563C1"/>
                </a:solidFill>
              </a:rPr>
              <a:t>Healthy-Cattle Images</a:t>
            </a:r>
            <a:endParaRPr sz="2200" b="1">
              <a:solidFill>
                <a:srgbClr val="0563C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244" name="Google Shape;244;p6"/>
          <p:cNvSpPr/>
          <p:nvPr/>
        </p:nvSpPr>
        <p:spPr>
          <a:xfrm>
            <a:off x="7080850" y="2124675"/>
            <a:ext cx="2221200" cy="1767300"/>
          </a:xfrm>
          <a:prstGeom prst="cube">
            <a:avLst>
              <a:gd name="adj" fmla="val 250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4"/>
                </a:solidFill>
              </a:rPr>
              <a:t>Convolutional</a:t>
            </a:r>
            <a:br>
              <a:rPr lang="en-US" sz="1700" b="1">
                <a:solidFill>
                  <a:schemeClr val="accent4"/>
                </a:solidFill>
              </a:rPr>
            </a:br>
            <a:r>
              <a:rPr lang="en-US" sz="1700" b="1">
                <a:solidFill>
                  <a:schemeClr val="accent4"/>
                </a:solidFill>
              </a:rPr>
              <a:t>Neural Network</a:t>
            </a:r>
            <a:endParaRPr sz="1700" b="1">
              <a:solidFill>
                <a:schemeClr val="accent4"/>
              </a:solidFill>
            </a:endParaRPr>
          </a:p>
        </p:txBody>
      </p:sp>
      <p:grpSp>
        <p:nvGrpSpPr>
          <p:cNvPr id="245" name="Google Shape;245;p6"/>
          <p:cNvGrpSpPr/>
          <p:nvPr/>
        </p:nvGrpSpPr>
        <p:grpSpPr>
          <a:xfrm>
            <a:off x="10128850" y="2018775"/>
            <a:ext cx="1337625" cy="2131500"/>
            <a:chOff x="10299150" y="1494000"/>
            <a:chExt cx="1337625" cy="2131500"/>
          </a:xfrm>
        </p:grpSpPr>
        <p:sp>
          <p:nvSpPr>
            <p:cNvPr id="246" name="Google Shape;246;p6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5" name="Google Shape;255;p6"/>
            <p:cNvCxnSpPr>
              <a:stCxn id="246" idx="5"/>
              <a:endCxn id="25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6"/>
            <p:cNvCxnSpPr>
              <a:stCxn id="247" idx="6"/>
              <a:endCxn id="24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6"/>
            <p:cNvCxnSpPr>
              <a:stCxn id="248" idx="6"/>
              <a:endCxn id="25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6"/>
            <p:cNvCxnSpPr>
              <a:stCxn id="254" idx="7"/>
              <a:endCxn id="25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9" name="Google Shape;259;p6"/>
            <p:cNvCxnSpPr>
              <a:stCxn id="248" idx="7"/>
              <a:endCxn id="24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0" name="Google Shape;260;p6"/>
            <p:cNvCxnSpPr>
              <a:stCxn id="247" idx="7"/>
              <a:endCxn id="25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1" name="Google Shape;261;p6"/>
            <p:cNvCxnSpPr>
              <a:stCxn id="249" idx="7"/>
              <a:endCxn id="25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Google Shape;262;p6"/>
            <p:cNvCxnSpPr>
              <a:stCxn id="251" idx="5"/>
              <a:endCxn id="25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Google Shape;263;p6"/>
            <p:cNvCxnSpPr>
              <a:stCxn id="250" idx="6"/>
              <a:endCxn id="25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6"/>
            <p:cNvCxnSpPr>
              <a:stCxn id="249" idx="6"/>
              <a:endCxn id="25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5" name="Google Shape;265;p6"/>
            <p:cNvCxnSpPr>
              <a:stCxn id="250" idx="7"/>
              <a:endCxn id="25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266" name="Google Shape;266;p6"/>
          <p:cNvSpPr/>
          <p:nvPr/>
        </p:nvSpPr>
        <p:spPr>
          <a:xfrm>
            <a:off x="62016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Classification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Algorithm 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267" name="Google Shape;267;p6"/>
          <p:cNvSpPr/>
          <p:nvPr/>
        </p:nvSpPr>
        <p:spPr>
          <a:xfrm>
            <a:off x="89448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Classification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Model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cxnSp>
        <p:nvCxnSpPr>
          <p:cNvPr id="268" name="Google Shape;268;p6"/>
          <p:cNvCxnSpPr>
            <a:stCxn id="237" idx="3"/>
          </p:cNvCxnSpPr>
          <p:nvPr/>
        </p:nvCxnSpPr>
        <p:spPr>
          <a:xfrm>
            <a:off x="2807200" y="1640688"/>
            <a:ext cx="4249500" cy="11925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9" name="Google Shape;269;p6"/>
          <p:cNvCxnSpPr/>
          <p:nvPr/>
        </p:nvCxnSpPr>
        <p:spPr>
          <a:xfrm rot="10800000" flipH="1">
            <a:off x="2883550" y="3627638"/>
            <a:ext cx="4140600" cy="552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0" name="Google Shape;270;p6"/>
          <p:cNvCxnSpPr/>
          <p:nvPr/>
        </p:nvCxnSpPr>
        <p:spPr>
          <a:xfrm rot="10800000" flipH="1">
            <a:off x="9293975" y="322920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1" name="Google Shape;271;p6"/>
          <p:cNvSpPr/>
          <p:nvPr/>
        </p:nvSpPr>
        <p:spPr>
          <a:xfrm>
            <a:off x="5130975" y="50655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Perhaps you do not need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to change anything in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6"/>
          <p:cNvSpPr/>
          <p:nvPr/>
        </p:nvSpPr>
        <p:spPr>
          <a:xfrm>
            <a:off x="4435001" y="5216481"/>
            <a:ext cx="1009314" cy="977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73" name="Google Shape;273;p6"/>
          <p:cNvSpPr/>
          <p:nvPr/>
        </p:nvSpPr>
        <p:spPr>
          <a:xfrm>
            <a:off x="4163690" y="9200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gadd317ae2b_0_2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add317ae2b_0_271"/>
          <p:cNvSpPr/>
          <p:nvPr/>
        </p:nvSpPr>
        <p:spPr>
          <a:xfrm>
            <a:off x="265320" y="376920"/>
            <a:ext cx="32991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Testing Process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add317ae2b_0_271"/>
          <p:cNvSpPr/>
          <p:nvPr/>
        </p:nvSpPr>
        <p:spPr>
          <a:xfrm rot="10800000" flipH="1">
            <a:off x="2744012" y="544355"/>
            <a:ext cx="1136430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81" name="Google Shape;281;gadd317ae2b_0_271"/>
          <p:cNvSpPr/>
          <p:nvPr/>
        </p:nvSpPr>
        <p:spPr>
          <a:xfrm>
            <a:off x="33562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add317ae2b_0_27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</a:t>
            </a:r>
            <a:r>
              <a:rPr lang="en-US" i="1">
                <a:solidFill>
                  <a:schemeClr val="accent2"/>
                </a:solidFill>
              </a:rPr>
              <a:t>second 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add317ae2b_0_271"/>
          <p:cNvSpPr/>
          <p:nvPr/>
        </p:nvSpPr>
        <p:spPr>
          <a:xfrm>
            <a:off x="-238413" y="41660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Cattle Image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284" name="Google Shape;284;gadd317ae2b_0_271"/>
          <p:cNvSpPr/>
          <p:nvPr/>
        </p:nvSpPr>
        <p:spPr>
          <a:xfrm>
            <a:off x="3728050" y="2200875"/>
            <a:ext cx="2221200" cy="1767300"/>
          </a:xfrm>
          <a:prstGeom prst="cube">
            <a:avLst>
              <a:gd name="adj" fmla="val 25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???</a:t>
            </a:r>
            <a:endParaRPr sz="2200" b="1">
              <a:solidFill>
                <a:srgbClr val="001E33"/>
              </a:solidFill>
            </a:endParaRPr>
          </a:p>
        </p:txBody>
      </p:sp>
      <p:grpSp>
        <p:nvGrpSpPr>
          <p:cNvPr id="285" name="Google Shape;285;gadd317ae2b_0_271"/>
          <p:cNvGrpSpPr/>
          <p:nvPr/>
        </p:nvGrpSpPr>
        <p:grpSpPr>
          <a:xfrm>
            <a:off x="7004650" y="2094975"/>
            <a:ext cx="1337625" cy="2131500"/>
            <a:chOff x="10299150" y="1494000"/>
            <a:chExt cx="1337625" cy="2131500"/>
          </a:xfrm>
        </p:grpSpPr>
        <p:sp>
          <p:nvSpPr>
            <p:cNvPr id="286" name="Google Shape;286;gadd317ae2b_0_27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gadd317ae2b_0_27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gadd317ae2b_0_27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gadd317ae2b_0_27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gadd317ae2b_0_27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gadd317ae2b_0_27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gadd317ae2b_0_27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gadd317ae2b_0_27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gadd317ae2b_0_27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5" name="Google Shape;295;gadd317ae2b_0_271"/>
            <p:cNvCxnSpPr>
              <a:stCxn id="286" idx="5"/>
              <a:endCxn id="29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6" name="Google Shape;296;gadd317ae2b_0_271"/>
            <p:cNvCxnSpPr>
              <a:stCxn id="287" idx="6"/>
              <a:endCxn id="28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7" name="Google Shape;297;gadd317ae2b_0_271"/>
            <p:cNvCxnSpPr>
              <a:stCxn id="288" idx="6"/>
              <a:endCxn id="29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gadd317ae2b_0_271"/>
            <p:cNvCxnSpPr>
              <a:stCxn id="294" idx="7"/>
              <a:endCxn id="29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9" name="Google Shape;299;gadd317ae2b_0_271"/>
            <p:cNvCxnSpPr>
              <a:stCxn id="288" idx="7"/>
              <a:endCxn id="28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0" name="Google Shape;300;gadd317ae2b_0_271"/>
            <p:cNvCxnSpPr>
              <a:stCxn id="287" idx="7"/>
              <a:endCxn id="29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1" name="Google Shape;301;gadd317ae2b_0_271"/>
            <p:cNvCxnSpPr>
              <a:stCxn id="289" idx="7"/>
              <a:endCxn id="29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2" name="Google Shape;302;gadd317ae2b_0_271"/>
            <p:cNvCxnSpPr>
              <a:stCxn id="291" idx="5"/>
              <a:endCxn id="29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3" name="Google Shape;303;gadd317ae2b_0_271"/>
            <p:cNvCxnSpPr>
              <a:stCxn id="290" idx="6"/>
              <a:endCxn id="29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gadd317ae2b_0_271"/>
            <p:cNvCxnSpPr>
              <a:stCxn id="289" idx="6"/>
              <a:endCxn id="29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gadd317ae2b_0_271"/>
            <p:cNvCxnSpPr>
              <a:stCxn id="290" idx="7"/>
              <a:endCxn id="29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6" name="Google Shape;306;gadd317ae2b_0_271"/>
          <p:cNvSpPr/>
          <p:nvPr/>
        </p:nvSpPr>
        <p:spPr>
          <a:xfrm>
            <a:off x="2925087" y="41062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??? Compression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Algorithm 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307" name="Google Shape;307;gadd317ae2b_0_271"/>
          <p:cNvSpPr/>
          <p:nvPr/>
        </p:nvSpPr>
        <p:spPr>
          <a:xfrm>
            <a:off x="58206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Classification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Model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cxnSp>
        <p:nvCxnSpPr>
          <p:cNvPr id="308" name="Google Shape;308;gadd317ae2b_0_271"/>
          <p:cNvCxnSpPr/>
          <p:nvPr/>
        </p:nvCxnSpPr>
        <p:spPr>
          <a:xfrm>
            <a:off x="2654800" y="3164688"/>
            <a:ext cx="1027800" cy="219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9" name="Google Shape;309;gadd317ae2b_0_271"/>
          <p:cNvCxnSpPr/>
          <p:nvPr/>
        </p:nvCxnSpPr>
        <p:spPr>
          <a:xfrm rot="10800000" flipH="1">
            <a:off x="6017350" y="3229238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0" name="Google Shape;310;gadd317ae2b_0_271"/>
          <p:cNvCxnSpPr/>
          <p:nvPr/>
        </p:nvCxnSpPr>
        <p:spPr>
          <a:xfrm rot="10800000" flipH="1">
            <a:off x="8493075" y="322925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11" name="Google Shape;311;gadd317ae2b_0_2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100" y="2455703"/>
            <a:ext cx="2114699" cy="1407598"/>
          </a:xfrm>
          <a:prstGeom prst="rect">
            <a:avLst/>
          </a:prstGeom>
          <a:noFill/>
          <a:ln w="38100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gadd317ae2b_0_271"/>
          <p:cNvSpPr/>
          <p:nvPr/>
        </p:nvSpPr>
        <p:spPr>
          <a:xfrm>
            <a:off x="9297200" y="2262500"/>
            <a:ext cx="2480700" cy="17022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00AADB"/>
                </a:solidFill>
              </a:rPr>
              <a:t>Is sick</a:t>
            </a:r>
            <a:endParaRPr sz="2100" b="1">
              <a:solidFill>
                <a:srgbClr val="00AADB"/>
              </a:solidFill>
            </a:endParaRPr>
          </a:p>
        </p:txBody>
      </p:sp>
      <p:sp>
        <p:nvSpPr>
          <p:cNvPr id="313" name="Google Shape;313;gadd317ae2b_0_271"/>
          <p:cNvSpPr/>
          <p:nvPr/>
        </p:nvSpPr>
        <p:spPr>
          <a:xfrm>
            <a:off x="84114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Output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314" name="Google Shape;314;gadd317ae2b_0_271"/>
          <p:cNvSpPr/>
          <p:nvPr/>
        </p:nvSpPr>
        <p:spPr>
          <a:xfrm>
            <a:off x="4902375" y="52941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Please, include the name of your</a:t>
            </a:r>
            <a:endParaRPr i="1">
              <a:solidFill>
                <a:schemeClr val="accent2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compression algorithms here</a:t>
            </a:r>
            <a:endParaRPr i="1">
              <a:solidFill>
                <a:schemeClr val="accent2"/>
              </a:solidFill>
            </a:endParaRPr>
          </a:p>
        </p:txBody>
      </p:sp>
      <p:sp>
        <p:nvSpPr>
          <p:cNvPr id="315" name="Google Shape;315;gadd317ae2b_0_271"/>
          <p:cNvSpPr/>
          <p:nvPr/>
        </p:nvSpPr>
        <p:spPr>
          <a:xfrm>
            <a:off x="3880450" y="4946974"/>
            <a:ext cx="1027782" cy="424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16" name="Google Shape;316;gadd317ae2b_0_27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"/>
          <p:cNvSpPr/>
          <p:nvPr/>
        </p:nvSpPr>
        <p:spPr>
          <a:xfrm>
            <a:off x="265324" y="376925"/>
            <a:ext cx="4863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Compression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Algorithm Design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"/>
          <p:cNvSpPr/>
          <p:nvPr/>
        </p:nvSpPr>
        <p:spPr>
          <a:xfrm>
            <a:off x="162000" y="5278080"/>
            <a:ext cx="6307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1E33"/>
                </a:solidFill>
              </a:rPr>
              <a:t>Image compression algorithm for animal-health automatic classification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400" b="0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In this semester, one could be </a:t>
            </a:r>
            <a:r>
              <a:rPr lang="en-US" i="1">
                <a:solidFill>
                  <a:srgbClr val="001E33"/>
                </a:solidFill>
              </a:rPr>
              <a:t>LZS, Huffman, LZ77, LZ78</a:t>
            </a:r>
            <a:r>
              <a:rPr lang="en-US" sz="1400" b="0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…  please choose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). 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"/>
          <p:cNvSpPr/>
          <p:nvPr/>
        </p:nvSpPr>
        <p:spPr>
          <a:xfrm rot="10800000" flipH="1">
            <a:off x="2829600" y="195259"/>
            <a:ext cx="838566" cy="2309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25" name="Google Shape;325;p3"/>
          <p:cNvSpPr/>
          <p:nvPr/>
        </p:nvSpPr>
        <p:spPr>
          <a:xfrm>
            <a:off x="3356280" y="-444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vectorized figures to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algorithm you designed, so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They are not </a:t>
            </a:r>
            <a:r>
              <a:rPr lang="en-US" i="1">
                <a:solidFill>
                  <a:schemeClr val="accent2"/>
                </a:solidFill>
              </a:rPr>
              <a:t>pixelated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like mine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"/>
          <p:cNvSpPr/>
          <p:nvPr/>
        </p:nvSpPr>
        <p:spPr>
          <a:xfrm rot="10800000" flipH="1">
            <a:off x="4495000" y="1171452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28" name="Google Shape;328;p3"/>
          <p:cNvSpPr/>
          <p:nvPr/>
        </p:nvSpPr>
        <p:spPr>
          <a:xfrm>
            <a:off x="4875120" y="63015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figures in your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own words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"/>
          <p:cNvSpPr/>
          <p:nvPr/>
        </p:nvSpPr>
        <p:spPr>
          <a:xfrm>
            <a:off x="4386257" y="5813271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0" name="Google Shape;330;p3"/>
          <p:cNvSpPr/>
          <p:nvPr/>
        </p:nvSpPr>
        <p:spPr>
          <a:xfrm>
            <a:off x="8034840" y="514548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Include a HD picture related to the </a:t>
            </a:r>
            <a:r>
              <a:rPr lang="en-US" i="1">
                <a:solidFill>
                  <a:schemeClr val="accent2"/>
                </a:solidFill>
              </a:rPr>
              <a:t>problem of animal health in precision livestock farming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"/>
          <p:cNvSpPr/>
          <p:nvPr/>
        </p:nvSpPr>
        <p:spPr>
          <a:xfrm>
            <a:off x="10589366" y="753258"/>
            <a:ext cx="110592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2" name="Google Shape;332;p3"/>
          <p:cNvSpPr/>
          <p:nvPr/>
        </p:nvSpPr>
        <p:spPr>
          <a:xfrm>
            <a:off x="9558000" y="1083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these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Colors for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Your figures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"/>
          <p:cNvSpPr/>
          <p:nvPr/>
        </p:nvSpPr>
        <p:spPr>
          <a:xfrm>
            <a:off x="8229600" y="124200"/>
            <a:ext cx="211464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second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3750" y="2039935"/>
            <a:ext cx="3498750" cy="2624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3828" y="1551401"/>
            <a:ext cx="3425400" cy="355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"/>
          <p:cNvSpPr/>
          <p:nvPr/>
        </p:nvSpPr>
        <p:spPr>
          <a:xfrm flipH="1">
            <a:off x="10058881" y="4146423"/>
            <a:ext cx="671004" cy="9589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7" name="Google Shape;337;p3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gadd317ae2b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gadd317ae2b_0_11"/>
          <p:cNvSpPr/>
          <p:nvPr/>
        </p:nvSpPr>
        <p:spPr>
          <a:xfrm>
            <a:off x="265329" y="376925"/>
            <a:ext cx="5056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Compression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Algorithm Design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add317ae2b_0_11"/>
          <p:cNvSpPr/>
          <p:nvPr/>
        </p:nvSpPr>
        <p:spPr>
          <a:xfrm rot="10800000" flipH="1">
            <a:off x="2829600" y="195259"/>
            <a:ext cx="838566" cy="2309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5" name="Google Shape;345;gadd317ae2b_0_11"/>
          <p:cNvSpPr/>
          <p:nvPr/>
        </p:nvSpPr>
        <p:spPr>
          <a:xfrm>
            <a:off x="3356280" y="31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add317ae2b_0_11"/>
          <p:cNvSpPr/>
          <p:nvPr/>
        </p:nvSpPr>
        <p:spPr>
          <a:xfrm>
            <a:off x="4875120" y="63015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figures in your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own words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add317ae2b_0_11"/>
          <p:cNvSpPr/>
          <p:nvPr/>
        </p:nvSpPr>
        <p:spPr>
          <a:xfrm>
            <a:off x="4386257" y="5813271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8" name="Google Shape;348;gadd317ae2b_0_11"/>
          <p:cNvSpPr/>
          <p:nvPr/>
        </p:nvSpPr>
        <p:spPr>
          <a:xfrm>
            <a:off x="10589366" y="753258"/>
            <a:ext cx="110592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9" name="Google Shape;349;gadd317ae2b_0_11"/>
          <p:cNvSpPr/>
          <p:nvPr/>
        </p:nvSpPr>
        <p:spPr>
          <a:xfrm>
            <a:off x="9558000" y="1083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these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Colors for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Your figures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add317ae2b_0_11"/>
          <p:cNvSpPr/>
          <p:nvPr/>
        </p:nvSpPr>
        <p:spPr>
          <a:xfrm>
            <a:off x="8229600" y="124200"/>
            <a:ext cx="21147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second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Google Shape;351;gadd317ae2b_0_11"/>
          <p:cNvPicPr preferRelativeResize="0"/>
          <p:nvPr/>
        </p:nvPicPr>
        <p:blipFill rotWithShape="1">
          <a:blip r:embed="rId4">
            <a:alphaModFix/>
          </a:blip>
          <a:srcRect l="20780" t="29780" r="24434" b="10610"/>
          <a:stretch/>
        </p:blipFill>
        <p:spPr>
          <a:xfrm>
            <a:off x="227200" y="1537375"/>
            <a:ext cx="6679651" cy="4088051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gadd317ae2b_0_11"/>
          <p:cNvSpPr/>
          <p:nvPr/>
        </p:nvSpPr>
        <p:spPr>
          <a:xfrm>
            <a:off x="60063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vectorized figures to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algorithm you designed, so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They are not </a:t>
            </a:r>
            <a:r>
              <a:rPr lang="en-US" i="1">
                <a:solidFill>
                  <a:schemeClr val="accent2"/>
                </a:solidFill>
              </a:rPr>
              <a:t>pixelated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like mine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add317ae2b_0_11"/>
          <p:cNvSpPr/>
          <p:nvPr/>
        </p:nvSpPr>
        <p:spPr>
          <a:xfrm rot="10800000" flipH="1">
            <a:off x="6618875" y="1643402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54" name="Google Shape;354;gadd317ae2b_0_11"/>
          <p:cNvSpPr/>
          <p:nvPr/>
        </p:nvSpPr>
        <p:spPr>
          <a:xfrm>
            <a:off x="8034840" y="51454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Include a HD picture related to the </a:t>
            </a:r>
            <a:r>
              <a:rPr lang="en-US" i="1">
                <a:solidFill>
                  <a:schemeClr val="accent2"/>
                </a:solidFill>
              </a:rPr>
              <a:t>problem of animal health in precision livestock farming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Google Shape;355;gadd317ae2b_0_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65776" y="2201588"/>
            <a:ext cx="3909226" cy="2614301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gadd317ae2b_0_11"/>
          <p:cNvSpPr/>
          <p:nvPr/>
        </p:nvSpPr>
        <p:spPr>
          <a:xfrm flipH="1">
            <a:off x="10058881" y="4146423"/>
            <a:ext cx="671004" cy="9589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57" name="Google Shape;357;gadd317ae2b_0_1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Compression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Algorithm Complexity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5"/>
          <p:cNvSpPr/>
          <p:nvPr/>
        </p:nvSpPr>
        <p:spPr>
          <a:xfrm>
            <a:off x="584640" y="4173120"/>
            <a:ext cx="5027400" cy="94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Time and memory complexity of the (In this semester, one could be </a:t>
            </a:r>
            <a:r>
              <a:rPr lang="en-US">
                <a:solidFill>
                  <a:srgbClr val="001E33"/>
                </a:solidFill>
              </a:rPr>
              <a:t>LZS, LZ77, LZ78, Huffman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…  please choose) algorithm. Please explain what do N and M mean in this problem. PLEASE DO IT!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5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6" name="Google Shape;366;p5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5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Create the table in Powerpoint. Do not copy pixelated screenshots from the technical report please!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5"/>
          <p:cNvSpPr/>
          <p:nvPr/>
        </p:nvSpPr>
        <p:spPr>
          <a:xfrm rot="10800000" flipH="1">
            <a:off x="4567200" y="11746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9" name="Google Shape;369;p5"/>
          <p:cNvSpPr/>
          <p:nvPr/>
        </p:nvSpPr>
        <p:spPr>
          <a:xfrm>
            <a:off x="3437640" y="5208480"/>
            <a:ext cx="293256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tables in your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own words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5"/>
          <p:cNvSpPr/>
          <p:nvPr/>
        </p:nvSpPr>
        <p:spPr>
          <a:xfrm>
            <a:off x="3209055" y="500160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71" name="Google Shape;371;p5"/>
          <p:cNvSpPr/>
          <p:nvPr/>
        </p:nvSpPr>
        <p:spPr>
          <a:xfrm>
            <a:off x="8034840" y="514548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Include a HD picture related to the problem of animal health in precision  livestock farming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5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graphicFrame>
        <p:nvGraphicFramePr>
          <p:cNvPr id="373" name="Google Shape;373;p5"/>
          <p:cNvGraphicFramePr/>
          <p:nvPr/>
        </p:nvGraphicFramePr>
        <p:xfrm>
          <a:off x="547920" y="1956240"/>
          <a:ext cx="5075650" cy="2159650"/>
        </p:xfrm>
        <a:graphic>
          <a:graphicData uri="http://schemas.openxmlformats.org/drawingml/2006/table">
            <a:tbl>
              <a:tblPr>
                <a:noFill/>
                <a:tableStyleId>{8A676EC8-0797-4767-B48B-FE6E37549141}</a:tableStyleId>
              </a:tblPr>
              <a:tblGrid>
                <a:gridCol w="18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Time Complexity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Memory Complexity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Image compression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Image decompression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O(1)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4" name="Google Shape;374;p5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4550" y="1723472"/>
            <a:ext cx="4662476" cy="3018952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5"/>
          <p:cNvSpPr/>
          <p:nvPr/>
        </p:nvSpPr>
        <p:spPr>
          <a:xfrm>
            <a:off x="5420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rgbClr val="ED7D31"/>
                </a:solidFill>
              </a:rPr>
              <a:t>Use superindices to represent the exponents. DO NOT use the ^ symbol</a:t>
            </a:r>
            <a:endParaRPr sz="1400" b="0" i="0" u="none" strike="noStrike" cap="non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5"/>
          <p:cNvSpPr/>
          <p:nvPr/>
        </p:nvSpPr>
        <p:spPr>
          <a:xfrm flipH="1">
            <a:off x="2316012" y="5188024"/>
            <a:ext cx="518778" cy="6552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rgbClr val="ED7D31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9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Time and Memory Consumption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9"/>
          <p:cNvSpPr/>
          <p:nvPr/>
        </p:nvSpPr>
        <p:spPr>
          <a:xfrm rot="10800000" flipH="1">
            <a:off x="4819328" y="514742"/>
            <a:ext cx="826794" cy="457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6" name="Google Shape;386;p9"/>
          <p:cNvSpPr/>
          <p:nvPr/>
        </p:nvSpPr>
        <p:spPr>
          <a:xfrm>
            <a:off x="52765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9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Create the plots in Excel. Do not copy pixelated screenshots from the technical report please!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9"/>
          <p:cNvSpPr/>
          <p:nvPr/>
        </p:nvSpPr>
        <p:spPr>
          <a:xfrm rot="10800000" flipH="1">
            <a:off x="4413925" y="1171478"/>
            <a:ext cx="752058" cy="6078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9" name="Google Shape;389;p9"/>
          <p:cNvSpPr/>
          <p:nvPr/>
        </p:nvSpPr>
        <p:spPr>
          <a:xfrm>
            <a:off x="224928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Time Consumption 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9"/>
          <p:cNvSpPr/>
          <p:nvPr/>
        </p:nvSpPr>
        <p:spPr>
          <a:xfrm>
            <a:off x="853992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Memory Consumption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8800" y="5105520"/>
            <a:ext cx="526680" cy="52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9"/>
          <p:cNvPicPr preferRelativeResize="0"/>
          <p:nvPr/>
        </p:nvPicPr>
        <p:blipFill rotWithShape="1">
          <a:blip r:embed="rId5">
            <a:alphaModFix/>
          </a:blip>
          <a:srcRect l="28222" t="24850" r="28724" b="25399"/>
          <a:stretch/>
        </p:blipFill>
        <p:spPr>
          <a:xfrm>
            <a:off x="7827120" y="5117760"/>
            <a:ext cx="711720" cy="5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9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4" name="Google Shape;394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0688" y="1837525"/>
            <a:ext cx="5762625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08088" y="1837525"/>
            <a:ext cx="5762625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9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9"/>
          <p:cNvSpPr/>
          <p:nvPr/>
        </p:nvSpPr>
        <p:spPr>
          <a:xfrm>
            <a:off x="5276525" y="5542562"/>
            <a:ext cx="920808" cy="6466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98" name="Google Shape;398;p9"/>
          <p:cNvSpPr/>
          <p:nvPr/>
        </p:nvSpPr>
        <p:spPr>
          <a:xfrm>
            <a:off x="6470298" y="59954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Please, include measurement units in both X axis and Y axis, for instance, MB, s, KB, minutes...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gadd317ae2b_0_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add317ae2b_0_20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Average Compression Ratio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add317ae2b_0_201"/>
          <p:cNvSpPr/>
          <p:nvPr/>
        </p:nvSpPr>
        <p:spPr>
          <a:xfrm>
            <a:off x="1041840" y="409692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1E33"/>
                </a:solidFill>
              </a:rPr>
              <a:t>Average compression ratio for Healthy Cattle </a:t>
            </a:r>
            <a:br>
              <a:rPr lang="en-US">
                <a:solidFill>
                  <a:srgbClr val="001E33"/>
                </a:solidFill>
              </a:rPr>
            </a:br>
            <a:r>
              <a:rPr lang="en-US">
                <a:solidFill>
                  <a:srgbClr val="001E33"/>
                </a:solidFill>
              </a:rPr>
              <a:t>and Sick Cattle. 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add317ae2b_0_201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07" name="Google Shape;407;gadd317ae2b_0_201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add317ae2b_0_201"/>
          <p:cNvSpPr/>
          <p:nvPr/>
        </p:nvSpPr>
        <p:spPr>
          <a:xfrm>
            <a:off x="50157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Create the table in Powerpoint. Do not copy pixelated screenshots from the technical report please!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add317ae2b_0_201"/>
          <p:cNvSpPr/>
          <p:nvPr/>
        </p:nvSpPr>
        <p:spPr>
          <a:xfrm rot="10800000" flipH="1">
            <a:off x="4491000" y="12508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0" name="Google Shape;410;gadd317ae2b_0_201"/>
          <p:cNvSpPr/>
          <p:nvPr/>
        </p:nvSpPr>
        <p:spPr>
          <a:xfrm>
            <a:off x="3437640" y="52084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tables in your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own words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add317ae2b_0_201"/>
          <p:cNvSpPr/>
          <p:nvPr/>
        </p:nvSpPr>
        <p:spPr>
          <a:xfrm>
            <a:off x="3356273" y="4733323"/>
            <a:ext cx="455058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2" name="Google Shape;412;gadd317ae2b_0_201"/>
          <p:cNvSpPr/>
          <p:nvPr/>
        </p:nvSpPr>
        <p:spPr>
          <a:xfrm>
            <a:off x="8034840" y="51454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Include a HD picture related to the problem of animal health in precision  livestock farming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3" name="Google Shape;413;gadd317ae2b_0_201"/>
          <p:cNvGraphicFramePr/>
          <p:nvPr/>
        </p:nvGraphicFramePr>
        <p:xfrm>
          <a:off x="1081320" y="1880040"/>
          <a:ext cx="3752125" cy="2159650"/>
        </p:xfrm>
        <a:graphic>
          <a:graphicData uri="http://schemas.openxmlformats.org/drawingml/2006/table">
            <a:tbl>
              <a:tblPr>
                <a:noFill/>
                <a:tableStyleId>{8A676EC8-0797-4767-B48B-FE6E37549141}</a:tableStyleId>
              </a:tblPr>
              <a:tblGrid>
                <a:gridCol w="203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001E33"/>
                          </a:solidFill>
                        </a:rPr>
                        <a:t>Compression Ratio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1E33"/>
                          </a:solidFill>
                        </a:rPr>
                        <a:t>Healthy Cattle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1E33"/>
                          </a:solidFill>
                        </a:rPr>
                        <a:t>100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1E33"/>
                          </a:solidFill>
                        </a:rPr>
                        <a:t>Sick Cattle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1E33"/>
                          </a:solidFill>
                        </a:rPr>
                        <a:t>98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4" name="Google Shape;414;gadd317ae2b_0_20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gadd317ae2b_0_2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8650" y="1596071"/>
            <a:ext cx="5291826" cy="3514103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gadd317ae2b_0_201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7" name="Google Shape;417;gadd317ae2b_0_20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935</Words>
  <Application>Microsoft Office PowerPoint</Application>
  <PresentationFormat>Panorámica</PresentationFormat>
  <Paragraphs>157</Paragraphs>
  <Slides>13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Office Theme</vt:lpstr>
      <vt:lpstr>Office Theme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Referee</dc:creator>
  <cp:lastModifiedBy>Mariana Yepes Alvarez</cp:lastModifiedBy>
  <cp:revision>6</cp:revision>
  <dcterms:created xsi:type="dcterms:W3CDTF">2020-06-26T14:36:07Z</dcterms:created>
  <dcterms:modified xsi:type="dcterms:W3CDTF">2021-08-12T21:34:47Z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