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QrgkjIgU0BCwjfhbkkKj7Xq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676EC8-0797-4767-B48B-FE6E37549141}">
  <a:tblStyle styleId="{8A676EC8-0797-4767-B48B-FE6E37549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dd317ae2b_0_117:notes"/>
          <p:cNvSpPr txBox="1">
            <a:spLocks noGrp="1"/>
          </p:cNvSpPr>
          <p:nvPr>
            <p:ph type="body" idx="1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102600" rIns="102600" bIns="102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80" name="Google Shape;480;gadd317ae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5" y="754380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add317ae2b_0_27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dd317ae2b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add317ae2b_0_1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add317ae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dd317ae2b_0_20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add317ae2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dd317ae2b_0_1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add317ae2b_0_1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gadd317ae2b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add317ae2b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add317ae2b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d317ae2b_0_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add317ae2b_0_1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gadd317ae2b_0_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add317ae2b_0_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add317ae2b_0_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d317ae2b_0_14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add317ae2b_0_14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gadd317ae2b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add317ae2b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add317ae2b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dd317ae2b_0_1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add317ae2b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gadd317ae2b_0_1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gadd317ae2b_0_1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add317ae2b_0_1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add317ae2b_0_1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dd317ae2b_0_1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add317ae2b_0_1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gadd317ae2b_0_1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gadd317ae2b_0_1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gadd317ae2b_0_1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add317ae2b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add317ae2b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add317ae2b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dd317ae2b_0_1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add317ae2b_0_1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add317ae2b_0_1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add317ae2b_0_1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dd317ae2b_0_1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add317ae2b_0_1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add317ae2b_0_1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dd317ae2b_0_1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add317ae2b_0_17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62" name="Google Shape;162;gadd317ae2b_0_1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3" name="Google Shape;163;gadd317ae2b_0_1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gadd317ae2b_0_1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gadd317ae2b_0_1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d317ae2b_0_17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gadd317ae2b_0_17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gadd317ae2b_0_17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0" name="Google Shape;170;gadd317ae2b_0_1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add317ae2b_0_1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add317ae2b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d317ae2b_0_1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add317ae2b_0_18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gadd317ae2b_0_1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gadd317ae2b_0_1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gadd317ae2b_0_1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d317ae2b_0_19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gadd317ae2b_0_19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gadd317ae2b_0_19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add317ae2b_0_1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gadd317ae2b_0_1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d317ae2b_0_1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gadd317ae2b_0_1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gadd317ae2b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gadd317ae2b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gadd317ae2b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hyperlink" Target="https://l.facebook.com/l.php?u=https://arxiv.org/abs/1611.04156&amp;h=IAQFlqjZK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100" r="1572"/>
          <a:stretch/>
        </p:blipFill>
        <p:spPr>
          <a:xfrm>
            <a:off x="-51120" y="-8640"/>
            <a:ext cx="12254040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</a:pPr>
            <a:r>
              <a:rPr lang="es-CO" sz="2800" dirty="0"/>
              <a:t>COMPRESSION ALGORITHMS TO OPTIMIZE BATTERY CONSUMPTION IN PRECISION LIVESTOCK FARMING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 rot="10800000" flipH="1">
            <a:off x="3363000" y="242350"/>
            <a:ext cx="929340" cy="315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25" name="Google Shape;425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</a:t>
            </a:r>
            <a:r>
              <a:rPr lang="en-US" i="1">
                <a:solidFill>
                  <a:schemeClr val="accent2"/>
                </a:solidFill>
              </a:rPr>
              <a:t>pixelated</a:t>
            </a: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like mines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 rot="10800000" flipH="1">
            <a:off x="4251800" y="1171444"/>
            <a:ext cx="914220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32939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4">
            <a:alphaModFix/>
          </a:blip>
          <a:srcRect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Create a graphical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representation using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the notation proposed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in this slide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/>
          <p:nvPr/>
        </p:nvSpPr>
        <p:spPr>
          <a:xfrm>
            <a:off x="4900301" y="4195047"/>
            <a:ext cx="54183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3" name="Google Shape;433;p7"/>
          <p:cNvSpPr/>
          <p:nvPr/>
        </p:nvSpPr>
        <p:spPr>
          <a:xfrm flipH="1">
            <a:off x="11588105" y="852350"/>
            <a:ext cx="306396" cy="7538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4" name="Google Shape;434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7"/>
          <p:cNvSpPr/>
          <p:nvPr/>
        </p:nvSpPr>
        <p:spPr>
          <a:xfrm>
            <a:off x="7594848" y="2920850"/>
            <a:ext cx="1293786" cy="588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37" name="Google Shape;437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Classification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 rot="10800000" flipH="1">
            <a:off x="4000675" y="226522"/>
            <a:ext cx="768258" cy="936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5" name="Google Shape;445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 rot="10800000" flipH="1">
            <a:off x="4397725" y="1171450"/>
            <a:ext cx="768258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48" name="Google Shape;448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9" name="Google Shape;449;p8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7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lang="en-US" sz="1800" b="1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3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25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21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12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0" name="Google Shape;450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</a:t>
            </a:r>
            <a:r>
              <a:rPr lang="en-US">
                <a:solidFill>
                  <a:srgbClr val="001E33"/>
                </a:solidFill>
              </a:rPr>
              <a:t>testing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dataset of </a:t>
            </a:r>
            <a:r>
              <a:rPr lang="en-US">
                <a:solidFill>
                  <a:srgbClr val="001E33"/>
                </a:solidFill>
              </a:rPr>
              <a:t>?? healthy cattle and ?? sick cattle images. Compressed images were obtained with ??? algorithm (Please, complete with your algorithm)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3840471" y="5867400"/>
            <a:ext cx="763560" cy="424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3" name="Google Shape;453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8"/>
          <p:cNvSpPr/>
          <p:nvPr/>
        </p:nvSpPr>
        <p:spPr>
          <a:xfrm>
            <a:off x="7685653" y="4729675"/>
            <a:ext cx="298296" cy="640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56" name="Google Shape;456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0"/>
          <p:cNvSpPr/>
          <p:nvPr/>
        </p:nvSpPr>
        <p:spPr>
          <a:xfrm rot="10800000" flipH="1">
            <a:off x="4321521" y="468155"/>
            <a:ext cx="945756" cy="8391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4" name="Google Shape;464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0"/>
          <p:cNvSpPr/>
          <p:nvPr/>
        </p:nvSpPr>
        <p:spPr>
          <a:xfrm rot="10800000" flipH="1">
            <a:off x="2011673" y="2541343"/>
            <a:ext cx="618840" cy="4895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67" name="Google Shape;467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lang="en-US" sz="1800" b="0" i="0" u="sng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https://arxiv.org/abs/1611.04156</a:t>
            </a:r>
            <a:endParaRPr sz="18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69" name="Google Shape;469;p10"/>
            <p:cNvPicPr preferRelativeResize="0"/>
            <p:nvPr/>
          </p:nvPicPr>
          <p:blipFill rotWithShape="1">
            <a:blip r:embed="rId5">
              <a:alphaModFix/>
            </a:blip>
            <a:srcRect l="2991" t="4621" r="11001" b="22952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0"/>
          <p:cNvSpPr/>
          <p:nvPr/>
        </p:nvSpPr>
        <p:spPr>
          <a:xfrm flipH="1">
            <a:off x="6491136" y="41950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3" name="Google Shape;473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"/>
          <p:cNvSpPr/>
          <p:nvPr/>
        </p:nvSpPr>
        <p:spPr>
          <a:xfrm flipH="1">
            <a:off x="7253136" y="5414257"/>
            <a:ext cx="530658" cy="8330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77" name="Google Shape;477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the teaching assistant and professor, please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gadd317ae2b_0_117" descr="Cómo sería un mundo sin ganadería industrial? | Igualdad Animal México"/>
          <p:cNvPicPr preferRelativeResize="0"/>
          <p:nvPr/>
        </p:nvPicPr>
        <p:blipFill rotWithShape="1">
          <a:blip r:embed="rId3">
            <a:alphaModFix/>
          </a:blip>
          <a:srcRect l="39094" r="1572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add317ae2b_0_117"/>
          <p:cNvSpPr/>
          <p:nvPr/>
        </p:nvSpPr>
        <p:spPr>
          <a:xfrm>
            <a:off x="-53831" y="-8709"/>
            <a:ext cx="12254400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lang="en-US"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1E33"/>
                </a:solidFill>
              </a:rPr>
              <a:t>The first two authors are 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a </a:t>
            </a:r>
            <a:r>
              <a:rPr lang="en-US">
                <a:solidFill>
                  <a:srgbClr val="001E33"/>
                </a:solidFill>
              </a:rPr>
              <a:t>Sapiencia grant financed by Medellín municipality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. All the authors would like to thank the "Vicerrectoría de Descubrimiento y Creación", of Universidad EAFIT, for their support on this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 do not forget the acknowledgements to your scholarship (if you have one)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87" name="Google Shape;487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00;p2">
            <a:extLst>
              <a:ext uri="{FF2B5EF4-FFF2-40B4-BE49-F238E27FC236}">
                <a16:creationId xmlns:a16="http://schemas.microsoft.com/office/drawing/2014/main" id="{BE5E9F9F-6A03-5D4A-A679-69836B8FB6D7}"/>
              </a:ext>
            </a:extLst>
          </p:cNvPr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203;p2">
            <a:extLst>
              <a:ext uri="{FF2B5EF4-FFF2-40B4-BE49-F238E27FC236}">
                <a16:creationId xmlns:a16="http://schemas.microsoft.com/office/drawing/2014/main" id="{FC960EF4-681E-E649-824E-8263C1BF34EC}"/>
              </a:ext>
            </a:extLst>
          </p:cNvPr>
          <p:cNvGrpSpPr/>
          <p:nvPr/>
        </p:nvGrpSpPr>
        <p:grpSpPr>
          <a:xfrm>
            <a:off x="9052560" y="1645920"/>
            <a:ext cx="2833920" cy="2742480"/>
            <a:chOff x="9052560" y="1645920"/>
            <a:chExt cx="2833920" cy="2742480"/>
          </a:xfrm>
        </p:grpSpPr>
        <p:pic>
          <p:nvPicPr>
            <p:cNvPr id="31" name="Google Shape;204;p2">
              <a:extLst>
                <a:ext uri="{FF2B5EF4-FFF2-40B4-BE49-F238E27FC236}">
                  <a16:creationId xmlns:a16="http://schemas.microsoft.com/office/drawing/2014/main" id="{949525C4-1C87-F444-B5EB-E599168CA32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205;p2">
              <a:extLst>
                <a:ext uri="{FF2B5EF4-FFF2-40B4-BE49-F238E27FC236}">
                  <a16:creationId xmlns:a16="http://schemas.microsoft.com/office/drawing/2014/main" id="{98BCB20E-B284-8E4B-842E-29A98ED6F92C}"/>
                </a:ext>
              </a:extLst>
            </p:cNvPr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206;p2">
            <a:extLst>
              <a:ext uri="{FF2B5EF4-FFF2-40B4-BE49-F238E27FC236}">
                <a16:creationId xmlns:a16="http://schemas.microsoft.com/office/drawing/2014/main" id="{DBE72154-DF1C-FF47-B23B-3417E18DBC3A}"/>
              </a:ext>
            </a:extLst>
          </p:cNvPr>
          <p:cNvSpPr/>
          <p:nvPr/>
        </p:nvSpPr>
        <p:spPr>
          <a:xfrm>
            <a:off x="728640" y="190080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07;p2">
            <a:extLst>
              <a:ext uri="{FF2B5EF4-FFF2-40B4-BE49-F238E27FC236}">
                <a16:creationId xmlns:a16="http://schemas.microsoft.com/office/drawing/2014/main" id="{78BD54DD-E6BE-104C-89B2-DD9AA3431ED6}"/>
              </a:ext>
            </a:extLst>
          </p:cNvPr>
          <p:cNvSpPr/>
          <p:nvPr/>
        </p:nvSpPr>
        <p:spPr>
          <a:xfrm>
            <a:off x="3599280" y="1903680"/>
            <a:ext cx="2102040" cy="219348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endParaRPr dirty="0"/>
          </a:p>
        </p:txBody>
      </p:sp>
      <p:sp>
        <p:nvSpPr>
          <p:cNvPr id="35" name="Google Shape;208;p2">
            <a:extLst>
              <a:ext uri="{FF2B5EF4-FFF2-40B4-BE49-F238E27FC236}">
                <a16:creationId xmlns:a16="http://schemas.microsoft.com/office/drawing/2014/main" id="{6559C643-C1AF-8642-96A2-3C6C1FF7353D}"/>
              </a:ext>
            </a:extLst>
          </p:cNvPr>
          <p:cNvSpPr/>
          <p:nvPr/>
        </p:nvSpPr>
        <p:spPr>
          <a:xfrm>
            <a:off x="9419040" y="4180680"/>
            <a:ext cx="2192760" cy="75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09;p2">
            <a:extLst>
              <a:ext uri="{FF2B5EF4-FFF2-40B4-BE49-F238E27FC236}">
                <a16:creationId xmlns:a16="http://schemas.microsoft.com/office/drawing/2014/main" id="{13F95376-3068-3647-ABC3-740149A57AC1}"/>
              </a:ext>
            </a:extLst>
          </p:cNvPr>
          <p:cNvSpPr/>
          <p:nvPr/>
        </p:nvSpPr>
        <p:spPr>
          <a:xfrm>
            <a:off x="3551040" y="4180680"/>
            <a:ext cx="2192760" cy="110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Mariana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Yepes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0;p2">
            <a:extLst>
              <a:ext uri="{FF2B5EF4-FFF2-40B4-BE49-F238E27FC236}">
                <a16:creationId xmlns:a16="http://schemas.microsoft.com/office/drawing/2014/main" id="{04C6AB5F-F231-B54C-B70F-10DD230BBF5C}"/>
              </a:ext>
            </a:extLst>
          </p:cNvPr>
          <p:cNvSpPr/>
          <p:nvPr/>
        </p:nvSpPr>
        <p:spPr>
          <a:xfrm>
            <a:off x="635040" y="4180680"/>
            <a:ext cx="219276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Hernan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1E33"/>
                </a:solidFill>
              </a:rPr>
              <a:t>Moreno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16;p2">
            <a:extLst>
              <a:ext uri="{FF2B5EF4-FFF2-40B4-BE49-F238E27FC236}">
                <a16:creationId xmlns:a16="http://schemas.microsoft.com/office/drawing/2014/main" id="{C30B964C-D8ED-7540-9255-9E9A242102A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217;p2">
            <a:extLst>
              <a:ext uri="{FF2B5EF4-FFF2-40B4-BE49-F238E27FC236}">
                <a16:creationId xmlns:a16="http://schemas.microsoft.com/office/drawing/2014/main" id="{9D7A515A-604C-B849-AB77-299B7AC06583}"/>
              </a:ext>
            </a:extLst>
          </p:cNvPr>
          <p:cNvSpPr/>
          <p:nvPr/>
        </p:nvSpPr>
        <p:spPr>
          <a:xfrm>
            <a:off x="854330" y="6064808"/>
            <a:ext cx="9921277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/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https://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github.com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homorenom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/ST0245-003/tree/master/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proyecto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</a:t>
            </a:r>
            <a:r>
              <a:rPr lang="en-US" sz="2200" b="1" dirty="0" err="1">
                <a:solidFill>
                  <a:srgbClr val="001E33"/>
                </a:solidFill>
                <a:uFill>
                  <a:noFill/>
                </a:uFill>
              </a:rPr>
              <a:t>informe</a:t>
            </a:r>
            <a:r>
              <a:rPr lang="en-US" sz="2200" b="1" dirty="0">
                <a:solidFill>
                  <a:srgbClr val="001E33"/>
                </a:solidFill>
                <a:uFill>
                  <a:noFill/>
                </a:uFill>
              </a:rPr>
              <a:t>/entrega1</a:t>
            </a:r>
            <a:endParaRPr sz="2200" b="1" i="0" strike="noStrike" cap="none" dirty="0">
              <a:solidFill>
                <a:srgbClr val="001E33"/>
              </a:solidFill>
            </a:endParaRPr>
          </a:p>
        </p:txBody>
      </p:sp>
      <p:grpSp>
        <p:nvGrpSpPr>
          <p:cNvPr id="40" name="Google Shape;218;p2">
            <a:extLst>
              <a:ext uri="{FF2B5EF4-FFF2-40B4-BE49-F238E27FC236}">
                <a16:creationId xmlns:a16="http://schemas.microsoft.com/office/drawing/2014/main" id="{033E6F04-F41B-BD49-B25B-FB3C242875DA}"/>
              </a:ext>
            </a:extLst>
          </p:cNvPr>
          <p:cNvGrpSpPr/>
          <p:nvPr/>
        </p:nvGrpSpPr>
        <p:grpSpPr>
          <a:xfrm>
            <a:off x="5895585" y="1674645"/>
            <a:ext cx="3383640" cy="2652120"/>
            <a:chOff x="1028310" y="1074420"/>
            <a:chExt cx="3383640" cy="2652120"/>
          </a:xfrm>
        </p:grpSpPr>
        <p:pic>
          <p:nvPicPr>
            <p:cNvPr id="41" name="Google Shape;219;p2">
              <a:extLst>
                <a:ext uri="{FF2B5EF4-FFF2-40B4-BE49-F238E27FC236}">
                  <a16:creationId xmlns:a16="http://schemas.microsoft.com/office/drawing/2014/main" id="{F62C9FE5-485B-6648-9600-B275E1514781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2187" t="17695" r="15575" b="26360"/>
            <a:stretch/>
          </p:blipFill>
          <p:spPr>
            <a:xfrm>
              <a:off x="1294925" y="1200950"/>
              <a:ext cx="2686053" cy="2436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220;p2">
              <a:extLst>
                <a:ext uri="{FF2B5EF4-FFF2-40B4-BE49-F238E27FC236}">
                  <a16:creationId xmlns:a16="http://schemas.microsoft.com/office/drawing/2014/main" id="{109F6763-AD78-B349-84C8-BFEB65ED13DD}"/>
                </a:ext>
              </a:extLst>
            </p:cNvPr>
            <p:cNvSpPr/>
            <p:nvPr/>
          </p:nvSpPr>
          <p:spPr>
            <a:xfrm>
              <a:off x="1028310" y="1074420"/>
              <a:ext cx="3383640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3" name="Google Shape;221;p2">
            <a:extLst>
              <a:ext uri="{FF2B5EF4-FFF2-40B4-BE49-F238E27FC236}">
                <a16:creationId xmlns:a16="http://schemas.microsoft.com/office/drawing/2014/main" id="{71DC28AF-F8B2-F34F-ADFA-77BF9E864134}"/>
              </a:ext>
            </a:extLst>
          </p:cNvPr>
          <p:cNvSpPr/>
          <p:nvPr/>
        </p:nvSpPr>
        <p:spPr>
          <a:xfrm>
            <a:off x="6446651" y="4180675"/>
            <a:ext cx="24111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1E33"/>
                </a:solidFill>
              </a:rPr>
              <a:t>Simón</a:t>
            </a:r>
            <a:br>
              <a:rPr lang="en-US" sz="2200">
                <a:solidFill>
                  <a:srgbClr val="001E33"/>
                </a:solidFill>
              </a:rPr>
            </a:br>
            <a:r>
              <a:rPr lang="en-US" sz="2200">
                <a:solidFill>
                  <a:srgbClr val="001E33"/>
                </a:solidFill>
              </a:rPr>
              <a:t>Marín</a:t>
            </a:r>
            <a:endParaRPr sz="220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FCFA6729-6D33-EE4D-A02F-7A4BBD2016A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0642" t="6614" r="-14151" b="29983"/>
          <a:stretch/>
        </p:blipFill>
        <p:spPr>
          <a:xfrm>
            <a:off x="3562200" y="1903002"/>
            <a:ext cx="2193480" cy="2193480"/>
          </a:xfrm>
          <a:prstGeom prst="ellipse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5BBF2B3A-9F04-3F4E-B847-519B92A23F8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500" b="12500"/>
          <a:stretch/>
        </p:blipFill>
        <p:spPr>
          <a:xfrm>
            <a:off x="683460" y="1840750"/>
            <a:ext cx="2259242" cy="2259242"/>
          </a:xfrm>
          <a:prstGeom prst="ellipse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265320" y="376920"/>
            <a:ext cx="329904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Training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742075" y="1105249"/>
            <a:ext cx="2065125" cy="1375679"/>
            <a:chOff x="589675" y="1105249"/>
            <a:chExt cx="2065125" cy="1375679"/>
          </a:xfrm>
        </p:grpSpPr>
        <p:pic>
          <p:nvPicPr>
            <p:cNvPr id="235" name="Google Shape;23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9675" y="14100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6" name="Google Shape;236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275" y="12576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7" name="Google Shape;23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6875" y="1105249"/>
              <a:ext cx="1607925" cy="1070879"/>
            </a:xfrm>
            <a:prstGeom prst="rect">
              <a:avLst/>
            </a:prstGeom>
            <a:noFill/>
            <a:ln w="28575" cap="flat" cmpd="sng">
              <a:solidFill>
                <a:srgbClr val="001E3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238" name="Google Shape;238;p6"/>
          <p:cNvGrpSpPr/>
          <p:nvPr/>
        </p:nvGrpSpPr>
        <p:grpSpPr>
          <a:xfrm>
            <a:off x="789425" y="3608150"/>
            <a:ext cx="2093976" cy="1600200"/>
            <a:chOff x="484625" y="3608150"/>
            <a:chExt cx="2093976" cy="1600200"/>
          </a:xfrm>
        </p:grpSpPr>
        <p:pic>
          <p:nvPicPr>
            <p:cNvPr id="239" name="Google Shape;23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25" y="40653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0" name="Google Shape;240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7025" y="38367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41" name="Google Shape;241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5625" y="3608150"/>
              <a:ext cx="1712976" cy="1143000"/>
            </a:xfrm>
            <a:prstGeom prst="rect">
              <a:avLst/>
            </a:pr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42" name="Google Shape;242;p6"/>
          <p:cNvSpPr/>
          <p:nvPr/>
        </p:nvSpPr>
        <p:spPr>
          <a:xfrm>
            <a:off x="-9813" y="25658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Sick-Cattle Images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42587" y="5309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563C1"/>
                </a:solidFill>
              </a:rPr>
              <a:t>Healthy-Cattle Images</a:t>
            </a:r>
            <a:endParaRPr sz="2200" b="1">
              <a:solidFill>
                <a:srgbClr val="0563C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7080850" y="2124675"/>
            <a:ext cx="2221200" cy="1767300"/>
          </a:xfrm>
          <a:prstGeom prst="cube">
            <a:avLst>
              <a:gd name="adj" fmla="val 250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accent4"/>
                </a:solidFill>
              </a:rPr>
              <a:t>Convolutional</a:t>
            </a:r>
            <a:br>
              <a:rPr lang="en-US" sz="1700" b="1">
                <a:solidFill>
                  <a:schemeClr val="accent4"/>
                </a:solidFill>
              </a:rPr>
            </a:br>
            <a:r>
              <a:rPr lang="en-US" sz="1700" b="1">
                <a:solidFill>
                  <a:schemeClr val="accent4"/>
                </a:solidFill>
              </a:rPr>
              <a:t>Neural Network</a:t>
            </a:r>
            <a:endParaRPr sz="1700" b="1">
              <a:solidFill>
                <a:schemeClr val="accent4"/>
              </a:solidFill>
            </a:endParaRPr>
          </a:p>
        </p:txBody>
      </p:sp>
      <p:grpSp>
        <p:nvGrpSpPr>
          <p:cNvPr id="245" name="Google Shape;245;p6"/>
          <p:cNvGrpSpPr/>
          <p:nvPr/>
        </p:nvGrpSpPr>
        <p:grpSpPr>
          <a:xfrm>
            <a:off x="10128850" y="2018775"/>
            <a:ext cx="1337625" cy="2131500"/>
            <a:chOff x="10299150" y="1494000"/>
            <a:chExt cx="1337625" cy="2131500"/>
          </a:xfrm>
        </p:grpSpPr>
        <p:sp>
          <p:nvSpPr>
            <p:cNvPr id="246" name="Google Shape;246;p6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6"/>
            <p:cNvCxnSpPr>
              <a:stCxn id="246" idx="5"/>
              <a:endCxn id="25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>
              <a:stCxn id="247" idx="6"/>
              <a:endCxn id="24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>
              <a:stCxn id="248" idx="6"/>
              <a:endCxn id="25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>
              <a:stCxn id="254" idx="7"/>
              <a:endCxn id="25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>
              <a:stCxn id="248" idx="7"/>
              <a:endCxn id="24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>
              <a:stCxn id="247" idx="7"/>
              <a:endCxn id="25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>
              <a:stCxn id="249" idx="7"/>
              <a:endCxn id="25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>
              <a:stCxn id="251" idx="5"/>
              <a:endCxn id="25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>
              <a:stCxn id="250" idx="6"/>
              <a:endCxn id="25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>
              <a:stCxn id="249" idx="6"/>
              <a:endCxn id="25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6"/>
            <p:cNvCxnSpPr>
              <a:stCxn id="250" idx="7"/>
              <a:endCxn id="25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6"/>
          <p:cNvSpPr/>
          <p:nvPr/>
        </p:nvSpPr>
        <p:spPr>
          <a:xfrm>
            <a:off x="62016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Algorithm 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8944887" y="41824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268" name="Google Shape;268;p6"/>
          <p:cNvCxnSpPr>
            <a:stCxn id="237" idx="3"/>
          </p:cNvCxnSpPr>
          <p:nvPr/>
        </p:nvCxnSpPr>
        <p:spPr>
          <a:xfrm>
            <a:off x="2807200" y="1640688"/>
            <a:ext cx="4249500" cy="1192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6"/>
          <p:cNvCxnSpPr/>
          <p:nvPr/>
        </p:nvCxnSpPr>
        <p:spPr>
          <a:xfrm rot="10800000" flipH="1">
            <a:off x="2883550" y="3627638"/>
            <a:ext cx="4140600" cy="5520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6"/>
          <p:cNvCxnSpPr/>
          <p:nvPr/>
        </p:nvCxnSpPr>
        <p:spPr>
          <a:xfrm rot="10800000" flipH="1">
            <a:off x="9293975" y="322920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add317ae2b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Testing Process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Cattle Image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sp>
        <p:nvSpPr>
          <p:cNvPr id="284" name="Google Shape;284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???</a:t>
            </a:r>
            <a:endParaRPr sz="2200" b="1">
              <a:solidFill>
                <a:srgbClr val="001E33"/>
              </a:solidFill>
            </a:endParaRPr>
          </a:p>
        </p:txBody>
      </p:sp>
      <p:grpSp>
        <p:nvGrpSpPr>
          <p:cNvPr id="285" name="Google Shape;285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86" name="Google Shape;286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5" name="Google Shape;295;gadd317ae2b_0_271"/>
            <p:cNvCxnSpPr>
              <a:stCxn id="286" idx="5"/>
              <a:endCxn id="291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gadd317ae2b_0_271"/>
            <p:cNvCxnSpPr>
              <a:stCxn id="287" idx="6"/>
              <a:endCxn id="289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gadd317ae2b_0_271"/>
            <p:cNvCxnSpPr>
              <a:stCxn id="288" idx="6"/>
              <a:endCxn id="290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gadd317ae2b_0_271"/>
            <p:cNvCxnSpPr>
              <a:stCxn id="294" idx="7"/>
              <a:endCxn id="290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gadd317ae2b_0_271"/>
            <p:cNvCxnSpPr>
              <a:stCxn id="288" idx="7"/>
              <a:endCxn id="289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gadd317ae2b_0_271"/>
            <p:cNvCxnSpPr>
              <a:stCxn id="287" idx="7"/>
              <a:endCxn id="291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gadd317ae2b_0_271"/>
            <p:cNvCxnSpPr>
              <a:stCxn id="289" idx="7"/>
              <a:endCxn id="293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gadd317ae2b_0_271"/>
            <p:cNvCxnSpPr>
              <a:stCxn id="291" idx="5"/>
              <a:endCxn id="292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gadd317ae2b_0_271"/>
            <p:cNvCxnSpPr>
              <a:stCxn id="290" idx="6"/>
              <a:endCxn id="292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gadd317ae2b_0_271"/>
            <p:cNvCxnSpPr>
              <a:stCxn id="289" idx="6"/>
              <a:endCxn id="292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gadd317ae2b_0_271"/>
            <p:cNvCxnSpPr>
              <a:stCxn id="290" idx="7"/>
              <a:endCxn id="293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err="1">
                <a:solidFill>
                  <a:srgbClr val="001E33"/>
                </a:solidFill>
              </a:rPr>
              <a:t>Seam</a:t>
            </a:r>
            <a:r>
              <a:rPr lang="es-ES" sz="2200" b="1" dirty="0">
                <a:solidFill>
                  <a:srgbClr val="001E33"/>
                </a:solidFill>
              </a:rPr>
              <a:t> </a:t>
            </a:r>
            <a:r>
              <a:rPr lang="es-ES" sz="2200" b="1" dirty="0" err="1">
                <a:solidFill>
                  <a:srgbClr val="001E33"/>
                </a:solidFill>
              </a:rPr>
              <a:t>carving</a:t>
            </a:r>
            <a:endParaRPr sz="2200" b="1" dirty="0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1E33"/>
              </a:solidFill>
            </a:endParaRPr>
          </a:p>
        </p:txBody>
      </p:sp>
      <p:sp>
        <p:nvSpPr>
          <p:cNvPr id="307" name="Google Shape;307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Classification</a:t>
            </a:r>
            <a:br>
              <a:rPr lang="en-US" sz="2200" b="1">
                <a:solidFill>
                  <a:srgbClr val="001E33"/>
                </a:solidFill>
              </a:rPr>
            </a:br>
            <a:r>
              <a:rPr lang="en-US" sz="2200" b="1">
                <a:solidFill>
                  <a:srgbClr val="001E33"/>
                </a:solidFill>
              </a:rPr>
              <a:t>Model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  <p:cxnSp>
        <p:nvCxnSpPr>
          <p:cNvPr id="308" name="Google Shape;308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9" name="Google Shape;309;gadd317ae2b_0_271"/>
          <p:cNvCxnSpPr/>
          <p:nvPr/>
        </p:nvCxnSpPr>
        <p:spPr>
          <a:xfrm rot="10800000" flipH="1">
            <a:off x="6017350" y="3229238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gadd317ae2b_0_271"/>
          <p:cNvCxnSpPr/>
          <p:nvPr/>
        </p:nvCxnSpPr>
        <p:spPr>
          <a:xfrm rot="10800000" flipH="1">
            <a:off x="8493075" y="3229250"/>
            <a:ext cx="834900" cy="9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1" name="Google Shape;311;gadd317ae2b_0_2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w="38100" cap="flat" cmpd="sng">
            <a:solidFill>
              <a:srgbClr val="001E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1E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AADB"/>
                </a:solidFill>
              </a:rPr>
              <a:t>Is sick</a:t>
            </a:r>
            <a:endParaRPr sz="2100" b="1">
              <a:solidFill>
                <a:srgbClr val="00AADB"/>
              </a:solidFill>
            </a:endParaRPr>
          </a:p>
        </p:txBody>
      </p:sp>
      <p:sp>
        <p:nvSpPr>
          <p:cNvPr id="313" name="Google Shape;313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1E33"/>
                </a:solidFill>
              </a:rPr>
              <a:t>Output</a:t>
            </a:r>
            <a:endParaRPr sz="2200" b="1">
              <a:solidFill>
                <a:srgbClr val="001E33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1E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"/>
          <p:cNvSpPr/>
          <p:nvPr/>
        </p:nvSpPr>
        <p:spPr>
          <a:xfrm>
            <a:off x="501540" y="5103937"/>
            <a:ext cx="6307500" cy="7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 algn="just"/>
            <a:r>
              <a:rPr lang="en-US" sz="1100" dirty="0">
                <a:solidFill>
                  <a:schemeClr val="tx1"/>
                </a:solidFill>
              </a:rPr>
              <a:t>Seam carving algorithm is an example of dynamic programming,, is a programming method that stores the results of sub-calculations in order to simplify a more complex result, and can be used to compute seams. If attempting to compute a vertical seam (or path) of lowest energy,  the energy for each pixel in a row is computed, plus the energy of one of the three possible pixels above it.  </a:t>
            </a:r>
            <a:endParaRPr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466E03E-DCA5-D643-BFA6-17DBB554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1" y="1447740"/>
            <a:ext cx="2997104" cy="12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07857830-7FD8-AE40-A5D1-875B8E6E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55" y="1447740"/>
            <a:ext cx="3142411" cy="134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9765E119-7B8C-9F49-B5FC-8045D976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15" y="3389919"/>
            <a:ext cx="3371193" cy="144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 Cow&amp;#39;s Milk Reveals Her Health - California Dairy Magazine">
            <a:extLst>
              <a:ext uri="{FF2B5EF4-FFF2-40B4-BE49-F238E27FC236}">
                <a16:creationId xmlns:a16="http://schemas.microsoft.com/office/drawing/2014/main" id="{21E09EA3-AE51-6E42-9C76-7A5F95D7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13" y="1966047"/>
            <a:ext cx="4042213" cy="284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add317ae2b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53;gadd317ae2b_0_11">
            <a:extLst>
              <a:ext uri="{FF2B5EF4-FFF2-40B4-BE49-F238E27FC236}">
                <a16:creationId xmlns:a16="http://schemas.microsoft.com/office/drawing/2014/main" id="{C9D078A1-0993-BB42-88CD-022CE90A6F6A}"/>
              </a:ext>
            </a:extLst>
          </p:cNvPr>
          <p:cNvSpPr/>
          <p:nvPr/>
        </p:nvSpPr>
        <p:spPr>
          <a:xfrm rot="17927651">
            <a:off x="2429771" y="3683788"/>
            <a:ext cx="480728" cy="8129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43" name="Google Shape;343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Design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11"/>
          <p:cNvSpPr/>
          <p:nvPr/>
        </p:nvSpPr>
        <p:spPr>
          <a:xfrm rot="10800000" flipH="1">
            <a:off x="2472809" y="1800363"/>
            <a:ext cx="550763" cy="4571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1026" name="Picture 2" descr="Torre en medio de campo&#10;&#10;Descripción generada automáticamente">
            <a:extLst>
              <a:ext uri="{FF2B5EF4-FFF2-40B4-BE49-F238E27FC236}">
                <a16:creationId xmlns:a16="http://schemas.microsoft.com/office/drawing/2014/main" id="{7CF32EDB-767B-024D-8F8E-30B27ED4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2" y="1035249"/>
            <a:ext cx="2241896" cy="15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1BE75C54-0598-E843-A7C7-9D350C3A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572" y="1035249"/>
            <a:ext cx="2252869" cy="15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que contiene edificio, frente, parado, fuego&#10;&#10;Descripción generada automáticamente">
            <a:extLst>
              <a:ext uri="{FF2B5EF4-FFF2-40B4-BE49-F238E27FC236}">
                <a16:creationId xmlns:a16="http://schemas.microsoft.com/office/drawing/2014/main" id="{AFC31456-F753-AE4E-AFF2-92028544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1" y="3361364"/>
            <a:ext cx="2309247" cy="156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53;gadd317ae2b_0_11">
            <a:extLst>
              <a:ext uri="{FF2B5EF4-FFF2-40B4-BE49-F238E27FC236}">
                <a16:creationId xmlns:a16="http://schemas.microsoft.com/office/drawing/2014/main" id="{8E49134B-F9DD-EA4B-99EB-3F9DC4C01BC1}"/>
              </a:ext>
            </a:extLst>
          </p:cNvPr>
          <p:cNvSpPr/>
          <p:nvPr/>
        </p:nvSpPr>
        <p:spPr>
          <a:xfrm rot="3939295">
            <a:off x="2529189" y="2548439"/>
            <a:ext cx="480728" cy="81292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0" name="Google Shape;347;gadd317ae2b_0_11">
            <a:extLst>
              <a:ext uri="{FF2B5EF4-FFF2-40B4-BE49-F238E27FC236}">
                <a16:creationId xmlns:a16="http://schemas.microsoft.com/office/drawing/2014/main" id="{08641701-36F0-CC4C-9942-A86F13BFE889}"/>
              </a:ext>
            </a:extLst>
          </p:cNvPr>
          <p:cNvSpPr/>
          <p:nvPr/>
        </p:nvSpPr>
        <p:spPr>
          <a:xfrm rot="19604497">
            <a:off x="4298065" y="3917751"/>
            <a:ext cx="861708" cy="5754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pic>
        <p:nvPicPr>
          <p:cNvPr id="1034" name="Picture 10" descr="Un castillo con una torre&#10;&#10;Descripción generada automáticamente">
            <a:extLst>
              <a:ext uri="{FF2B5EF4-FFF2-40B4-BE49-F238E27FC236}">
                <a16:creationId xmlns:a16="http://schemas.microsoft.com/office/drawing/2014/main" id="{FF11C88F-7809-6141-858E-5CF025D1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64" y="3341449"/>
            <a:ext cx="1384901" cy="160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C3B7E9F-4946-0842-85E1-7072C097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47" y="3359618"/>
            <a:ext cx="1371879" cy="159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8AEB67F-EDB3-0B45-858E-A5E7D23BDD95}"/>
              </a:ext>
            </a:extLst>
          </p:cNvPr>
          <p:cNvSpPr/>
          <p:nvPr/>
        </p:nvSpPr>
        <p:spPr>
          <a:xfrm>
            <a:off x="59340" y="4991754"/>
            <a:ext cx="635923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100" dirty="0"/>
              <a:t>3 parameters are calculated for each pixel in the original image : weight, density and energy, using different algorithms, as gradient magnitude, entropy, visual saliency or eye-gaze movement. In this example gradient magnitude was used. Low energy seams are removed and in the final image : low energy areas, to the right of the castle, and between the person and the castle, are removed from the image. The relevant image (the castle) is not touched. </a:t>
            </a: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Skinny cows Stock Photos &amp;amp; Royalty-Free Images | Depositphotos">
            <a:extLst>
              <a:ext uri="{FF2B5EF4-FFF2-40B4-BE49-F238E27FC236}">
                <a16:creationId xmlns:a16="http://schemas.microsoft.com/office/drawing/2014/main" id="{6C149AF1-2621-0040-BA5B-F2798A178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73" y="1800363"/>
            <a:ext cx="4137485" cy="275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Compression 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</a:t>
            </a:r>
            <a:r>
              <a:rPr lang="en-US">
                <a:solidFill>
                  <a:srgbClr val="001E33"/>
                </a:solidFill>
              </a:rPr>
              <a:t>LZS, LZ77, LZ78, Huffman</a:t>
            </a:r>
            <a:r>
              <a:rPr lang="en-US" sz="14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…  please choose) algorithm. Please explain what do N and M mean in this problem. PLEASE DO IT!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6" name="Google Shape;366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"/>
          <p:cNvSpPr/>
          <p:nvPr/>
        </p:nvSpPr>
        <p:spPr>
          <a:xfrm rot="10800000" flipH="1">
            <a:off x="4567200" y="11746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69" name="Google Shape;369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"/>
          <p:cNvSpPr/>
          <p:nvPr/>
        </p:nvSpPr>
        <p:spPr>
          <a:xfrm>
            <a:off x="3209055" y="500160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71" name="Google Shape;371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graphicFrame>
        <p:nvGraphicFramePr>
          <p:cNvPr id="373" name="Google Shape;373;p5"/>
          <p:cNvGraphicFramePr/>
          <p:nvPr/>
        </p:nvGraphicFramePr>
        <p:xfrm>
          <a:off x="547920" y="1956240"/>
          <a:ext cx="5075650" cy="215965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18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sz="1800" b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sz="1800" b="0" u="none" strike="noStrike" cap="non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lang="en-US" sz="1800" b="0" u="none" strike="noStrike" cap="none" baseline="3000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1E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4" name="Google Shape;374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i="1">
                <a:solidFill>
                  <a:srgbClr val="ED7D31"/>
                </a:solidFill>
              </a:rPr>
              <a:t>Use superindices to represent the exponents. DO NOT use the ^ symbol</a:t>
            </a:r>
            <a:endParaRPr sz="1400" b="0" i="0" u="none" strike="noStrike" cap="non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"/>
          <p:cNvSpPr/>
          <p:nvPr/>
        </p:nvSpPr>
        <p:spPr>
          <a:xfrm flipH="1">
            <a:off x="2316012" y="5188024"/>
            <a:ext cx="518778" cy="65529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ED7D3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9"/>
          <p:cNvSpPr/>
          <p:nvPr/>
        </p:nvSpPr>
        <p:spPr>
          <a:xfrm rot="10800000" flipH="1">
            <a:off x="4819328" y="514742"/>
            <a:ext cx="826794" cy="457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6" name="Google Shape;386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/>
          <p:nvPr/>
        </p:nvSpPr>
        <p:spPr>
          <a:xfrm rot="10800000" flipH="1">
            <a:off x="4413925" y="1171478"/>
            <a:ext cx="752058" cy="60787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89" name="Google Shape;389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5">
            <a:alphaModFix/>
          </a:blip>
          <a:srcRect l="28222" t="24850" r="28724" b="25399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9"/>
          <p:cNvSpPr/>
          <p:nvPr/>
        </p:nvSpPr>
        <p:spPr>
          <a:xfrm>
            <a:off x="5276525" y="5542562"/>
            <a:ext cx="920808" cy="6466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98" name="Google Shape;398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Please, include measurement units in both X axis and Y axis, for instance, MB, s, KB, minutes...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gadd317ae2b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FFFF"/>
                </a:solidFill>
              </a:rPr>
              <a:t>Average Compression Ratio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1E33"/>
                </a:solidFill>
              </a:rPr>
              <a:t>Average compression ratio for Healthy Cattle </a:t>
            </a:r>
            <a:br>
              <a:rPr lang="en-US">
                <a:solidFill>
                  <a:srgbClr val="001E33"/>
                </a:solidFill>
              </a:rPr>
            </a:br>
            <a:r>
              <a:rPr lang="en-US">
                <a:solidFill>
                  <a:srgbClr val="001E33"/>
                </a:solidFill>
              </a:rPr>
              <a:t>and Sick Cattle. 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add317ae2b_0_201"/>
          <p:cNvSpPr/>
          <p:nvPr/>
        </p:nvSpPr>
        <p:spPr>
          <a:xfrm rot="10800000" flipH="1">
            <a:off x="3356267" y="269947"/>
            <a:ext cx="1300860" cy="6199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07" name="Google Shape;407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add317ae2b_0_201"/>
          <p:cNvSpPr/>
          <p:nvPr/>
        </p:nvSpPr>
        <p:spPr>
          <a:xfrm rot="10800000" flipH="1">
            <a:off x="4491000" y="1250820"/>
            <a:ext cx="602262" cy="4607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0" name="Google Shape;410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add317ae2b_0_201"/>
          <p:cNvSpPr/>
          <p:nvPr/>
        </p:nvSpPr>
        <p:spPr>
          <a:xfrm>
            <a:off x="3356273" y="4733323"/>
            <a:ext cx="455058" cy="729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2" name="Google Shape;412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Include a HD picture related to the problem of animal health in precision  livestock farming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3" name="Google Shape;413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{8A676EC8-0797-4767-B48B-FE6E37549141}</a:tableStyleId>
              </a:tblPr>
              <a:tblGrid>
                <a:gridCol w="203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100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1E33"/>
                          </a:solidFill>
                        </a:rPr>
                        <a:t>98 : 1</a:t>
                      </a:r>
                      <a:endParaRPr sz="1800" b="0" u="none" strike="noStrike" cap="non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5725" marB="45725">
                    <a:lnL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1E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4" name="Google Shape;414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gadd317ae2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add317ae2b_0_201"/>
          <p:cNvSpPr/>
          <p:nvPr/>
        </p:nvSpPr>
        <p:spPr>
          <a:xfrm>
            <a:off x="7257944" y="4937746"/>
            <a:ext cx="602262" cy="51586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417" name="Google Shape;417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accent2"/>
                </a:solidFill>
              </a:rPr>
              <a:t>DO NOT use red color in the slides</a:t>
            </a: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888</Words>
  <Application>Microsoft Macintosh PowerPoint</Application>
  <PresentationFormat>Panorámica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Referee</dc:creator>
  <cp:lastModifiedBy>Mariana Yepes Alvarez</cp:lastModifiedBy>
  <cp:revision>2</cp:revision>
  <dcterms:created xsi:type="dcterms:W3CDTF">2020-06-26T14:36:07Z</dcterms:created>
  <dcterms:modified xsi:type="dcterms:W3CDTF">2021-10-06T23:27:01Z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