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2800" dirty="0"/>
              <a:t>COMPRESSION ALGORITHMS TO OPTIMIZE BATTERY CONSUMPTION IN PRECISION LIVESTOCK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00;p2">
            <a:extLst>
              <a:ext uri="{FF2B5EF4-FFF2-40B4-BE49-F238E27FC236}">
                <a16:creationId xmlns:a16="http://schemas.microsoft.com/office/drawing/2014/main" id="{BE5E9F9F-6A03-5D4A-A679-69836B8FB6D7}"/>
              </a:ext>
            </a:extLst>
          </p:cNvPr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203;p2">
            <a:extLst>
              <a:ext uri="{FF2B5EF4-FFF2-40B4-BE49-F238E27FC236}">
                <a16:creationId xmlns:a16="http://schemas.microsoft.com/office/drawing/2014/main" id="{FC960EF4-681E-E649-824E-8263C1BF34EC}"/>
              </a:ext>
            </a:extLst>
          </p:cNvPr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31" name="Google Shape;204;p2">
              <a:extLst>
                <a:ext uri="{FF2B5EF4-FFF2-40B4-BE49-F238E27FC236}">
                  <a16:creationId xmlns:a16="http://schemas.microsoft.com/office/drawing/2014/main" id="{949525C4-1C87-F444-B5EB-E599168CA3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05;p2">
              <a:extLst>
                <a:ext uri="{FF2B5EF4-FFF2-40B4-BE49-F238E27FC236}">
                  <a16:creationId xmlns:a16="http://schemas.microsoft.com/office/drawing/2014/main" id="{98BCB20E-B284-8E4B-842E-29A98ED6F92C}"/>
                </a:ext>
              </a:extLst>
            </p:cNvPr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06;p2">
            <a:extLst>
              <a:ext uri="{FF2B5EF4-FFF2-40B4-BE49-F238E27FC236}">
                <a16:creationId xmlns:a16="http://schemas.microsoft.com/office/drawing/2014/main" id="{DBE72154-DF1C-FF47-B23B-3417E18DBC3A}"/>
              </a:ext>
            </a:extLst>
          </p:cNvPr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7;p2">
            <a:extLst>
              <a:ext uri="{FF2B5EF4-FFF2-40B4-BE49-F238E27FC236}">
                <a16:creationId xmlns:a16="http://schemas.microsoft.com/office/drawing/2014/main" id="{78BD54DD-E6BE-104C-89B2-DD9AA3431ED6}"/>
              </a:ext>
            </a:extLst>
          </p:cNvPr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35" name="Google Shape;208;p2">
            <a:extLst>
              <a:ext uri="{FF2B5EF4-FFF2-40B4-BE49-F238E27FC236}">
                <a16:creationId xmlns:a16="http://schemas.microsoft.com/office/drawing/2014/main" id="{6559C643-C1AF-8642-96A2-3C6C1FF7353D}"/>
              </a:ext>
            </a:extLst>
          </p:cNvPr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09;p2">
            <a:extLst>
              <a:ext uri="{FF2B5EF4-FFF2-40B4-BE49-F238E27FC236}">
                <a16:creationId xmlns:a16="http://schemas.microsoft.com/office/drawing/2014/main" id="{13F95376-3068-3647-ABC3-740149A57AC1}"/>
              </a:ext>
            </a:extLst>
          </p:cNvPr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0;p2">
            <a:extLst>
              <a:ext uri="{FF2B5EF4-FFF2-40B4-BE49-F238E27FC236}">
                <a16:creationId xmlns:a16="http://schemas.microsoft.com/office/drawing/2014/main" id="{04C6AB5F-F231-B54C-B70F-10DD230BBF5C}"/>
              </a:ext>
            </a:extLst>
          </p:cNvPr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16;p2">
            <a:extLst>
              <a:ext uri="{FF2B5EF4-FFF2-40B4-BE49-F238E27FC236}">
                <a16:creationId xmlns:a16="http://schemas.microsoft.com/office/drawing/2014/main" id="{C30B964C-D8ED-7540-9255-9E9A242102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17;p2">
            <a:extLst>
              <a:ext uri="{FF2B5EF4-FFF2-40B4-BE49-F238E27FC236}">
                <a16:creationId xmlns:a16="http://schemas.microsoft.com/office/drawing/2014/main" id="{9D7A515A-604C-B849-AB77-299B7AC06583}"/>
              </a:ext>
            </a:extLst>
          </p:cNvPr>
          <p:cNvSpPr/>
          <p:nvPr/>
        </p:nvSpPr>
        <p:spPr>
          <a:xfrm>
            <a:off x="854330" y="6064808"/>
            <a:ext cx="9921277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homorenom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/ST0245-003/tree/master/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informe</a:t>
            </a:r>
            <a:r>
              <a:rPr lang="en-US" sz="2200" b="1">
                <a:solidFill>
                  <a:srgbClr val="001E33"/>
                </a:solidFill>
                <a:uFill>
                  <a:noFill/>
                </a:uFill>
              </a:rPr>
              <a:t>/entrega2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40" name="Google Shape;218;p2">
            <a:extLst>
              <a:ext uri="{FF2B5EF4-FFF2-40B4-BE49-F238E27FC236}">
                <a16:creationId xmlns:a16="http://schemas.microsoft.com/office/drawing/2014/main" id="{033E6F04-F41B-BD49-B25B-FB3C242875DA}"/>
              </a:ext>
            </a:extLst>
          </p:cNvPr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41" name="Google Shape;219;p2">
              <a:extLst>
                <a:ext uri="{FF2B5EF4-FFF2-40B4-BE49-F238E27FC236}">
                  <a16:creationId xmlns:a16="http://schemas.microsoft.com/office/drawing/2014/main" id="{F62C9FE5-485B-6648-9600-B275E151478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220;p2">
              <a:extLst>
                <a:ext uri="{FF2B5EF4-FFF2-40B4-BE49-F238E27FC236}">
                  <a16:creationId xmlns:a16="http://schemas.microsoft.com/office/drawing/2014/main" id="{109F6763-AD78-B349-84C8-BFEB65ED13DD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3" name="Google Shape;221;p2">
            <a:extLst>
              <a:ext uri="{FF2B5EF4-FFF2-40B4-BE49-F238E27FC236}">
                <a16:creationId xmlns:a16="http://schemas.microsoft.com/office/drawing/2014/main" id="{71DC28AF-F8B2-F34F-ADFA-77BF9E864134}"/>
              </a:ext>
            </a:extLst>
          </p:cNvPr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FCFA6729-6D33-EE4D-A02F-7A4BBD201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BBF2B3A-9F04-3F4E-B847-519B92A23F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rgbClr val="001E33"/>
                </a:solidFill>
              </a:rPr>
              <a:t>Seam</a:t>
            </a:r>
            <a:r>
              <a:rPr lang="es-ES" sz="2200" b="1" dirty="0">
                <a:solidFill>
                  <a:srgbClr val="001E33"/>
                </a:solidFill>
              </a:rPr>
              <a:t> </a:t>
            </a:r>
            <a:r>
              <a:rPr lang="es-ES" sz="2200" b="1" dirty="0" err="1">
                <a:solidFill>
                  <a:srgbClr val="001E33"/>
                </a:solidFill>
              </a:rPr>
              <a:t>carving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501540" y="5103937"/>
            <a:ext cx="63075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just"/>
            <a:r>
              <a:rPr lang="en-US" sz="1100" dirty="0">
                <a:solidFill>
                  <a:schemeClr val="tx1"/>
                </a:solidFill>
              </a:rPr>
              <a:t>Seam carving algorithm is an example of dynamic programming,, is a programming method that stores the results of sub-calculations in order to simplify a more complex result, and can be used to compute seams. If attempting to compute a vertical seam (or path) of lowest energy,  the energy for each pixel in a row is computed, plus the energy of one of the three possible pixels above it.  </a:t>
            </a:r>
            <a:endParaRPr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466E03E-DCA5-D643-BFA6-17DBB554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1" y="1447740"/>
            <a:ext cx="2997104" cy="12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7857830-7FD8-AE40-A5D1-875B8E6E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55" y="1447740"/>
            <a:ext cx="3142411" cy="13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9765E119-7B8C-9F49-B5FC-8045D976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5" y="3389919"/>
            <a:ext cx="3371193" cy="14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Cow&amp;#39;s Milk Reveals Her Health - California Dairy Magazine">
            <a:extLst>
              <a:ext uri="{FF2B5EF4-FFF2-40B4-BE49-F238E27FC236}">
                <a16:creationId xmlns:a16="http://schemas.microsoft.com/office/drawing/2014/main" id="{21E09EA3-AE51-6E42-9C76-7A5F95D7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13" y="1966047"/>
            <a:ext cx="4042213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53;gadd317ae2b_0_11">
            <a:extLst>
              <a:ext uri="{FF2B5EF4-FFF2-40B4-BE49-F238E27FC236}">
                <a16:creationId xmlns:a16="http://schemas.microsoft.com/office/drawing/2014/main" id="{C9D078A1-0993-BB42-88CD-022CE90A6F6A}"/>
              </a:ext>
            </a:extLst>
          </p:cNvPr>
          <p:cNvSpPr/>
          <p:nvPr/>
        </p:nvSpPr>
        <p:spPr>
          <a:xfrm rot="17927651">
            <a:off x="2429771" y="3683788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2472809" y="1800363"/>
            <a:ext cx="550763" cy="457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26" name="Picture 2" descr="Torre en medio de campo&#10;&#10;Descripción generada automáticamente">
            <a:extLst>
              <a:ext uri="{FF2B5EF4-FFF2-40B4-BE49-F238E27FC236}">
                <a16:creationId xmlns:a16="http://schemas.microsoft.com/office/drawing/2014/main" id="{7CF32EDB-767B-024D-8F8E-30B27ED4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2" y="1035249"/>
            <a:ext cx="2241896" cy="15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BE75C54-0598-E843-A7C7-9D350C3A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72" y="1035249"/>
            <a:ext cx="2252869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que contiene edificio, frente, parado, fuego&#10;&#10;Descripción generada automáticamente">
            <a:extLst>
              <a:ext uri="{FF2B5EF4-FFF2-40B4-BE49-F238E27FC236}">
                <a16:creationId xmlns:a16="http://schemas.microsoft.com/office/drawing/2014/main" id="{AFC31456-F753-AE4E-AFF2-92028544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1" y="3361364"/>
            <a:ext cx="2309247" cy="15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3;gadd317ae2b_0_11">
            <a:extLst>
              <a:ext uri="{FF2B5EF4-FFF2-40B4-BE49-F238E27FC236}">
                <a16:creationId xmlns:a16="http://schemas.microsoft.com/office/drawing/2014/main" id="{8E49134B-F9DD-EA4B-99EB-3F9DC4C01BC1}"/>
              </a:ext>
            </a:extLst>
          </p:cNvPr>
          <p:cNvSpPr/>
          <p:nvPr/>
        </p:nvSpPr>
        <p:spPr>
          <a:xfrm rot="3939295">
            <a:off x="2529189" y="2548439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" name="Google Shape;347;gadd317ae2b_0_11">
            <a:extLst>
              <a:ext uri="{FF2B5EF4-FFF2-40B4-BE49-F238E27FC236}">
                <a16:creationId xmlns:a16="http://schemas.microsoft.com/office/drawing/2014/main" id="{08641701-36F0-CC4C-9942-A86F13BFE889}"/>
              </a:ext>
            </a:extLst>
          </p:cNvPr>
          <p:cNvSpPr/>
          <p:nvPr/>
        </p:nvSpPr>
        <p:spPr>
          <a:xfrm rot="19604497">
            <a:off x="4298065" y="3917751"/>
            <a:ext cx="861708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34" name="Picture 10" descr="Un castillo con una torre&#10;&#10;Descripción generada automáticamente">
            <a:extLst>
              <a:ext uri="{FF2B5EF4-FFF2-40B4-BE49-F238E27FC236}">
                <a16:creationId xmlns:a16="http://schemas.microsoft.com/office/drawing/2014/main" id="{FF11C88F-7809-6141-858E-5CF025D1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64" y="3341449"/>
            <a:ext cx="1384901" cy="1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C3B7E9F-4946-0842-85E1-7072C097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47" y="3359618"/>
            <a:ext cx="1371879" cy="15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8AEB67F-EDB3-0B45-858E-A5E7D23BDD95}"/>
              </a:ext>
            </a:extLst>
          </p:cNvPr>
          <p:cNvSpPr/>
          <p:nvPr/>
        </p:nvSpPr>
        <p:spPr>
          <a:xfrm>
            <a:off x="59340" y="4991754"/>
            <a:ext cx="635923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dirty="0"/>
              <a:t>3 parameters are calculated for each pixel in the original image : weight, density and energy, using different algorithms, as gradient magnitude, entropy, visual saliency or eye-gaze movement. In this example gradient magnitude was used. Low energy seams are removed and in the final image : low energy areas, to the right of the castle, and between the person and the castle, are removed from the image. The relevant image (the castle) is not touched. 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Skinny cows Stock Photos &amp;amp; Royalty-Free Images | Depositphotos">
            <a:extLst>
              <a:ext uri="{FF2B5EF4-FFF2-40B4-BE49-F238E27FC236}">
                <a16:creationId xmlns:a16="http://schemas.microsoft.com/office/drawing/2014/main" id="{6C149AF1-2621-0040-BA5B-F2798A17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73" y="1800363"/>
            <a:ext cx="4137485" cy="27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888</Words>
  <Application>Microsoft Macintosh PowerPoint</Application>
  <PresentationFormat>Panorámica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3</cp:revision>
  <dcterms:created xsi:type="dcterms:W3CDTF">2020-06-26T14:36:07Z</dcterms:created>
  <dcterms:modified xsi:type="dcterms:W3CDTF">2021-10-08T01:34:20Z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