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84DFD7-FD82-4481-8686-DAD157BD35CB}">
  <a:tblStyle styleId="{D384DFD7-FD82-4481-8686-DAD157BD35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1bc6ff6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1bc6ff6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1bc6ff6ec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11bc6ff6ec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11bc6ff6ec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11bc6ff6ec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619a6b9c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e619a6b9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bc6ff6e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bc6ff6e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It relies on the simple and elegant idea to initially solve a simpler polynomial system (start system) and then deform its roots to the roots of the system we aim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to solve (target system) iteratively on the system parameter manifold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1bc6ff6ec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1bc6ff6ec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1bc6ff6ec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1bc6ff6ec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1bc6ff6e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1bc6ff6e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51ca232a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51ca232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51ca232a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e51ca232a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1bc6ff6e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11bc6ff6e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With the answers to the above two questions, we arrive at a nested parallelism for homotopy continuation.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 the fine level, we parallelize the inner part computation of each homotopy path. We tackle the two bottlenecks, namely, the linear system solver, and Jacobian/homotopy computation and evaluation.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Triangular solve of L portion is done in decomposition process</a:t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1bc6ff6ec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1bc6ff6ec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For the computation and evaluation of the Jacobians and homotopy, we make use of the idea of single instruction multiple threads computation.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Here’s an example of two polynomial equations with two unknowns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What we need to do on the GPU side is to evaluate them</a:t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1" Type="http://schemas.openxmlformats.org/officeDocument/2006/relationships/image" Target="../media/image9.png"/><Relationship Id="rId10" Type="http://schemas.openxmlformats.org/officeDocument/2006/relationships/image" Target="../media/image6.png"/><Relationship Id="rId12" Type="http://schemas.openxmlformats.org/officeDocument/2006/relationships/image" Target="../media/image14.png"/><Relationship Id="rId9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15" Type="http://schemas.openxmlformats.org/officeDocument/2006/relationships/image" Target="../media/image14.png"/><Relationship Id="rId14" Type="http://schemas.openxmlformats.org/officeDocument/2006/relationships/image" Target="../media/image9.png"/><Relationship Id="rId5" Type="http://schemas.openxmlformats.org/officeDocument/2006/relationships/image" Target="../media/image23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6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-829650"/>
            <a:ext cx="8520600" cy="27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80"/>
              <a:t>Homotopy Continuation Meets GPU</a:t>
            </a:r>
            <a:endParaRPr b="1" sz="3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3925" y="188233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Hongyi Fan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Cognex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275" y="2804988"/>
            <a:ext cx="4083213" cy="218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974" y="29623"/>
            <a:ext cx="1750499" cy="7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Comparisons on Other Problems</a:t>
            </a:r>
            <a:endParaRPr b="1" sz="2620"/>
          </a:p>
        </p:txBody>
      </p:sp>
      <p:pic>
        <p:nvPicPr>
          <p:cNvPr id="255" name="Google Shape;255;p22"/>
          <p:cNvPicPr preferRelativeResize="0"/>
          <p:nvPr/>
        </p:nvPicPr>
        <p:blipFill rotWithShape="1">
          <a:blip r:embed="rId3">
            <a:alphaModFix/>
          </a:blip>
          <a:srcRect b="0" l="0" r="10913" t="0"/>
          <a:stretch/>
        </p:blipFill>
        <p:spPr>
          <a:xfrm>
            <a:off x="738750" y="1138150"/>
            <a:ext cx="7874500" cy="34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4124" y="60836"/>
            <a:ext cx="1750499" cy="7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250" y="3171188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/>
        </p:nvSpPr>
        <p:spPr>
          <a:xfrm>
            <a:off x="4225475" y="2525575"/>
            <a:ext cx="38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Checkout our GitHub Repository!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3788200" y="2500750"/>
            <a:ext cx="4431600" cy="461700"/>
          </a:xfrm>
          <a:prstGeom prst="wedgeRoundRectCallout">
            <a:avLst>
              <a:gd fmla="val 53395" name="adj1"/>
              <a:gd fmla="val 132890" name="adj2"/>
              <a:gd fmla="val 0" name="adj3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 txBox="1"/>
          <p:nvPr/>
        </p:nvSpPr>
        <p:spPr>
          <a:xfrm>
            <a:off x="951450" y="930850"/>
            <a:ext cx="7241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GPU-HC</a:t>
            </a:r>
            <a:r>
              <a:rPr lang="en" sz="1800"/>
              <a:t> directly solving the original large, low-degree system efficiently.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GPU-HC</a:t>
            </a:r>
            <a:r>
              <a:rPr lang="en" sz="1800"/>
              <a:t> opens a door for problems that were previously unsolvable or inefficient made practical in use.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65" name="Google Shape;265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Take away messages</a:t>
            </a:r>
            <a:endParaRPr b="1" sz="2620"/>
          </a:p>
        </p:txBody>
      </p:sp>
      <p:sp>
        <p:nvSpPr>
          <p:cNvPr id="266" name="Google Shape;266;p23"/>
          <p:cNvSpPr txBox="1"/>
          <p:nvPr/>
        </p:nvSpPr>
        <p:spPr>
          <a:xfrm>
            <a:off x="201000" y="3246350"/>
            <a:ext cx="7090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Our publications: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Chien, Chiang-Heng, Hongyi Fan, Ahmad Abdelfattah, Elias Tsigaridas, Stanimire Tomov, and Benjamin Kimia. "GPU-based homotopy continuation for minimal problems in computer vision." In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Proceedings of the IEEE/CVF Conference on Computer Vision and Pattern Recognition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pp. 15765-15776. 2022.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Chien, Chiang-Heng, Hongyi Fan, Ahmad Abdelfattah, Elias Tsigaridas, Stanimire Tomov, and Benjamin Kimia. "Parallel path tracking for homotopy continuation using GPU." In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Proceedings of the International Symposium on Symbolic and Algebraic Computation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 2022.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Ding, Yaqing, Chiang-Heng Chien, Viktor Larsson, Karl Åström, and Benjamin Kimia. "Minimal Solutions to Generalized Three-View Relative Pose Problem." In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Proceedings of the IEEE/CVF International Conference on Computer Vision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pp. 8156-8164. 2023.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title"/>
          </p:nvPr>
        </p:nvSpPr>
        <p:spPr>
          <a:xfrm>
            <a:off x="2649750" y="2285400"/>
            <a:ext cx="384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47675"/>
            <a:ext cx="86082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2CC"/>
                </a:highlight>
              </a:rPr>
              <a:t>Homotopy Continuation is simple </a:t>
            </a:r>
            <a:endParaRPr b="1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800">
                <a:solidFill>
                  <a:schemeClr val="dk1"/>
                </a:solidFill>
              </a:rPr>
              <a:t>Numerical method: Homotopy Continuation (HC)</a:t>
            </a:r>
            <a:br>
              <a:rPr lang="en" sz="1800">
                <a:solidFill>
                  <a:schemeClr val="dk1"/>
                </a:solidFill>
              </a:rPr>
            </a:br>
            <a:r>
              <a:rPr i="1" lang="en" sz="1800">
                <a:solidFill>
                  <a:schemeClr val="dk1"/>
                </a:solidFill>
              </a:rPr>
              <a:t>e.g.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PHCpack，</a:t>
            </a:r>
            <a:r>
              <a:rPr lang="en" sz="1800">
                <a:solidFill>
                  <a:schemeClr val="dk1"/>
                </a:solidFill>
              </a:rPr>
              <a:t>MiNuS, Julia and others</a:t>
            </a:r>
            <a:endParaRPr baseline="30000" sz="18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Motivation</a:t>
            </a:r>
            <a:endParaRPr b="1" sz="2620"/>
          </a:p>
        </p:txBody>
      </p:sp>
      <p:sp>
        <p:nvSpPr>
          <p:cNvPr id="64" name="Google Shape;64;p14"/>
          <p:cNvSpPr txBox="1"/>
          <p:nvPr/>
        </p:nvSpPr>
        <p:spPr>
          <a:xfrm>
            <a:off x="1588675" y="1892825"/>
            <a:ext cx="687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Simple and able to solve all sizes of problems;</a:t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84600" y="2236175"/>
            <a:ext cx="513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Not efficient</a:t>
            </a:r>
            <a:endParaRPr sz="1800">
              <a:solidFill>
                <a:srgbClr val="CC0000"/>
              </a:solidFill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276354" y="3483152"/>
            <a:ext cx="3701788" cy="1425509"/>
            <a:chOff x="454725" y="2510450"/>
            <a:chExt cx="4463750" cy="1767525"/>
          </a:xfrm>
        </p:grpSpPr>
        <p:cxnSp>
          <p:nvCxnSpPr>
            <p:cNvPr id="67" name="Google Shape;67;p14"/>
            <p:cNvCxnSpPr/>
            <p:nvPr/>
          </p:nvCxnSpPr>
          <p:spPr>
            <a:xfrm>
              <a:off x="481877" y="4054811"/>
              <a:ext cx="43548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8" name="Google Shape;68;p14"/>
            <p:cNvCxnSpPr/>
            <p:nvPr/>
          </p:nvCxnSpPr>
          <p:spPr>
            <a:xfrm flipH="1">
              <a:off x="540997" y="4014753"/>
              <a:ext cx="900" cy="933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" name="Google Shape;69;p14"/>
            <p:cNvSpPr/>
            <p:nvPr/>
          </p:nvSpPr>
          <p:spPr>
            <a:xfrm>
              <a:off x="541075" y="2996778"/>
              <a:ext cx="4040676" cy="902257"/>
            </a:xfrm>
            <a:custGeom>
              <a:rect b="b" l="l" r="r" t="t"/>
              <a:pathLst>
                <a:path extrusionOk="0" h="61514" w="291115">
                  <a:moveTo>
                    <a:pt x="0" y="42272"/>
                  </a:moveTo>
                  <a:cubicBezTo>
                    <a:pt x="8270" y="45346"/>
                    <a:pt x="31688" y="65471"/>
                    <a:pt x="49617" y="60714"/>
                  </a:cubicBezTo>
                  <a:cubicBezTo>
                    <a:pt x="67546" y="55957"/>
                    <a:pt x="87817" y="19073"/>
                    <a:pt x="107576" y="13731"/>
                  </a:cubicBezTo>
                  <a:cubicBezTo>
                    <a:pt x="127335" y="8389"/>
                    <a:pt x="149728" y="30929"/>
                    <a:pt x="168170" y="28660"/>
                  </a:cubicBezTo>
                  <a:cubicBezTo>
                    <a:pt x="186612" y="26391"/>
                    <a:pt x="200882" y="1070"/>
                    <a:pt x="218226" y="119"/>
                  </a:cubicBezTo>
                  <a:cubicBezTo>
                    <a:pt x="235570" y="-832"/>
                    <a:pt x="260086" y="19878"/>
                    <a:pt x="272234" y="22952"/>
                  </a:cubicBezTo>
                  <a:cubicBezTo>
                    <a:pt x="284382" y="26026"/>
                    <a:pt x="287968" y="19293"/>
                    <a:pt x="291115" y="18561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70" name="Google Shape;70;p14"/>
            <p:cNvCxnSpPr/>
            <p:nvPr/>
          </p:nvCxnSpPr>
          <p:spPr>
            <a:xfrm flipH="1" rot="10800000">
              <a:off x="1765838" y="2773072"/>
              <a:ext cx="627300" cy="618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71" name="Google Shape;7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8458" y="4138253"/>
              <a:ext cx="66070" cy="110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48046" y="4127958"/>
              <a:ext cx="67134" cy="1104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3" name="Google Shape;73;p14"/>
            <p:cNvCxnSpPr>
              <a:stCxn id="74" idx="4"/>
            </p:cNvCxnSpPr>
            <p:nvPr/>
          </p:nvCxnSpPr>
          <p:spPr>
            <a:xfrm>
              <a:off x="1765885" y="3429649"/>
              <a:ext cx="0" cy="6204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4"/>
            <p:cNvCxnSpPr>
              <a:stCxn id="76" idx="4"/>
            </p:cNvCxnSpPr>
            <p:nvPr/>
          </p:nvCxnSpPr>
          <p:spPr>
            <a:xfrm>
              <a:off x="2398985" y="3310717"/>
              <a:ext cx="0" cy="7395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74" name="Google Shape;74;p14"/>
            <p:cNvSpPr/>
            <p:nvPr/>
          </p:nvSpPr>
          <p:spPr>
            <a:xfrm>
              <a:off x="1732285" y="3356449"/>
              <a:ext cx="67200" cy="732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365385" y="3237517"/>
              <a:ext cx="67200" cy="73200"/>
            </a:xfrm>
            <a:prstGeom prst="ellipse">
              <a:avLst/>
            </a:prstGeom>
            <a:solidFill>
              <a:srgbClr val="FF9900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14"/>
            <p:cNvCxnSpPr/>
            <p:nvPr/>
          </p:nvCxnSpPr>
          <p:spPr>
            <a:xfrm>
              <a:off x="2398941" y="2779578"/>
              <a:ext cx="0" cy="495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" name="Google Shape;78;p14"/>
            <p:cNvSpPr/>
            <p:nvPr/>
          </p:nvSpPr>
          <p:spPr>
            <a:xfrm>
              <a:off x="507521" y="3573695"/>
              <a:ext cx="67200" cy="73200"/>
            </a:xfrm>
            <a:prstGeom prst="ellipse">
              <a:avLst/>
            </a:prstGeom>
            <a:solidFill>
              <a:srgbClr val="0097A7"/>
            </a:solidFill>
            <a:ln cap="flat" cmpd="sng" w="9525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548059" y="3232785"/>
              <a:ext cx="67200" cy="73200"/>
            </a:xfrm>
            <a:prstGeom prst="ellipse">
              <a:avLst/>
            </a:prstGeom>
            <a:solidFill>
              <a:srgbClr val="0097A7"/>
            </a:solidFill>
            <a:ln cap="flat" cmpd="sng" w="9525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2363674" y="2730591"/>
              <a:ext cx="67200" cy="732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" name="Google Shape;81;p14"/>
            <p:cNvCxnSpPr/>
            <p:nvPr/>
          </p:nvCxnSpPr>
          <p:spPr>
            <a:xfrm>
              <a:off x="4379361" y="2919279"/>
              <a:ext cx="110400" cy="1344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" name="Google Shape;82;p14"/>
            <p:cNvCxnSpPr/>
            <p:nvPr/>
          </p:nvCxnSpPr>
          <p:spPr>
            <a:xfrm flipH="1">
              <a:off x="643482" y="3175917"/>
              <a:ext cx="138600" cy="1983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83" name="Google Shape;83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78032" y="3177487"/>
              <a:ext cx="296366" cy="182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72945" y="3025587"/>
              <a:ext cx="627252" cy="16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103666" y="2510450"/>
              <a:ext cx="627252" cy="211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4"/>
            <p:cNvPicPr preferRelativeResize="0"/>
            <p:nvPr/>
          </p:nvPicPr>
          <p:blipFill rotWithShape="1">
            <a:blip r:embed="rId7">
              <a:alphaModFix/>
            </a:blip>
            <a:srcRect b="16470" l="36393" r="8740" t="17167"/>
            <a:stretch/>
          </p:blipFill>
          <p:spPr>
            <a:xfrm>
              <a:off x="2193277" y="4074760"/>
              <a:ext cx="470978" cy="190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4"/>
            <p:cNvPicPr preferRelativeResize="0"/>
            <p:nvPr/>
          </p:nvPicPr>
          <p:blipFill rotWithShape="1">
            <a:blip r:embed="rId7">
              <a:alphaModFix/>
            </a:blip>
            <a:srcRect b="10397" l="36395" r="55787" t="13931"/>
            <a:stretch/>
          </p:blipFill>
          <p:spPr>
            <a:xfrm>
              <a:off x="1732298" y="4064385"/>
              <a:ext cx="67107" cy="213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4"/>
            <p:cNvPicPr preferRelativeResize="0"/>
            <p:nvPr/>
          </p:nvPicPr>
          <p:blipFill rotWithShape="1">
            <a:blip r:embed="rId7">
              <a:alphaModFix/>
            </a:blip>
            <a:srcRect b="0" l="36392" r="55786" t="0"/>
            <a:stretch/>
          </p:blipFill>
          <p:spPr>
            <a:xfrm>
              <a:off x="4851341" y="3892135"/>
              <a:ext cx="67134" cy="321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54725" y="3362448"/>
              <a:ext cx="205553" cy="183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474119" y="3035838"/>
              <a:ext cx="205554" cy="1618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26400" y="2908814"/>
              <a:ext cx="667382" cy="22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052421" y="2701705"/>
              <a:ext cx="627252" cy="18952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" name="Google Shape;93;p14"/>
            <p:cNvCxnSpPr/>
            <p:nvPr/>
          </p:nvCxnSpPr>
          <p:spPr>
            <a:xfrm flipH="1">
              <a:off x="4581117" y="4007051"/>
              <a:ext cx="900" cy="933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4"/>
          <p:cNvSpPr txBox="1"/>
          <p:nvPr/>
        </p:nvSpPr>
        <p:spPr>
          <a:xfrm>
            <a:off x="4281975" y="3378600"/>
            <a:ext cx="47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95" name="Google Shape;95;p14"/>
          <p:cNvGraphicFramePr/>
          <p:nvPr/>
        </p:nvGraphicFramePr>
        <p:xfrm>
          <a:off x="4640150" y="26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{D384DFD7-FD82-4481-8686-DAD157BD35CB}</a:tableStyleId>
              </a:tblPr>
              <a:tblGrid>
                <a:gridCol w="1317625"/>
                <a:gridCol w="1317625"/>
                <a:gridCol w="1317625"/>
              </a:tblGrid>
              <a:tr h="38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Problem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HC Time with CPU w/o optimization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Elimination</a:t>
                      </a:r>
                      <a:r>
                        <a:rPr b="1" lang="en" sz="1100"/>
                        <a:t> Template Solver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P3P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r>
                        <a:rPr lang="en" sz="1100"/>
                        <a:t>0ms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0.063ms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 Points Relative Pose Problem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60ms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0.035ms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P4P unknown focal length and distortion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130ms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9ms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6" name="Google Shape;96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24124" y="60836"/>
            <a:ext cx="1750499" cy="7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786"/>
              <a:buFont typeface="Arial"/>
              <a:buNone/>
            </a:pPr>
            <a:r>
              <a:rPr b="1" lang="en" sz="2620"/>
              <a:t>Motivation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224425" y="1167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>
                <a:solidFill>
                  <a:schemeClr val="dk1"/>
                </a:solidFill>
              </a:rPr>
              <a:t>Accelerate HC with parallelization</a:t>
            </a:r>
            <a:endParaRPr b="1"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Multi-threading Path Tracking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PHCpack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Bertini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Julia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M</a:t>
            </a:r>
            <a:r>
              <a:rPr lang="en" sz="1700">
                <a:solidFill>
                  <a:schemeClr val="dk1"/>
                </a:solidFill>
              </a:rPr>
              <a:t>iNuS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Multi-threading Polynomial Evaluation in GPU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PHCpack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4124" y="60836"/>
            <a:ext cx="1750499" cy="7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725" y="887300"/>
            <a:ext cx="3962012" cy="21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2603250" y="1570650"/>
            <a:ext cx="2612952" cy="1546452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Limited by number of CPU cores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847675"/>
            <a:ext cx="71277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2CC"/>
                </a:highlight>
              </a:rPr>
              <a:t>Why GPU?</a:t>
            </a:r>
            <a:endParaRPr b="1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GPU is becoming more and more powerful and available </a:t>
            </a:r>
            <a:endParaRPr sz="1600">
              <a:solidFill>
                <a:schemeClr val="dk1"/>
              </a:solidFill>
            </a:endParaRPr>
          </a:p>
          <a:p>
            <a:pPr indent="-147319" lvl="2" marL="11887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C</a:t>
            </a:r>
            <a:r>
              <a:rPr lang="en" sz="1600">
                <a:solidFill>
                  <a:schemeClr val="dk1"/>
                </a:solidFill>
              </a:rPr>
              <a:t>omputation power: Highly parallelized structure</a:t>
            </a:r>
            <a:endParaRPr sz="1600">
              <a:solidFill>
                <a:schemeClr val="dk1"/>
              </a:solidFill>
            </a:endParaRPr>
          </a:p>
          <a:p>
            <a:pPr indent="-147319" lvl="2" marL="11887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Portability: Jetson on micro aerial vehicles (drones) 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2CC"/>
                </a:highlight>
              </a:rPr>
              <a:t>GPU in multiview geometry tasks?</a:t>
            </a:r>
            <a:endParaRPr b="1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</a:t>
            </a:r>
            <a:r>
              <a:rPr lang="en" sz="1600">
                <a:solidFill>
                  <a:schemeClr val="dk1"/>
                </a:solidFill>
              </a:rPr>
              <a:t>lassic visual odometry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Bundle Adjustment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learning-based Multiview framework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… and many others. 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GPU-HC</a:t>
            </a:r>
            <a:endParaRPr b="1" sz="2620"/>
          </a:p>
        </p:txBody>
      </p:sp>
      <p:sp>
        <p:nvSpPr>
          <p:cNvPr id="112" name="Google Shape;112;p16"/>
          <p:cNvSpPr txBox="1"/>
          <p:nvPr/>
        </p:nvSpPr>
        <p:spPr>
          <a:xfrm>
            <a:off x="56400" y="3727500"/>
            <a:ext cx="903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Jeon, Jinwoo, Sungwook Jung, Eungchang Lee, Duckyu Choi, and Hyun Myung. "Run your visual-inertial odometry on NVIDIA Jetson: Benchmark tests on a micro aerial vehicle." IEEE Robotics and Automation Letters 6, no. 3 (2021): 5332-5339.</a:t>
            </a:r>
            <a:endParaRPr sz="10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Ren, Jie, et al. "MegBA: A GPU-based distributed library for large-scale bundle adjustment." European Conference on Computer Vision. Cham: Springer Nature Switzerland, 2022.</a:t>
            </a:r>
            <a:endParaRPr sz="10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Zhang, Youmin, Fabio Tosi, Stefano Mattoccia, and Matteo Poggi. "Go-slam: Global optimization for consistent 3d instant reconstruction." In Proceedings of the IEEE/CVF International Conference on Computer Vision, pp. 3727-3737. 2023..</a:t>
            </a:r>
            <a:endParaRPr sz="1000">
              <a:solidFill>
                <a:srgbClr val="434343"/>
              </a:solidFill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4124" y="60836"/>
            <a:ext cx="1750499" cy="7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847675"/>
            <a:ext cx="8608200" cy="3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2CC"/>
                </a:highlight>
              </a:rPr>
              <a:t>How to parallelize HC?</a:t>
            </a:r>
            <a:endParaRPr b="1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2CC"/>
                </a:highlight>
              </a:rPr>
              <a:t>What are the bottlenecks in HC?</a:t>
            </a:r>
            <a:endParaRPr b="1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Number of Solutions (homotopy paths)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In each homotopy path…</a:t>
            </a:r>
            <a:endParaRPr sz="1600">
              <a:solidFill>
                <a:schemeClr val="dk1"/>
              </a:solidFill>
            </a:endParaRPr>
          </a:p>
          <a:p>
            <a:pPr indent="-134619" lvl="2" marL="118872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➢"/>
            </a:pPr>
            <a:r>
              <a:rPr lang="en">
                <a:solidFill>
                  <a:srgbClr val="FF0000"/>
                </a:solidFill>
              </a:rPr>
              <a:t>Prediction</a:t>
            </a:r>
            <a:endParaRPr>
              <a:solidFill>
                <a:srgbClr val="FF0000"/>
              </a:solidFill>
            </a:endParaRPr>
          </a:p>
          <a:p>
            <a:pPr indent="0" lvl="0" marL="118872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118872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34619" lvl="2" marL="118872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400"/>
              <a:buChar char="➢"/>
            </a:pPr>
            <a:r>
              <a:rPr lang="en">
                <a:solidFill>
                  <a:srgbClr val="0000FF"/>
                </a:solidFill>
              </a:rPr>
              <a:t>Correction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GPU-HC</a:t>
            </a:r>
            <a:endParaRPr b="1" sz="2620"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650" y="2445838"/>
            <a:ext cx="2434495" cy="2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4">
            <a:alphaModFix/>
          </a:blip>
          <a:srcRect b="0" l="52022" r="0" t="0"/>
          <a:stretch/>
        </p:blipFill>
        <p:spPr>
          <a:xfrm>
            <a:off x="1585650" y="2874700"/>
            <a:ext cx="1560300" cy="3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5650" y="3721325"/>
            <a:ext cx="3649426" cy="251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7"/>
          <p:cNvGrpSpPr/>
          <p:nvPr/>
        </p:nvGrpSpPr>
        <p:grpSpPr>
          <a:xfrm>
            <a:off x="5348304" y="1046852"/>
            <a:ext cx="3701788" cy="1425509"/>
            <a:chOff x="454725" y="2510450"/>
            <a:chExt cx="4463750" cy="1767525"/>
          </a:xfrm>
        </p:grpSpPr>
        <p:cxnSp>
          <p:nvCxnSpPr>
            <p:cNvPr id="124" name="Google Shape;124;p17"/>
            <p:cNvCxnSpPr/>
            <p:nvPr/>
          </p:nvCxnSpPr>
          <p:spPr>
            <a:xfrm>
              <a:off x="481877" y="4054811"/>
              <a:ext cx="43548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5" name="Google Shape;125;p17"/>
            <p:cNvCxnSpPr/>
            <p:nvPr/>
          </p:nvCxnSpPr>
          <p:spPr>
            <a:xfrm flipH="1">
              <a:off x="540997" y="4014753"/>
              <a:ext cx="900" cy="933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" name="Google Shape;126;p17"/>
            <p:cNvSpPr/>
            <p:nvPr/>
          </p:nvSpPr>
          <p:spPr>
            <a:xfrm>
              <a:off x="541075" y="2996778"/>
              <a:ext cx="4040676" cy="902257"/>
            </a:xfrm>
            <a:custGeom>
              <a:rect b="b" l="l" r="r" t="t"/>
              <a:pathLst>
                <a:path extrusionOk="0" h="61514" w="291115">
                  <a:moveTo>
                    <a:pt x="0" y="42272"/>
                  </a:moveTo>
                  <a:cubicBezTo>
                    <a:pt x="8270" y="45346"/>
                    <a:pt x="31688" y="65471"/>
                    <a:pt x="49617" y="60714"/>
                  </a:cubicBezTo>
                  <a:cubicBezTo>
                    <a:pt x="67546" y="55957"/>
                    <a:pt x="87817" y="19073"/>
                    <a:pt x="107576" y="13731"/>
                  </a:cubicBezTo>
                  <a:cubicBezTo>
                    <a:pt x="127335" y="8389"/>
                    <a:pt x="149728" y="30929"/>
                    <a:pt x="168170" y="28660"/>
                  </a:cubicBezTo>
                  <a:cubicBezTo>
                    <a:pt x="186612" y="26391"/>
                    <a:pt x="200882" y="1070"/>
                    <a:pt x="218226" y="119"/>
                  </a:cubicBezTo>
                  <a:cubicBezTo>
                    <a:pt x="235570" y="-832"/>
                    <a:pt x="260086" y="19878"/>
                    <a:pt x="272234" y="22952"/>
                  </a:cubicBezTo>
                  <a:cubicBezTo>
                    <a:pt x="284382" y="26026"/>
                    <a:pt x="287968" y="19293"/>
                    <a:pt x="291115" y="18561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27" name="Google Shape;127;p17"/>
            <p:cNvCxnSpPr/>
            <p:nvPr/>
          </p:nvCxnSpPr>
          <p:spPr>
            <a:xfrm flipH="1" rot="10800000">
              <a:off x="1765838" y="2773072"/>
              <a:ext cx="627300" cy="618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28" name="Google Shape;128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8458" y="4138253"/>
              <a:ext cx="66070" cy="110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48046" y="4127958"/>
              <a:ext cx="67134" cy="1104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0" name="Google Shape;130;p17"/>
            <p:cNvCxnSpPr>
              <a:stCxn id="131" idx="4"/>
            </p:cNvCxnSpPr>
            <p:nvPr/>
          </p:nvCxnSpPr>
          <p:spPr>
            <a:xfrm>
              <a:off x="1765885" y="3429649"/>
              <a:ext cx="0" cy="6204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7"/>
            <p:cNvCxnSpPr>
              <a:stCxn id="133" idx="4"/>
            </p:cNvCxnSpPr>
            <p:nvPr/>
          </p:nvCxnSpPr>
          <p:spPr>
            <a:xfrm>
              <a:off x="2398985" y="3310717"/>
              <a:ext cx="0" cy="7395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31" name="Google Shape;131;p17"/>
            <p:cNvSpPr/>
            <p:nvPr/>
          </p:nvSpPr>
          <p:spPr>
            <a:xfrm>
              <a:off x="1732285" y="3356449"/>
              <a:ext cx="67200" cy="732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2365385" y="3237517"/>
              <a:ext cx="67200" cy="73200"/>
            </a:xfrm>
            <a:prstGeom prst="ellipse">
              <a:avLst/>
            </a:prstGeom>
            <a:solidFill>
              <a:srgbClr val="FF9900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17"/>
            <p:cNvCxnSpPr/>
            <p:nvPr/>
          </p:nvCxnSpPr>
          <p:spPr>
            <a:xfrm>
              <a:off x="2398941" y="2779578"/>
              <a:ext cx="0" cy="495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5" name="Google Shape;135;p17"/>
            <p:cNvSpPr/>
            <p:nvPr/>
          </p:nvSpPr>
          <p:spPr>
            <a:xfrm>
              <a:off x="507521" y="3573695"/>
              <a:ext cx="67200" cy="73200"/>
            </a:xfrm>
            <a:prstGeom prst="ellipse">
              <a:avLst/>
            </a:prstGeom>
            <a:solidFill>
              <a:srgbClr val="0097A7"/>
            </a:solidFill>
            <a:ln cap="flat" cmpd="sng" w="9525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4548059" y="3232785"/>
              <a:ext cx="67200" cy="73200"/>
            </a:xfrm>
            <a:prstGeom prst="ellipse">
              <a:avLst/>
            </a:prstGeom>
            <a:solidFill>
              <a:srgbClr val="0097A7"/>
            </a:solidFill>
            <a:ln cap="flat" cmpd="sng" w="9525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2363674" y="2730591"/>
              <a:ext cx="67200" cy="732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" name="Google Shape;138;p17"/>
            <p:cNvCxnSpPr/>
            <p:nvPr/>
          </p:nvCxnSpPr>
          <p:spPr>
            <a:xfrm>
              <a:off x="4379361" y="2919279"/>
              <a:ext cx="110400" cy="1344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" name="Google Shape;139;p17"/>
            <p:cNvCxnSpPr/>
            <p:nvPr/>
          </p:nvCxnSpPr>
          <p:spPr>
            <a:xfrm flipH="1">
              <a:off x="643482" y="3175917"/>
              <a:ext cx="138600" cy="1983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40" name="Google Shape;140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478032" y="3177487"/>
              <a:ext cx="296366" cy="182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472945" y="3025587"/>
              <a:ext cx="627252" cy="16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103666" y="2510450"/>
              <a:ext cx="627252" cy="211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7"/>
            <p:cNvPicPr preferRelativeResize="0"/>
            <p:nvPr/>
          </p:nvPicPr>
          <p:blipFill rotWithShape="1">
            <a:blip r:embed="rId10">
              <a:alphaModFix/>
            </a:blip>
            <a:srcRect b="16470" l="36393" r="8740" t="17167"/>
            <a:stretch/>
          </p:blipFill>
          <p:spPr>
            <a:xfrm>
              <a:off x="2193277" y="4074760"/>
              <a:ext cx="470978" cy="190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7"/>
            <p:cNvPicPr preferRelativeResize="0"/>
            <p:nvPr/>
          </p:nvPicPr>
          <p:blipFill rotWithShape="1">
            <a:blip r:embed="rId10">
              <a:alphaModFix/>
            </a:blip>
            <a:srcRect b="10397" l="36395" r="55787" t="13931"/>
            <a:stretch/>
          </p:blipFill>
          <p:spPr>
            <a:xfrm>
              <a:off x="1732298" y="4064385"/>
              <a:ext cx="67107" cy="213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7"/>
            <p:cNvPicPr preferRelativeResize="0"/>
            <p:nvPr/>
          </p:nvPicPr>
          <p:blipFill rotWithShape="1">
            <a:blip r:embed="rId10">
              <a:alphaModFix/>
            </a:blip>
            <a:srcRect b="0" l="36392" r="55786" t="0"/>
            <a:stretch/>
          </p:blipFill>
          <p:spPr>
            <a:xfrm>
              <a:off x="4851341" y="3892135"/>
              <a:ext cx="67134" cy="321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54725" y="3362448"/>
              <a:ext cx="205553" cy="183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474119" y="3035838"/>
              <a:ext cx="205554" cy="1618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7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526400" y="2908814"/>
              <a:ext cx="667382" cy="22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052421" y="2701705"/>
              <a:ext cx="627252" cy="18952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0" name="Google Shape;150;p17"/>
            <p:cNvCxnSpPr/>
            <p:nvPr/>
          </p:nvCxnSpPr>
          <p:spPr>
            <a:xfrm flipH="1">
              <a:off x="4581117" y="4007051"/>
              <a:ext cx="900" cy="933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7"/>
          <p:cNvSpPr/>
          <p:nvPr/>
        </p:nvSpPr>
        <p:spPr>
          <a:xfrm>
            <a:off x="1459400" y="2697650"/>
            <a:ext cx="1957800" cy="65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4068000" y="3676675"/>
            <a:ext cx="1216500" cy="31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17"/>
          <p:cNvCxnSpPr>
            <a:stCxn id="151" idx="3"/>
          </p:cNvCxnSpPr>
          <p:nvPr/>
        </p:nvCxnSpPr>
        <p:spPr>
          <a:xfrm>
            <a:off x="3417200" y="3024050"/>
            <a:ext cx="854100" cy="30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7"/>
          <p:cNvSpPr txBox="1"/>
          <p:nvPr/>
        </p:nvSpPr>
        <p:spPr>
          <a:xfrm>
            <a:off x="4307025" y="2858963"/>
            <a:ext cx="2376000" cy="4311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Solving a linear system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2315400" y="2762275"/>
            <a:ext cx="328500" cy="52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2875500" y="2762275"/>
            <a:ext cx="310200" cy="52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7"/>
          <p:cNvCxnSpPr>
            <a:stCxn id="155" idx="2"/>
          </p:cNvCxnSpPr>
          <p:nvPr/>
        </p:nvCxnSpPr>
        <p:spPr>
          <a:xfrm>
            <a:off x="2479650" y="3289975"/>
            <a:ext cx="732900" cy="10437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7"/>
          <p:cNvCxnSpPr>
            <a:stCxn id="156" idx="2"/>
          </p:cNvCxnSpPr>
          <p:nvPr/>
        </p:nvCxnSpPr>
        <p:spPr>
          <a:xfrm>
            <a:off x="3030600" y="3289975"/>
            <a:ext cx="760200" cy="10614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7"/>
          <p:cNvCxnSpPr>
            <a:stCxn id="152" idx="2"/>
            <a:endCxn id="160" idx="0"/>
          </p:cNvCxnSpPr>
          <p:nvPr/>
        </p:nvCxnSpPr>
        <p:spPr>
          <a:xfrm flipH="1">
            <a:off x="4342650" y="3992875"/>
            <a:ext cx="333600" cy="3705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7"/>
          <p:cNvSpPr txBox="1"/>
          <p:nvPr/>
        </p:nvSpPr>
        <p:spPr>
          <a:xfrm>
            <a:off x="2002125" y="4363250"/>
            <a:ext cx="4680900" cy="4311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Jacobians and homotopy computation/evaluation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6958850" y="3451225"/>
            <a:ext cx="218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Cost 80~90% of the total time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6745275" y="2973675"/>
            <a:ext cx="213600" cy="162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24124" y="60836"/>
            <a:ext cx="1750499" cy="7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>
            <a:off x="1227900" y="1550825"/>
            <a:ext cx="3619800" cy="31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311700" y="923875"/>
            <a:ext cx="8608200" cy="3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2CC"/>
                </a:highlight>
              </a:rPr>
              <a:t>How to parallelize HC?</a:t>
            </a:r>
            <a:endParaRPr b="1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2CC"/>
                </a:highlight>
              </a:rPr>
              <a:t>Parallelization in different levels</a:t>
            </a:r>
            <a:endParaRPr b="1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Path tracking parallelization</a:t>
            </a:r>
            <a:endParaRPr sz="1600">
              <a:solidFill>
                <a:schemeClr val="dk1"/>
              </a:solidFill>
            </a:endParaRPr>
          </a:p>
          <a:p>
            <a:pPr indent="-147319" lvl="2" marL="11887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Tracking </a:t>
            </a:r>
            <a:r>
              <a:rPr lang="en" sz="1600">
                <a:solidFill>
                  <a:schemeClr val="dk1"/>
                </a:solidFill>
              </a:rPr>
              <a:t>simultaneously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Fast linear system solving</a:t>
            </a:r>
            <a:endParaRPr sz="1600">
              <a:solidFill>
                <a:schemeClr val="dk1"/>
              </a:solidFill>
            </a:endParaRPr>
          </a:p>
          <a:p>
            <a:pPr indent="-147319" lvl="2" marL="11887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What GPU is good at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Evaluation of complicated </a:t>
            </a:r>
            <a:r>
              <a:rPr lang="en" sz="1600">
                <a:solidFill>
                  <a:schemeClr val="dk1"/>
                </a:solidFill>
              </a:rPr>
              <a:t>Polynomial &amp; Jacobian </a:t>
            </a:r>
            <a:endParaRPr sz="1600">
              <a:solidFill>
                <a:schemeClr val="dk1"/>
              </a:solidFill>
            </a:endParaRPr>
          </a:p>
          <a:p>
            <a:pPr indent="0" lvl="0" marL="118872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GPU-HC</a:t>
            </a:r>
            <a:endParaRPr b="1" sz="2620"/>
          </a:p>
        </p:txBody>
      </p:sp>
      <p:grpSp>
        <p:nvGrpSpPr>
          <p:cNvPr id="171" name="Google Shape;171;p18"/>
          <p:cNvGrpSpPr/>
          <p:nvPr/>
        </p:nvGrpSpPr>
        <p:grpSpPr>
          <a:xfrm>
            <a:off x="5299804" y="1284377"/>
            <a:ext cx="3701788" cy="1425509"/>
            <a:chOff x="454725" y="2510450"/>
            <a:chExt cx="4463750" cy="1767525"/>
          </a:xfrm>
        </p:grpSpPr>
        <p:cxnSp>
          <p:nvCxnSpPr>
            <p:cNvPr id="172" name="Google Shape;172;p18"/>
            <p:cNvCxnSpPr/>
            <p:nvPr/>
          </p:nvCxnSpPr>
          <p:spPr>
            <a:xfrm>
              <a:off x="481877" y="4054811"/>
              <a:ext cx="43548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3" name="Google Shape;173;p18"/>
            <p:cNvCxnSpPr/>
            <p:nvPr/>
          </p:nvCxnSpPr>
          <p:spPr>
            <a:xfrm flipH="1">
              <a:off x="540997" y="4014753"/>
              <a:ext cx="900" cy="933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" name="Google Shape;174;p18"/>
            <p:cNvSpPr/>
            <p:nvPr/>
          </p:nvSpPr>
          <p:spPr>
            <a:xfrm>
              <a:off x="541075" y="2996778"/>
              <a:ext cx="4040676" cy="902257"/>
            </a:xfrm>
            <a:custGeom>
              <a:rect b="b" l="l" r="r" t="t"/>
              <a:pathLst>
                <a:path extrusionOk="0" h="61514" w="291115">
                  <a:moveTo>
                    <a:pt x="0" y="42272"/>
                  </a:moveTo>
                  <a:cubicBezTo>
                    <a:pt x="8270" y="45346"/>
                    <a:pt x="31688" y="65471"/>
                    <a:pt x="49617" y="60714"/>
                  </a:cubicBezTo>
                  <a:cubicBezTo>
                    <a:pt x="67546" y="55957"/>
                    <a:pt x="87817" y="19073"/>
                    <a:pt x="107576" y="13731"/>
                  </a:cubicBezTo>
                  <a:cubicBezTo>
                    <a:pt x="127335" y="8389"/>
                    <a:pt x="149728" y="30929"/>
                    <a:pt x="168170" y="28660"/>
                  </a:cubicBezTo>
                  <a:cubicBezTo>
                    <a:pt x="186612" y="26391"/>
                    <a:pt x="200882" y="1070"/>
                    <a:pt x="218226" y="119"/>
                  </a:cubicBezTo>
                  <a:cubicBezTo>
                    <a:pt x="235570" y="-832"/>
                    <a:pt x="260086" y="19878"/>
                    <a:pt x="272234" y="22952"/>
                  </a:cubicBezTo>
                  <a:cubicBezTo>
                    <a:pt x="284382" y="26026"/>
                    <a:pt x="287968" y="19293"/>
                    <a:pt x="291115" y="18561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75" name="Google Shape;175;p18"/>
            <p:cNvCxnSpPr/>
            <p:nvPr/>
          </p:nvCxnSpPr>
          <p:spPr>
            <a:xfrm flipH="1" rot="10800000">
              <a:off x="1765838" y="2773072"/>
              <a:ext cx="627300" cy="618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76" name="Google Shape;17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8458" y="4138253"/>
              <a:ext cx="66070" cy="110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48046" y="4127958"/>
              <a:ext cx="67134" cy="1104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8" name="Google Shape;178;p18"/>
            <p:cNvCxnSpPr>
              <a:stCxn id="179" idx="4"/>
            </p:cNvCxnSpPr>
            <p:nvPr/>
          </p:nvCxnSpPr>
          <p:spPr>
            <a:xfrm>
              <a:off x="1765885" y="3429649"/>
              <a:ext cx="0" cy="6204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8"/>
            <p:cNvCxnSpPr>
              <a:stCxn id="181" idx="4"/>
            </p:cNvCxnSpPr>
            <p:nvPr/>
          </p:nvCxnSpPr>
          <p:spPr>
            <a:xfrm>
              <a:off x="2398985" y="3310717"/>
              <a:ext cx="0" cy="7395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79" name="Google Shape;179;p18"/>
            <p:cNvSpPr/>
            <p:nvPr/>
          </p:nvSpPr>
          <p:spPr>
            <a:xfrm>
              <a:off x="1732285" y="3356449"/>
              <a:ext cx="67200" cy="732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2365385" y="3237517"/>
              <a:ext cx="67200" cy="73200"/>
            </a:xfrm>
            <a:prstGeom prst="ellipse">
              <a:avLst/>
            </a:prstGeom>
            <a:solidFill>
              <a:srgbClr val="FF9900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2" name="Google Shape;182;p18"/>
            <p:cNvCxnSpPr/>
            <p:nvPr/>
          </p:nvCxnSpPr>
          <p:spPr>
            <a:xfrm>
              <a:off x="2398941" y="2779578"/>
              <a:ext cx="0" cy="495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507521" y="3573695"/>
              <a:ext cx="67200" cy="73200"/>
            </a:xfrm>
            <a:prstGeom prst="ellipse">
              <a:avLst/>
            </a:prstGeom>
            <a:solidFill>
              <a:srgbClr val="0097A7"/>
            </a:solidFill>
            <a:ln cap="flat" cmpd="sng" w="9525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4548059" y="3232785"/>
              <a:ext cx="67200" cy="73200"/>
            </a:xfrm>
            <a:prstGeom prst="ellipse">
              <a:avLst/>
            </a:prstGeom>
            <a:solidFill>
              <a:srgbClr val="0097A7"/>
            </a:solidFill>
            <a:ln cap="flat" cmpd="sng" w="9525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2363674" y="2730591"/>
              <a:ext cx="67200" cy="732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" name="Google Shape;186;p18"/>
            <p:cNvCxnSpPr/>
            <p:nvPr/>
          </p:nvCxnSpPr>
          <p:spPr>
            <a:xfrm>
              <a:off x="4379361" y="2919279"/>
              <a:ext cx="110400" cy="1344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7" name="Google Shape;187;p18"/>
            <p:cNvCxnSpPr/>
            <p:nvPr/>
          </p:nvCxnSpPr>
          <p:spPr>
            <a:xfrm flipH="1">
              <a:off x="643482" y="3175917"/>
              <a:ext cx="138600" cy="1983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88" name="Google Shape;188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78032" y="3177487"/>
              <a:ext cx="296366" cy="182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72945" y="3025587"/>
              <a:ext cx="627252" cy="16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103666" y="2510450"/>
              <a:ext cx="627252" cy="211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18"/>
            <p:cNvPicPr preferRelativeResize="0"/>
            <p:nvPr/>
          </p:nvPicPr>
          <p:blipFill rotWithShape="1">
            <a:blip r:embed="rId7">
              <a:alphaModFix/>
            </a:blip>
            <a:srcRect b="16470" l="36393" r="8740" t="17167"/>
            <a:stretch/>
          </p:blipFill>
          <p:spPr>
            <a:xfrm>
              <a:off x="2193277" y="4074760"/>
              <a:ext cx="470978" cy="190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18"/>
            <p:cNvPicPr preferRelativeResize="0"/>
            <p:nvPr/>
          </p:nvPicPr>
          <p:blipFill rotWithShape="1">
            <a:blip r:embed="rId7">
              <a:alphaModFix/>
            </a:blip>
            <a:srcRect b="10397" l="36395" r="55787" t="13931"/>
            <a:stretch/>
          </p:blipFill>
          <p:spPr>
            <a:xfrm>
              <a:off x="1732298" y="4064385"/>
              <a:ext cx="67107" cy="213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8"/>
            <p:cNvPicPr preferRelativeResize="0"/>
            <p:nvPr/>
          </p:nvPicPr>
          <p:blipFill rotWithShape="1">
            <a:blip r:embed="rId7">
              <a:alphaModFix/>
            </a:blip>
            <a:srcRect b="0" l="36392" r="55786" t="0"/>
            <a:stretch/>
          </p:blipFill>
          <p:spPr>
            <a:xfrm>
              <a:off x="4851341" y="3892135"/>
              <a:ext cx="67134" cy="321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54725" y="3362448"/>
              <a:ext cx="205553" cy="183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474119" y="3035838"/>
              <a:ext cx="205554" cy="1618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26400" y="2908814"/>
              <a:ext cx="667382" cy="22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1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052421" y="2701705"/>
              <a:ext cx="627252" cy="18952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8" name="Google Shape;198;p18"/>
            <p:cNvCxnSpPr/>
            <p:nvPr/>
          </p:nvCxnSpPr>
          <p:spPr>
            <a:xfrm flipH="1">
              <a:off x="4581117" y="4007051"/>
              <a:ext cx="900" cy="933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99" name="Google Shape;199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24124" y="60836"/>
            <a:ext cx="1750499" cy="7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88725" y="862225"/>
            <a:ext cx="60864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2CC"/>
                </a:highlight>
              </a:rPr>
              <a:t>How to parallelize HC?</a:t>
            </a:r>
            <a:endParaRPr b="1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2CC"/>
                </a:highlight>
              </a:rPr>
              <a:t>Path Tracking Parallelization</a:t>
            </a:r>
            <a:endParaRPr b="1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rgbClr val="0000FF"/>
                </a:solidFill>
              </a:rPr>
              <a:t>Parallelize the “outer” part</a:t>
            </a:r>
            <a:r>
              <a:rPr lang="en" sz="1600">
                <a:solidFill>
                  <a:schemeClr val="dk1"/>
                </a:solidFill>
              </a:rPr>
              <a:t>: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5" name="Google Shape;205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GPU-HC</a:t>
            </a:r>
            <a:endParaRPr b="1" sz="2620"/>
          </a:p>
        </p:txBody>
      </p:sp>
      <p:pic>
        <p:nvPicPr>
          <p:cNvPr id="206" name="Google Shape;2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4124" y="60836"/>
            <a:ext cx="1750499" cy="7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9"/>
          <p:cNvSpPr txBox="1"/>
          <p:nvPr/>
        </p:nvSpPr>
        <p:spPr>
          <a:xfrm>
            <a:off x="1333425" y="4556875"/>
            <a:ext cx="3597000" cy="415500"/>
          </a:xfrm>
          <a:prstGeom prst="rect">
            <a:avLst/>
          </a:prstGeom>
          <a:solidFill>
            <a:srgbClr val="00A9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Assign 1 track to 1 warp (32 threads)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1033650" y="3537488"/>
            <a:ext cx="430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We need to assign 1 track to multiple threads for (1) lower level parallelization (2) </a:t>
            </a:r>
            <a:r>
              <a:rPr lang="en" sz="1200">
                <a:solidFill>
                  <a:schemeClr val="dk2"/>
                </a:solidFill>
              </a:rPr>
              <a:t>always</a:t>
            </a:r>
            <a:r>
              <a:rPr lang="en" sz="1200">
                <a:solidFill>
                  <a:schemeClr val="dk2"/>
                </a:solidFill>
              </a:rPr>
              <a:t> access to fast memories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Cannot assign a lot: thread synchronization takes time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1071225" y="1861700"/>
            <a:ext cx="3619800" cy="31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Solution Tracking</a:t>
            </a:r>
            <a:endParaRPr>
              <a:solidFill>
                <a:srgbClr val="6FA8DC"/>
              </a:solidFill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8088" y="919263"/>
            <a:ext cx="2715375" cy="19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3887" y="2949151"/>
            <a:ext cx="2923800" cy="17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9"/>
          <p:cNvSpPr txBox="1"/>
          <p:nvPr/>
        </p:nvSpPr>
        <p:spPr>
          <a:xfrm>
            <a:off x="1071225" y="2269625"/>
            <a:ext cx="36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The parallelism is organized in terms of thread blocks (TBs)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Each TB is composed of multiple threads running in groups of 32  (</a:t>
            </a:r>
            <a:r>
              <a:rPr b="1" lang="en" sz="1200">
                <a:solidFill>
                  <a:schemeClr val="dk2"/>
                </a:solidFill>
              </a:rPr>
              <a:t>a warp</a:t>
            </a:r>
            <a:r>
              <a:rPr lang="en" sz="1200">
                <a:solidFill>
                  <a:schemeClr val="dk2"/>
                </a:solidFill>
              </a:rPr>
              <a:t>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idx="1" type="body"/>
          </p:nvPr>
        </p:nvSpPr>
        <p:spPr>
          <a:xfrm>
            <a:off x="311700" y="847675"/>
            <a:ext cx="8231100" cy="4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2CC"/>
                </a:highlight>
              </a:rPr>
              <a:t>What are the parallel computations in GPU-HC?</a:t>
            </a:r>
            <a:endParaRPr b="1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rgbClr val="0000FF"/>
                </a:solidFill>
              </a:rPr>
              <a:t>Parallelize the “inner part” of each track</a:t>
            </a:r>
            <a:endParaRPr sz="1600">
              <a:solidFill>
                <a:srgbClr val="0000FF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0000FF"/>
                </a:solidFill>
              </a:rPr>
            </a:br>
            <a:endParaRPr sz="1600">
              <a:solidFill>
                <a:srgbClr val="0000FF"/>
              </a:solidFill>
            </a:endParaRPr>
          </a:p>
          <a:p>
            <a:pPr indent="-147319" lvl="2" marL="118872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700">
                <a:solidFill>
                  <a:schemeClr val="dk1"/>
                </a:solidFill>
              </a:rPr>
              <a:t>c</a:t>
            </a:r>
            <a:r>
              <a:rPr lang="en" sz="1500">
                <a:solidFill>
                  <a:schemeClr val="dk1"/>
                </a:solidFill>
              </a:rPr>
              <a:t>uBLAS, MAGMA</a:t>
            </a:r>
            <a:endParaRPr sz="1500">
              <a:solidFill>
                <a:schemeClr val="dk1"/>
              </a:solidFill>
            </a:endParaRPr>
          </a:p>
          <a:p>
            <a:pPr indent="-134619" lvl="2" marL="11887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sz="1500">
                <a:solidFill>
                  <a:schemeClr val="dk1"/>
                </a:solidFill>
              </a:rPr>
              <a:t>Collaborate with the MAGMA</a:t>
            </a:r>
            <a:r>
              <a:rPr baseline="30000"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library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Developers</a:t>
            </a:r>
            <a:endParaRPr sz="1500">
              <a:solidFill>
                <a:schemeClr val="dk1"/>
              </a:solidFill>
            </a:endParaRPr>
          </a:p>
          <a:p>
            <a:pPr indent="-140970" lvl="3" marL="16459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High speed linear system solving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for small matrix (dimension &lt; 32x32)</a:t>
            </a:r>
            <a:endParaRPr sz="1500">
              <a:solidFill>
                <a:schemeClr val="dk1"/>
              </a:solidFill>
            </a:endParaRPr>
          </a:p>
          <a:p>
            <a:pPr indent="-140970" lvl="3" marL="16459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Fused Kernel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8" name="Google Shape;218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GPU-HC</a:t>
            </a:r>
            <a:endParaRPr b="1" sz="2620"/>
          </a:p>
        </p:txBody>
      </p:sp>
      <p:pic>
        <p:nvPicPr>
          <p:cNvPr id="219" name="Google Shape;2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823" y="1825775"/>
            <a:ext cx="3170376" cy="16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 txBox="1"/>
          <p:nvPr/>
        </p:nvSpPr>
        <p:spPr>
          <a:xfrm>
            <a:off x="209400" y="4499400"/>
            <a:ext cx="8725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Dong, Tingxing, Azzam Haidar, Piotr Luszczek, Stanimire Tomov, Ahmad Abdelfattah, and Jack Dongarra. </a:t>
            </a:r>
            <a:r>
              <a:rPr i="1" lang="en" sz="1000">
                <a:solidFill>
                  <a:srgbClr val="666666"/>
                </a:solidFill>
                <a:highlight>
                  <a:srgbClr val="FFFFFF"/>
                </a:highlight>
              </a:rPr>
              <a:t>Magma batched: A batched BLAS approach for small matrix factorizations and applications on gpus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. Technical Report. Technical report, 2016.</a:t>
            </a:r>
            <a:endParaRPr baseline="30000" sz="1000">
              <a:solidFill>
                <a:srgbClr val="666666"/>
              </a:solidFill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1517400" y="1607363"/>
            <a:ext cx="2376000" cy="4311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Solving a linear system</a:t>
            </a:r>
            <a:endParaRPr sz="1600">
              <a:solidFill>
                <a:srgbClr val="6AA84F"/>
              </a:solidFill>
            </a:endParaRPr>
          </a:p>
        </p:txBody>
      </p:sp>
      <p:pic>
        <p:nvPicPr>
          <p:cNvPr id="222" name="Google Shape;2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4124" y="60836"/>
            <a:ext cx="1750499" cy="7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/>
          <p:nvPr/>
        </p:nvSpPr>
        <p:spPr>
          <a:xfrm>
            <a:off x="2046725" y="3516500"/>
            <a:ext cx="4627500" cy="1370400"/>
          </a:xfrm>
          <a:prstGeom prst="roundRect">
            <a:avLst>
              <a:gd fmla="val 16667" name="adj"/>
            </a:avLst>
          </a:prstGeom>
          <a:solidFill>
            <a:srgbClr val="FCE5CD">
              <a:alpha val="47060"/>
            </a:srgbClr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 txBox="1"/>
          <p:nvPr>
            <p:ph idx="1" type="body"/>
          </p:nvPr>
        </p:nvSpPr>
        <p:spPr>
          <a:xfrm>
            <a:off x="311700" y="847675"/>
            <a:ext cx="82311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2CC"/>
                </a:highlight>
              </a:rPr>
              <a:t>What are the parallel computations in GPU-HC?</a:t>
            </a:r>
            <a:endParaRPr b="1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rgbClr val="0000FF"/>
                </a:solidFill>
              </a:rPr>
              <a:t>Fine level</a:t>
            </a:r>
            <a:r>
              <a:rPr lang="en" sz="1600">
                <a:solidFill>
                  <a:srgbClr val="0000FF"/>
                </a:solidFill>
              </a:rPr>
              <a:t>: Parallelize the “inner part” of each track</a:t>
            </a:r>
            <a:br>
              <a:rPr lang="en" sz="1600">
                <a:solidFill>
                  <a:srgbClr val="0000FF"/>
                </a:solidFill>
              </a:rPr>
            </a:br>
            <a:br>
              <a:rPr lang="en" sz="1600">
                <a:solidFill>
                  <a:srgbClr val="0000FF"/>
                </a:solidFill>
              </a:rPr>
            </a:br>
            <a:br>
              <a:rPr lang="en" sz="16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</p:txBody>
      </p:sp>
      <p:sp>
        <p:nvSpPr>
          <p:cNvPr id="229" name="Google Shape;229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GPU-HC</a:t>
            </a:r>
            <a:endParaRPr b="1" sz="2620"/>
          </a:p>
        </p:txBody>
      </p:sp>
      <p:sp>
        <p:nvSpPr>
          <p:cNvPr id="230" name="Google Shape;230;p21"/>
          <p:cNvSpPr txBox="1"/>
          <p:nvPr/>
        </p:nvSpPr>
        <p:spPr>
          <a:xfrm>
            <a:off x="1289500" y="1539813"/>
            <a:ext cx="4680900" cy="4311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Jacobians and homotopy computation/evaluation</a:t>
            </a:r>
            <a:endParaRPr sz="1600">
              <a:solidFill>
                <a:srgbClr val="E69138"/>
              </a:solidFill>
            </a:endParaRPr>
          </a:p>
        </p:txBody>
      </p:sp>
      <p:pic>
        <p:nvPicPr>
          <p:cNvPr id="231" name="Google Shape;231;p21"/>
          <p:cNvPicPr preferRelativeResize="0"/>
          <p:nvPr/>
        </p:nvPicPr>
        <p:blipFill rotWithShape="1">
          <a:blip r:embed="rId3">
            <a:alphaModFix/>
          </a:blip>
          <a:srcRect b="0" l="4449" r="55465" t="0"/>
          <a:stretch/>
        </p:blipFill>
        <p:spPr>
          <a:xfrm>
            <a:off x="4360425" y="2474325"/>
            <a:ext cx="1886524" cy="2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1"/>
          <p:cNvPicPr preferRelativeResize="0"/>
          <p:nvPr/>
        </p:nvPicPr>
        <p:blipFill rotWithShape="1">
          <a:blip r:embed="rId4">
            <a:alphaModFix/>
          </a:blip>
          <a:srcRect b="3960" l="4672" r="60822" t="-3960"/>
          <a:stretch/>
        </p:blipFill>
        <p:spPr>
          <a:xfrm>
            <a:off x="4360425" y="2797788"/>
            <a:ext cx="1470876" cy="23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1"/>
          <p:cNvGrpSpPr/>
          <p:nvPr/>
        </p:nvGrpSpPr>
        <p:grpSpPr>
          <a:xfrm>
            <a:off x="1405875" y="2440475"/>
            <a:ext cx="2829148" cy="232000"/>
            <a:chOff x="1316900" y="2196300"/>
            <a:chExt cx="2829148" cy="232000"/>
          </a:xfrm>
        </p:grpSpPr>
        <p:pic>
          <p:nvPicPr>
            <p:cNvPr id="234" name="Google Shape;234;p21"/>
            <p:cNvPicPr preferRelativeResize="0"/>
            <p:nvPr/>
          </p:nvPicPr>
          <p:blipFill rotWithShape="1">
            <a:blip r:embed="rId3">
              <a:alphaModFix/>
            </a:blip>
            <a:srcRect b="-9" l="48504" r="0" t="3800"/>
            <a:stretch/>
          </p:blipFill>
          <p:spPr>
            <a:xfrm>
              <a:off x="1722423" y="2200711"/>
              <a:ext cx="2423625" cy="2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1"/>
            <p:cNvPicPr preferRelativeResize="0"/>
            <p:nvPr/>
          </p:nvPicPr>
          <p:blipFill rotWithShape="1">
            <a:blip r:embed="rId3">
              <a:alphaModFix/>
            </a:blip>
            <a:srcRect b="0" l="0" r="90848" t="0"/>
            <a:stretch/>
          </p:blipFill>
          <p:spPr>
            <a:xfrm>
              <a:off x="1316900" y="2196300"/>
              <a:ext cx="430700" cy="232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6" name="Google Shape;2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7325" y="2084899"/>
            <a:ext cx="1642500" cy="1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1"/>
          <p:cNvSpPr txBox="1"/>
          <p:nvPr/>
        </p:nvSpPr>
        <p:spPr>
          <a:xfrm>
            <a:off x="1192550" y="2009375"/>
            <a:ext cx="222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Parameter homotopy: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238" name="Google Shape;238;p21"/>
          <p:cNvGrpSpPr/>
          <p:nvPr/>
        </p:nvGrpSpPr>
        <p:grpSpPr>
          <a:xfrm>
            <a:off x="1406088" y="2786840"/>
            <a:ext cx="2785583" cy="253878"/>
            <a:chOff x="4337925" y="3215625"/>
            <a:chExt cx="2714200" cy="232000"/>
          </a:xfrm>
        </p:grpSpPr>
        <p:pic>
          <p:nvPicPr>
            <p:cNvPr id="239" name="Google Shape;239;p21"/>
            <p:cNvPicPr preferRelativeResize="0"/>
            <p:nvPr/>
          </p:nvPicPr>
          <p:blipFill rotWithShape="1">
            <a:blip r:embed="rId4">
              <a:alphaModFix/>
            </a:blip>
            <a:srcRect b="-3939" l="0" r="89903" t="-10"/>
            <a:stretch/>
          </p:blipFill>
          <p:spPr>
            <a:xfrm>
              <a:off x="4337925" y="3215625"/>
              <a:ext cx="414026" cy="2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21"/>
            <p:cNvPicPr preferRelativeResize="0"/>
            <p:nvPr/>
          </p:nvPicPr>
          <p:blipFill rotWithShape="1">
            <a:blip r:embed="rId4">
              <a:alphaModFix/>
            </a:blip>
            <a:srcRect b="0" l="43905" r="0" t="-3950"/>
            <a:stretch/>
          </p:blipFill>
          <p:spPr>
            <a:xfrm>
              <a:off x="4751950" y="3215625"/>
              <a:ext cx="2300175" cy="232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21"/>
          <p:cNvSpPr txBox="1"/>
          <p:nvPr/>
        </p:nvSpPr>
        <p:spPr>
          <a:xfrm>
            <a:off x="1316900" y="3128425"/>
            <a:ext cx="278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Compute the coefficients by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42" name="Google Shape;242;p21"/>
          <p:cNvPicPr preferRelativeResize="0"/>
          <p:nvPr/>
        </p:nvPicPr>
        <p:blipFill rotWithShape="1">
          <a:blip r:embed="rId6">
            <a:alphaModFix/>
          </a:blip>
          <a:srcRect b="0" l="0" r="90415" t="0"/>
          <a:stretch/>
        </p:blipFill>
        <p:spPr>
          <a:xfrm>
            <a:off x="1406100" y="3552300"/>
            <a:ext cx="634649" cy="12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/>
          <p:cNvPicPr preferRelativeResize="0"/>
          <p:nvPr/>
        </p:nvPicPr>
        <p:blipFill rotWithShape="1">
          <a:blip r:embed="rId6">
            <a:alphaModFix/>
          </a:blip>
          <a:srcRect b="0" l="23605" r="0" t="0"/>
          <a:stretch/>
        </p:blipFill>
        <p:spPr>
          <a:xfrm>
            <a:off x="2003799" y="3552300"/>
            <a:ext cx="5058650" cy="12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24124" y="60836"/>
            <a:ext cx="1750499" cy="7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58600" y="1558288"/>
            <a:ext cx="261200" cy="3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07375" y="1558300"/>
            <a:ext cx="284405" cy="3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68025" y="1639375"/>
            <a:ext cx="203000" cy="23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21"/>
          <p:cNvCxnSpPr/>
          <p:nvPr/>
        </p:nvCxnSpPr>
        <p:spPr>
          <a:xfrm flipH="1" rot="10800000">
            <a:off x="6656000" y="3388500"/>
            <a:ext cx="518700" cy="2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1"/>
          <p:cNvSpPr txBox="1"/>
          <p:nvPr/>
        </p:nvSpPr>
        <p:spPr>
          <a:xfrm>
            <a:off x="6656000" y="2995900"/>
            <a:ext cx="18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Constant in runtime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