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D62E7E-3ECB-435B-9F55-8CA8102814D1}">
  <a:tblStyle styleId="{A7D62E7E-3ECB-435B-9F55-8CA8102814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5a2b8d2e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5a2b8d2e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5a2b8d2e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5a2b8d2e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5b12f035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5b12f035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5a2b8d2e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5a2b8d2e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5b12f03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5b12f03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5b12f03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5b12f03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5b12f03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5b12f03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60a055e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60a055e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5b12f035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5b12f035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5b12f035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5b12f035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5a2b8d2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5a2b8d2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5b12f035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5b12f035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60a055e2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60a055e2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60a055e2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60a055e2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5b12f035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5b12f035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5a2b8d2e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5a2b8d2e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5a2b8d2e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5a2b8d2e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5a2b8d2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5a2b8d2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a2b8d2e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5a2b8d2e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5a2b8d2e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5a2b8d2e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5a2b8d2e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5a2b8d2e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5a2b8d2e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5a2b8d2e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every system has this property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5" Type="http://schemas.openxmlformats.org/officeDocument/2006/relationships/image" Target="../media/image22.png"/><Relationship Id="rId6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1" Type="http://schemas.openxmlformats.org/officeDocument/2006/relationships/image" Target="../media/image26.png"/><Relationship Id="rId10" Type="http://schemas.openxmlformats.org/officeDocument/2006/relationships/image" Target="../media/image32.png"/><Relationship Id="rId12" Type="http://schemas.openxmlformats.org/officeDocument/2006/relationships/image" Target="../media/image30.png"/><Relationship Id="rId9" Type="http://schemas.openxmlformats.org/officeDocument/2006/relationships/image" Target="../media/image3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7.png"/><Relationship Id="rId7" Type="http://schemas.openxmlformats.org/officeDocument/2006/relationships/image" Target="../media/image31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Relationship Id="rId5" Type="http://schemas.openxmlformats.org/officeDocument/2006/relationships/image" Target="../media/image2.png"/><Relationship Id="rId6" Type="http://schemas.openxmlformats.org/officeDocument/2006/relationships/image" Target="../media/image23.png"/><Relationship Id="rId7" Type="http://schemas.openxmlformats.org/officeDocument/2006/relationships/image" Target="../media/image16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5325" y="1333150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Tour of solving polynomial systems in Computer Vision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5325" y="2368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Hongyi Fan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Cognex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774" y="4339298"/>
            <a:ext cx="1750499" cy="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General Solvers: Resultant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235500" y="10534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Resultant:</a:t>
            </a:r>
            <a:endParaRPr b="1" baseline="30000" sz="23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aseline="30000" lang="en" sz="2200">
                <a:solidFill>
                  <a:schemeClr val="dk1"/>
                </a:solidFill>
              </a:rPr>
              <a:t>Works well with simple problems</a:t>
            </a:r>
            <a:endParaRPr b="1" baseline="3000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aseline="30000" lang="en" sz="2200">
                <a:solidFill>
                  <a:schemeClr val="dk1"/>
                </a:solidFill>
              </a:rPr>
              <a:t>For general problems, it will generate really large symbolic resultants: Hard and slow to work with</a:t>
            </a:r>
            <a:endParaRPr baseline="30000" sz="22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aseline="30000" lang="en" sz="2300">
                <a:solidFill>
                  <a:schemeClr val="dk1"/>
                </a:solidFill>
              </a:rPr>
              <a:t>Advanced resultant method can generate compact resultants, but one needs to pick manually and optimize manually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Example: Bezout-Cayley-Dixon method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42050" y="4586950"/>
            <a:ext cx="72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</a:rPr>
              <a:t>Kasten, Yoni, Meirav Galun, and Ronen Basri. "Resultant based incremental recovery of camera pose from pairwise matches." </a:t>
            </a:r>
            <a:r>
              <a:rPr i="1" lang="en" sz="900">
                <a:solidFill>
                  <a:srgbClr val="999999"/>
                </a:solidFill>
                <a:highlight>
                  <a:srgbClr val="FFFFFF"/>
                </a:highlight>
              </a:rPr>
              <a:t>2019 IEEE Winter Conference on Applications of Computer Vision (WACV)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</a:rPr>
              <a:t>. IEEE, 2019.</a:t>
            </a:r>
            <a:endParaRPr sz="7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General Solvers: </a:t>
            </a:r>
            <a:r>
              <a:rPr b="1" lang="en" sz="2120"/>
              <a:t>Groebner</a:t>
            </a:r>
            <a:r>
              <a:rPr b="1" lang="en" sz="2120"/>
              <a:t> basis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245175" y="1017725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36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Groebner basis:</a:t>
            </a:r>
            <a:endParaRPr b="1" baseline="30000" sz="2300">
              <a:solidFill>
                <a:schemeClr val="dk1"/>
              </a:solidFill>
            </a:endParaRPr>
          </a:p>
          <a:p>
            <a:pPr indent="-36369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Convert a polynomial system to another system that shares the same roots but easier to solve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-363696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Finding the Groebner basis is not trivial, time consuming, and not unique</a:t>
            </a:r>
            <a:endParaRPr baseline="30000" sz="2300">
              <a:solidFill>
                <a:schemeClr val="dk1"/>
              </a:solidFill>
            </a:endParaRPr>
          </a:p>
          <a:p>
            <a:pPr indent="-363696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aseline="30000" lang="en" sz="2300">
                <a:solidFill>
                  <a:schemeClr val="dk1"/>
                </a:solidFill>
              </a:rPr>
              <a:t>Buchberger Algorithm</a:t>
            </a:r>
            <a:endParaRPr baseline="30000" sz="2300">
              <a:solidFill>
                <a:schemeClr val="dk1"/>
              </a:solidFill>
            </a:endParaRPr>
          </a:p>
          <a:p>
            <a:pPr indent="-363696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aseline="30000" lang="en" sz="2300">
                <a:solidFill>
                  <a:schemeClr val="dk1"/>
                </a:solidFill>
              </a:rPr>
              <a:t>F4 Algorithm</a:t>
            </a:r>
            <a:endParaRPr baseline="30000" sz="2300">
              <a:solidFill>
                <a:schemeClr val="dk1"/>
              </a:solidFill>
            </a:endParaRPr>
          </a:p>
          <a:p>
            <a:pPr indent="-363696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aseline="30000" lang="en" sz="2300">
                <a:solidFill>
                  <a:schemeClr val="dk1"/>
                </a:solidFill>
              </a:rPr>
              <a:t>Multiple implementation in Maple/Matlab/Macaulay/Julia….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grpSp>
        <p:nvGrpSpPr>
          <p:cNvPr id="168" name="Google Shape;168;p23"/>
          <p:cNvGrpSpPr/>
          <p:nvPr/>
        </p:nvGrpSpPr>
        <p:grpSpPr>
          <a:xfrm>
            <a:off x="1178019" y="1634452"/>
            <a:ext cx="7074806" cy="1158900"/>
            <a:chOff x="949419" y="1939252"/>
            <a:chExt cx="7074806" cy="1158900"/>
          </a:xfrm>
        </p:grpSpPr>
        <p:cxnSp>
          <p:nvCxnSpPr>
            <p:cNvPr id="169" name="Google Shape;169;p23"/>
            <p:cNvCxnSpPr/>
            <p:nvPr/>
          </p:nvCxnSpPr>
          <p:spPr>
            <a:xfrm>
              <a:off x="2805400" y="2518688"/>
              <a:ext cx="70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3"/>
            <p:cNvSpPr/>
            <p:nvPr/>
          </p:nvSpPr>
          <p:spPr>
            <a:xfrm>
              <a:off x="3733400" y="1939252"/>
              <a:ext cx="1602300" cy="115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49419" y="2185069"/>
              <a:ext cx="1675350" cy="66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31275" y="2448588"/>
              <a:ext cx="1216658" cy="140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3" name="Google Shape;173;p23"/>
            <p:cNvCxnSpPr/>
            <p:nvPr/>
          </p:nvCxnSpPr>
          <p:spPr>
            <a:xfrm>
              <a:off x="5485175" y="2518688"/>
              <a:ext cx="70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74" name="Google Shape;17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37250" y="2123902"/>
              <a:ext cx="1602300" cy="7895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3"/>
            <p:cNvSpPr/>
            <p:nvPr/>
          </p:nvSpPr>
          <p:spPr>
            <a:xfrm>
              <a:off x="6348725" y="2693798"/>
              <a:ext cx="1675500" cy="2196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General Solvers: Groebner basis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245175" y="9419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Groebner basis:</a:t>
            </a:r>
            <a:endParaRPr b="1"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The coefficient may explode, generate some unstable behaviour if we use floating numbers. 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A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A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A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High complexity: Slow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baseline="30000" lang="en" sz="2300">
                <a:solidFill>
                  <a:schemeClr val="dk1"/>
                </a:solidFill>
              </a:rPr>
              <a:t>5 points relative problem: 0.5-1s</a:t>
            </a:r>
            <a:endParaRPr baseline="30000" sz="2300">
              <a:solidFill>
                <a:schemeClr val="dk1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00" y="1756775"/>
            <a:ext cx="8409025" cy="15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5"/>
          <p:cNvGraphicFramePr/>
          <p:nvPr/>
        </p:nvGraphicFramePr>
        <p:xfrm>
          <a:off x="261425" y="91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{A7D62E7E-3ECB-435B-9F55-8CA8102814D1}</a:tableStyleId>
              </a:tblPr>
              <a:tblGrid>
                <a:gridCol w="1428475"/>
                <a:gridCol w="1428475"/>
                <a:gridCol w="1428475"/>
                <a:gridCol w="1428475"/>
                <a:gridCol w="1428475"/>
                <a:gridCol w="1428475"/>
              </a:tblGrid>
              <a:tr h="9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Stable &amp; Accurate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Access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Initialize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Scalable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Newton-Raphson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General Solvers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(Resultant &amp; Groebner basis)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The requirements of an IDEAL polynomial solver </a:t>
            </a:r>
            <a:endParaRPr b="1" sz="212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7896463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3635900" y="25394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2119975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6413038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2119975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3635888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7896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6413050" y="19068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5024475" y="2539475"/>
            <a:ext cx="483925" cy="4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Specific</a:t>
            </a:r>
            <a:r>
              <a:rPr b="1" lang="en" sz="2120"/>
              <a:t> Solvers: Elimination Template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245175" y="9419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We are not solving any general polynomial</a:t>
            </a:r>
            <a:endParaRPr b="1"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Same form, different coefficients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Automatically generate an efficient solver that can solve a particular problem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grpSp>
        <p:nvGrpSpPr>
          <p:cNvPr id="208" name="Google Shape;208;p26"/>
          <p:cNvGrpSpPr/>
          <p:nvPr/>
        </p:nvGrpSpPr>
        <p:grpSpPr>
          <a:xfrm>
            <a:off x="1086525" y="2083213"/>
            <a:ext cx="6525000" cy="1420500"/>
            <a:chOff x="1047175" y="2074875"/>
            <a:chExt cx="6525000" cy="1420500"/>
          </a:xfrm>
        </p:grpSpPr>
        <p:sp>
          <p:nvSpPr>
            <p:cNvPr id="209" name="Google Shape;209;p26"/>
            <p:cNvSpPr/>
            <p:nvPr/>
          </p:nvSpPr>
          <p:spPr>
            <a:xfrm>
              <a:off x="1047175" y="2074875"/>
              <a:ext cx="3262500" cy="14205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Offline Stage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Solve the Groebner basis on a finite field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Remember the “recipe” in eliminating variables 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Forming an elimination template for coefficients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309675" y="2074875"/>
              <a:ext cx="3262500" cy="1420500"/>
            </a:xfrm>
            <a:prstGeom prst="rect">
              <a:avLst/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Online Stage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Insert the given coefficients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Solve the problem following the recipe</a:t>
              </a:r>
              <a:endParaRPr sz="1100"/>
            </a:p>
          </p:txBody>
        </p:sp>
      </p:grpSp>
      <p:sp>
        <p:nvSpPr>
          <p:cNvPr id="211" name="Google Shape;211;p26"/>
          <p:cNvSpPr txBox="1"/>
          <p:nvPr/>
        </p:nvSpPr>
        <p:spPr>
          <a:xfrm>
            <a:off x="72700" y="4190400"/>
            <a:ext cx="7257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</a:rPr>
              <a:t>Kukelova, Zuzana, Martin Bujnak, and Tomas Pajdla. "Automatic generator of minimal problem solvers." In Computer Vision–ECCV 2008: 10th European Conference on Computer Vision, Marseille, France, October 12-18, 2008, Proceedings, Part III 10, pp. 302-315. Springer Berlin Heidelberg, 2008.</a:t>
            </a:r>
            <a:endParaRPr sz="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</a:rPr>
              <a:t>Larsson, Viktor, Kalle Astrom, and Magnus Oskarsson. "Efficient solvers for minimal problems by syzygy-based reduction." In Proceedings of the IEEE Conference on Computer Vision and Pattern Recognition, pp. 820-829. 2017.</a:t>
            </a:r>
            <a:endParaRPr sz="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</a:rPr>
              <a:t>Martyushev, Evgeniy, Jana Vrablikova, and Tomas Pajdla. "Optimizing elimination templates by greedy parameter search." In Proceedings of the IEEE/CVF Conference on Computer Vision and Pattern Recognition, pp. 15754-15764. 2022.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Specific Solvers: Elimination Template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245175" y="9419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A big leap in solving the polynomial problems in computer vision</a:t>
            </a:r>
            <a:endParaRPr b="1"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The offline </a:t>
            </a:r>
            <a:r>
              <a:rPr baseline="30000" lang="en" sz="2300">
                <a:solidFill>
                  <a:schemeClr val="dk1"/>
                </a:solidFill>
              </a:rPr>
              <a:t>stage is an easy to access black box, the template generation is automatic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The online stage is an G-J elimination and linear system solving (Really Fast)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grpSp>
        <p:nvGrpSpPr>
          <p:cNvPr id="219" name="Google Shape;219;p27"/>
          <p:cNvGrpSpPr/>
          <p:nvPr/>
        </p:nvGrpSpPr>
        <p:grpSpPr>
          <a:xfrm>
            <a:off x="1087425" y="1901093"/>
            <a:ext cx="6645876" cy="2495858"/>
            <a:chOff x="1237700" y="1905943"/>
            <a:chExt cx="6645876" cy="2495858"/>
          </a:xfrm>
        </p:grpSpPr>
        <p:pic>
          <p:nvPicPr>
            <p:cNvPr id="220" name="Google Shape;220;p27"/>
            <p:cNvPicPr preferRelativeResize="0"/>
            <p:nvPr/>
          </p:nvPicPr>
          <p:blipFill rotWithShape="1">
            <a:blip r:embed="rId4">
              <a:alphaModFix/>
            </a:blip>
            <a:srcRect b="6332" l="0" r="12595" t="43006"/>
            <a:stretch/>
          </p:blipFill>
          <p:spPr>
            <a:xfrm>
              <a:off x="1237700" y="2331800"/>
              <a:ext cx="6623151" cy="207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7"/>
            <p:cNvPicPr preferRelativeResize="0"/>
            <p:nvPr/>
          </p:nvPicPr>
          <p:blipFill rotWithShape="1">
            <a:blip r:embed="rId4">
              <a:alphaModFix/>
            </a:blip>
            <a:srcRect b="87062" l="323" r="12271" t="1599"/>
            <a:stretch/>
          </p:blipFill>
          <p:spPr>
            <a:xfrm>
              <a:off x="1260425" y="1905943"/>
              <a:ext cx="6623151" cy="463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Specific Solvers: Elimination Template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245175" y="9419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There are problems cannot solve by elimination template</a:t>
            </a:r>
            <a:endParaRPr b="1"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Offline stage still needs to solve Groebner basis: May not be achievable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The template size is not predictable and unstable sometimes 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aseline="30000" lang="en" sz="2300">
                <a:solidFill>
                  <a:schemeClr val="dk1"/>
                </a:solidFill>
              </a:rPr>
              <a:t>Example: 3-view triangulation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75" y="2403500"/>
            <a:ext cx="3196075" cy="14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70" y="2983500"/>
            <a:ext cx="95232" cy="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3950" y="3406850"/>
            <a:ext cx="97675" cy="6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2026" y="2983500"/>
            <a:ext cx="97675" cy="6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7050" y="3135330"/>
            <a:ext cx="97679" cy="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0675" y="3364700"/>
            <a:ext cx="97675" cy="8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52300" y="3167100"/>
            <a:ext cx="95225" cy="83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8"/>
          <p:cNvCxnSpPr/>
          <p:nvPr/>
        </p:nvCxnSpPr>
        <p:spPr>
          <a:xfrm>
            <a:off x="5502200" y="2876825"/>
            <a:ext cx="630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8"/>
          <p:cNvSpPr txBox="1"/>
          <p:nvPr/>
        </p:nvSpPr>
        <p:spPr>
          <a:xfrm>
            <a:off x="3931575" y="3406850"/>
            <a:ext cx="43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size of the </a:t>
            </a:r>
            <a:r>
              <a:rPr lang="en" sz="1200">
                <a:solidFill>
                  <a:schemeClr val="dk2"/>
                </a:solidFill>
              </a:rPr>
              <a:t>elimination</a:t>
            </a:r>
            <a:r>
              <a:rPr lang="en" sz="1200">
                <a:solidFill>
                  <a:schemeClr val="dk2"/>
                </a:solidFill>
              </a:rPr>
              <a:t> template is larger than 1000x1000 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9001" y="2606675"/>
            <a:ext cx="160142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04275" y="2728863"/>
            <a:ext cx="2518576" cy="3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29"/>
          <p:cNvGraphicFramePr/>
          <p:nvPr/>
        </p:nvGraphicFramePr>
        <p:xfrm>
          <a:off x="261425" y="91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{A7D62E7E-3ECB-435B-9F55-8CA8102814D1}</a:tableStyleId>
              </a:tblPr>
              <a:tblGrid>
                <a:gridCol w="1428475"/>
                <a:gridCol w="1428475"/>
                <a:gridCol w="1428475"/>
                <a:gridCol w="1428475"/>
                <a:gridCol w="1428475"/>
                <a:gridCol w="1428475"/>
              </a:tblGrid>
              <a:tr h="9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Stable &amp; Accurate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Access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Initialize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Scalable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Newton-Raphson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General Solvers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(Resultant &amp; Groebner basis)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Specific Solvers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(Elimination Template)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The requirements of an IDEAL polynomial solver </a:t>
            </a:r>
            <a:endParaRPr b="1" sz="2120"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7896463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3635900" y="25394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2119975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6413038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2119975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3635888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7896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6413050" y="19068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5024475" y="25394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2119975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3635888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6413038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7896463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Homotopy Continuation (HC)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245175" y="9419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Solve the </a:t>
            </a:r>
            <a:r>
              <a:rPr b="1" baseline="30000" lang="en" sz="2300">
                <a:solidFill>
                  <a:schemeClr val="dk1"/>
                </a:solidFill>
              </a:rPr>
              <a:t>problem using another problem we know the root</a:t>
            </a:r>
            <a:endParaRPr b="1"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="1" baseline="30000" lang="en" sz="2300">
                <a:solidFill>
                  <a:schemeClr val="dk1"/>
                </a:solidFill>
              </a:rPr>
              <a:t>Suppose we know the solution of an easier system G(x), i.e. start system, instead of F(x), i.e. target system</a:t>
            </a:r>
            <a:endParaRPr b="1" baseline="30000"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="1" baseline="30000" lang="en" sz="2300">
                <a:solidFill>
                  <a:schemeClr val="dk1"/>
                </a:solidFill>
              </a:rPr>
              <a:t>iteratively change the solutions of G(x) to that of F(x) via a homotopy H(x)</a:t>
            </a:r>
            <a:endParaRPr b="1" baseline="3000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284" y="3105871"/>
            <a:ext cx="3678275" cy="19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8888" y="2809587"/>
            <a:ext cx="3133025" cy="269575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30"/>
          <p:cNvSpPr txBox="1"/>
          <p:nvPr/>
        </p:nvSpPr>
        <p:spPr>
          <a:xfrm>
            <a:off x="2225275" y="3105875"/>
            <a:ext cx="56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n" sz="2300">
                <a:solidFill>
                  <a:schemeClr val="dk1"/>
                </a:solidFill>
              </a:rPr>
              <a:t>G(x)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6432350" y="3144725"/>
            <a:ext cx="56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baseline="30000" lang="en" sz="2300">
                <a:solidFill>
                  <a:schemeClr val="dk1"/>
                </a:solidFill>
              </a:rPr>
              <a:t>F</a:t>
            </a:r>
            <a:r>
              <a:rPr b="1" baseline="30000" lang="en" sz="2300">
                <a:solidFill>
                  <a:schemeClr val="dk1"/>
                </a:solidFill>
              </a:rPr>
              <a:t>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Homotopy Continuation</a:t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245175" y="9419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Tracking solution is simple and </a:t>
            </a:r>
            <a:r>
              <a:rPr b="1" baseline="30000" lang="en" sz="2300">
                <a:solidFill>
                  <a:schemeClr val="dk1"/>
                </a:solidFill>
              </a:rPr>
              <a:t>easy to implement</a:t>
            </a:r>
            <a:r>
              <a:rPr b="1" baseline="30000" lang="en" sz="2300">
                <a:solidFill>
                  <a:schemeClr val="dk1"/>
                </a:solidFill>
              </a:rPr>
              <a:t> (Will introduce in the next section)</a:t>
            </a:r>
            <a:endParaRPr b="1" baseline="30000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Solving the system as it is (No transformation on the polynomial) -&gt; Stable and General</a:t>
            </a:r>
            <a:endParaRPr b="1" baseline="3000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421" y="2115313"/>
            <a:ext cx="2008275" cy="280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/>
          <p:nvPr/>
        </p:nvSpPr>
        <p:spPr>
          <a:xfrm>
            <a:off x="5548918" y="2097077"/>
            <a:ext cx="180300" cy="2845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5848625" y="2873325"/>
            <a:ext cx="188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HC method can solve these all in a fair amount of time. 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5">
            <a:alphaModFix/>
          </a:blip>
          <a:srcRect b="0" l="19877" r="53250" t="0"/>
          <a:stretch/>
        </p:blipFill>
        <p:spPr>
          <a:xfrm>
            <a:off x="4503600" y="2452000"/>
            <a:ext cx="785325" cy="2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4572000" y="2115325"/>
            <a:ext cx="80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(ms)</a:t>
            </a:r>
            <a:endParaRPr b="1"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5675" y="976225"/>
            <a:ext cx="51597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aseline="30000" lang="en" sz="2300">
                <a:solidFill>
                  <a:schemeClr val="dk1"/>
                </a:solidFill>
              </a:rPr>
              <a:t>A brief overview of the existing techniques in solving polynomial systems, no algebraic geometry </a:t>
            </a:r>
            <a:r>
              <a:rPr baseline="30000" lang="en" sz="2300">
                <a:solidFill>
                  <a:schemeClr val="dk1"/>
                </a:solidFill>
              </a:rPr>
              <a:t>background</a:t>
            </a:r>
            <a:r>
              <a:rPr baseline="30000" lang="en" sz="2300">
                <a:solidFill>
                  <a:schemeClr val="dk1"/>
                </a:solidFill>
              </a:rPr>
              <a:t> needed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aseline="30000" lang="en" sz="2300">
                <a:solidFill>
                  <a:schemeClr val="dk1"/>
                </a:solidFill>
              </a:rPr>
              <a:t>Analysis of their pros/cons and application scenarios</a:t>
            </a:r>
            <a:endParaRPr baseline="30000" sz="23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Goal</a:t>
            </a:r>
            <a:endParaRPr b="1" sz="212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00" y="976225"/>
            <a:ext cx="2068633" cy="136808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6126250" y="2533075"/>
            <a:ext cx="2359800" cy="27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600" y="2901350"/>
            <a:ext cx="3442849" cy="1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/>
          <p:nvPr/>
        </p:nvSpPr>
        <p:spPr>
          <a:xfrm>
            <a:off x="7476100" y="1311925"/>
            <a:ext cx="527700" cy="1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Homotopy Continuation: Compare with Elimination Template</a:t>
            </a:r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00" y="1505725"/>
            <a:ext cx="6530499" cy="35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405150" y="907975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The main issue is HC is not a fast method</a:t>
            </a:r>
            <a:endParaRPr b="1" baseline="3000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Google Shape;297;p33"/>
          <p:cNvGraphicFramePr/>
          <p:nvPr/>
        </p:nvGraphicFramePr>
        <p:xfrm>
          <a:off x="261425" y="91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{A7D62E7E-3ECB-435B-9F55-8CA8102814D1}</a:tableStyleId>
              </a:tblPr>
              <a:tblGrid>
                <a:gridCol w="1428475"/>
                <a:gridCol w="1428475"/>
                <a:gridCol w="1428475"/>
                <a:gridCol w="1428475"/>
                <a:gridCol w="1428475"/>
                <a:gridCol w="1428475"/>
              </a:tblGrid>
              <a:tr h="9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Stable &amp; Accurate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Access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Initialize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Scalable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Newton-Raphson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General Solvers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(Resultant &amp; Groebner basis)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Specific Solvers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(Elimination Template)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Homotopy Continuation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8" name="Google Shape;298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The requirements of an IDEAL polynomial solver </a:t>
            </a:r>
            <a:endParaRPr b="1" sz="2120"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7896463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3635900" y="25394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2119975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6413038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2119975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3635888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7896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6413050" y="19068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3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5024475" y="25394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3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2119975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3635888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6413038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7896463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2119975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3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3635888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6413038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3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7896463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34"/>
          <p:cNvGraphicFramePr/>
          <p:nvPr/>
        </p:nvGraphicFramePr>
        <p:xfrm>
          <a:off x="261425" y="91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{A7D62E7E-3ECB-435B-9F55-8CA8102814D1}</a:tableStyleId>
              </a:tblPr>
              <a:tblGrid>
                <a:gridCol w="1428475"/>
                <a:gridCol w="1428475"/>
                <a:gridCol w="1428475"/>
                <a:gridCol w="1428475"/>
                <a:gridCol w="1428475"/>
                <a:gridCol w="1428475"/>
              </a:tblGrid>
              <a:tr h="9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Stable &amp; Accurate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Access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Initialize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Scalable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Newton-Raphson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General Solvers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(Resultant &amp; Groebner basis)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Specific Solvers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(Elimination Template)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Homotopy Continuation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The requirements of an IDEAL polynomial solver </a:t>
            </a:r>
            <a:endParaRPr b="1" sz="2120"/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4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7896463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3635900" y="25394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2119975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6413038" y="25394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2119975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3635888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7896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6413050" y="19068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4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5024475" y="2539475"/>
            <a:ext cx="483925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2119975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3635888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6413038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7896463" y="322512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2119975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4"/>
          <p:cNvPicPr preferRelativeResize="0"/>
          <p:nvPr/>
        </p:nvPicPr>
        <p:blipFill rotWithShape="1">
          <a:blip r:embed="rId4">
            <a:alphaModFix/>
          </a:blip>
          <a:srcRect b="33507" l="42038" r="42040" t="14888"/>
          <a:stretch/>
        </p:blipFill>
        <p:spPr>
          <a:xfrm>
            <a:off x="3635888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6413038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4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7896463" y="3858450"/>
            <a:ext cx="483949" cy="4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/>
          <p:nvPr/>
        </p:nvSpPr>
        <p:spPr>
          <a:xfrm>
            <a:off x="3128250" y="3801475"/>
            <a:ext cx="1418700" cy="607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2649750" y="2285400"/>
            <a:ext cx="38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010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  <a:highlight>
                  <a:srgbClr val="FFFF00"/>
                </a:highlight>
              </a:rPr>
              <a:t>Stable and Accurate</a:t>
            </a:r>
            <a:endParaRPr b="1" baseline="30000" sz="2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The solution needs to be accurate enough 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The solution needs to be stable for different coefficients (both integer and floating numbers)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  <a:highlight>
                  <a:srgbClr val="FFFF00"/>
                </a:highlight>
              </a:rPr>
              <a:t>Fast</a:t>
            </a:r>
            <a:endParaRPr b="1" baseline="30000" sz="2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Real-time applications 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Solving within </a:t>
            </a: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RANSAC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Large number of unknowns and equations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The requirements of an IDEAL polynomial solver </a:t>
            </a:r>
            <a:endParaRPr b="1" sz="212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02" y="3557750"/>
            <a:ext cx="2541875" cy="1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527" y="3416622"/>
            <a:ext cx="2025025" cy="151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6">
            <a:alphaModFix/>
          </a:blip>
          <a:srcRect b="0" l="0" r="9354" t="0"/>
          <a:stretch/>
        </p:blipFill>
        <p:spPr>
          <a:xfrm>
            <a:off x="4921750" y="3448025"/>
            <a:ext cx="2468250" cy="1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9010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  <a:highlight>
                  <a:srgbClr val="FFFF00"/>
                </a:highlight>
              </a:rPr>
              <a:t>Easy to Access</a:t>
            </a:r>
            <a:endParaRPr b="1" baseline="30000" sz="2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Solving without prior knowledge in algebraic geometry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Solving without doing manual research on the problem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  <a:highlight>
                  <a:srgbClr val="FFFF00"/>
                </a:highlight>
              </a:rPr>
              <a:t>Easy to initialize</a:t>
            </a:r>
            <a:endParaRPr b="1" baseline="30000" sz="2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</a:rPr>
              <a:t>Low initialization effort</a:t>
            </a:r>
            <a:endParaRPr baseline="30000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  <a:highlight>
                  <a:srgbClr val="FFFF00"/>
                </a:highlight>
              </a:rPr>
              <a:t>Scalable</a:t>
            </a:r>
            <a:endParaRPr b="1" baseline="30000" sz="2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Can solve l</a:t>
            </a: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arge number of unknowns and equations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Opens the door of more problems and more applications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The requirements of an IDEAL polynomial solver </a:t>
            </a:r>
            <a:endParaRPr b="1" sz="212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474" y="1080450"/>
            <a:ext cx="522199" cy="7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156475" y="1264688"/>
            <a:ext cx="29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…..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7753" y="1081363"/>
            <a:ext cx="518650" cy="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8925" y="1965925"/>
            <a:ext cx="1434974" cy="10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The requirements of an IDEAL polynomial solver </a:t>
            </a:r>
            <a:endParaRPr b="1" sz="212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7"/>
          <p:cNvGraphicFramePr/>
          <p:nvPr/>
        </p:nvGraphicFramePr>
        <p:xfrm>
          <a:off x="261425" y="91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{A7D62E7E-3ECB-435B-9F55-8CA8102814D1}</a:tableStyleId>
              </a:tblPr>
              <a:tblGrid>
                <a:gridCol w="1428475"/>
                <a:gridCol w="1428475"/>
                <a:gridCol w="1428475"/>
                <a:gridCol w="1428475"/>
                <a:gridCol w="1428475"/>
                <a:gridCol w="1428475"/>
              </a:tblGrid>
              <a:tr h="9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Stable &amp; Accurate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Access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Initialize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Scalable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35500" y="10534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  <a:highlight>
                  <a:srgbClr val="FFFF00"/>
                </a:highlight>
              </a:rPr>
              <a:t>Newton’s method</a:t>
            </a:r>
            <a:endParaRPr b="1" baseline="30000" sz="2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  <a:highlight>
                  <a:srgbClr val="FFFF00"/>
                </a:highlight>
              </a:rPr>
              <a:t>Issues</a:t>
            </a:r>
            <a:endParaRPr b="1" baseline="30000" sz="2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Relies heavily on initial guess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Fits for solution refinement or incremental solvers;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99300" y="41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Newton’s method and its variant is still in use</a:t>
            </a:r>
            <a:endParaRPr b="1" sz="212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675" y="1010400"/>
            <a:ext cx="3130575" cy="15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444" y="1629425"/>
            <a:ext cx="3824275" cy="329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18"/>
          <p:cNvGraphicFramePr/>
          <p:nvPr/>
        </p:nvGraphicFramePr>
        <p:xfrm>
          <a:off x="2276850" y="327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{A7D62E7E-3ECB-435B-9F55-8CA8102814D1}</a:tableStyleId>
              </a:tblPr>
              <a:tblGrid>
                <a:gridCol w="1423125"/>
                <a:gridCol w="1423125"/>
                <a:gridCol w="1423125"/>
              </a:tblGrid>
              <a:tr h="3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Problem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 of Unknowns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 of Solutions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trifocal rel. pose w/o f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5344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trifocal rel. 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</a:t>
                      </a:r>
                      <a:r>
                        <a:rPr lang="en" sz="1000"/>
                        <a:t>eneral trifocal rel. pose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9"/>
          <p:cNvGraphicFramePr/>
          <p:nvPr/>
        </p:nvGraphicFramePr>
        <p:xfrm>
          <a:off x="261425" y="91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{A7D62E7E-3ECB-435B-9F55-8CA8102814D1}</a:tableStyleId>
              </a:tblPr>
              <a:tblGrid>
                <a:gridCol w="1428475"/>
                <a:gridCol w="1428475"/>
                <a:gridCol w="1428475"/>
                <a:gridCol w="1428475"/>
                <a:gridCol w="1428475"/>
                <a:gridCol w="1428475"/>
              </a:tblGrid>
              <a:tr h="9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Stable &amp; Accurate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Access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 to Initialize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Scalable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Newton-Raphson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The requirements of an IDEAL polynomial solver </a:t>
            </a:r>
            <a:endParaRPr b="1" sz="212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2119975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3635888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5024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32376" l="5860" r="78218" t="16018"/>
          <a:stretch/>
        </p:blipFill>
        <p:spPr>
          <a:xfrm>
            <a:off x="7896463" y="1906875"/>
            <a:ext cx="483949" cy="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32010" l="60059" r="24020" t="16384"/>
          <a:stretch/>
        </p:blipFill>
        <p:spPr>
          <a:xfrm>
            <a:off x="6413050" y="1906875"/>
            <a:ext cx="483925" cy="4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General Solvers：Variable Elimination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35500" y="10534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Extend the Gauss-Jordan </a:t>
            </a:r>
            <a:r>
              <a:rPr b="1" baseline="30000" lang="en" sz="2300">
                <a:solidFill>
                  <a:schemeClr val="dk1"/>
                </a:solidFill>
              </a:rPr>
              <a:t>elimination to multivariable polynomials</a:t>
            </a:r>
            <a:endParaRPr b="1" baseline="3000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baseline="30000"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  <a:highlight>
                  <a:srgbClr val="FFFFFF"/>
                </a:highlight>
              </a:rPr>
              <a:t>Ideally, general solvers suppose to solve any polynomial equations</a:t>
            </a:r>
            <a:endParaRPr b="1" baseline="30000"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  <a:highlight>
                  <a:srgbClr val="FFFFFF"/>
                </a:highlight>
              </a:rPr>
              <a:t>Not Trivial: Two well known methods</a:t>
            </a:r>
            <a:endParaRPr b="1" baseline="30000"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Resultant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baseline="30000" lang="en" sz="2300">
                <a:solidFill>
                  <a:schemeClr val="dk1"/>
                </a:solidFill>
                <a:highlight>
                  <a:schemeClr val="lt1"/>
                </a:highlight>
              </a:rPr>
              <a:t>Groebner basis</a:t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893" y="1531143"/>
            <a:ext cx="1215475" cy="14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2112875" y="1670325"/>
            <a:ext cx="839100" cy="11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5474" y="1531149"/>
            <a:ext cx="1215475" cy="1456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0"/>
          <p:cNvCxnSpPr/>
          <p:nvPr/>
        </p:nvCxnSpPr>
        <p:spPr>
          <a:xfrm>
            <a:off x="4493650" y="1435550"/>
            <a:ext cx="10200" cy="16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2175" y="1587850"/>
            <a:ext cx="827670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1625" y="1587838"/>
            <a:ext cx="827670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6445525" y="1855763"/>
            <a:ext cx="521100" cy="7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9874" y="1814574"/>
            <a:ext cx="1079975" cy="8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1411" y="1789075"/>
            <a:ext cx="1030514" cy="7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7698275" y="2438425"/>
            <a:ext cx="630300" cy="2520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General Solvers: Resultant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74" y="431718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35500" y="1053400"/>
            <a:ext cx="86082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baseline="30000" lang="en" sz="2300">
                <a:solidFill>
                  <a:schemeClr val="dk1"/>
                </a:solidFill>
              </a:rPr>
              <a:t>Resulta</a:t>
            </a:r>
            <a:r>
              <a:rPr b="1" baseline="30000" lang="en" sz="2300">
                <a:solidFill>
                  <a:schemeClr val="dk1"/>
                </a:solidFill>
              </a:rPr>
              <a:t>nt:</a:t>
            </a:r>
            <a:endParaRPr b="1" baseline="30000" sz="23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aseline="30000" lang="en" sz="1800">
                <a:solidFill>
                  <a:schemeClr val="dk1"/>
                </a:solidFill>
              </a:rPr>
              <a:t> A polynomial expression that of their coefficients that is equal to 0 if and only if the polynomials has common roots.</a:t>
            </a:r>
            <a:r>
              <a:rPr baseline="30000" lang="en" sz="1700">
                <a:solidFill>
                  <a:schemeClr val="dk1"/>
                </a:solidFill>
              </a:rPr>
              <a:t> </a:t>
            </a:r>
            <a:endParaRPr baseline="30000" sz="17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aseline="30000" lang="en" sz="2300">
                <a:solidFill>
                  <a:schemeClr val="dk1"/>
                </a:solidFill>
              </a:rPr>
              <a:t>Example: Five points algorithm with Hidden-Variable Resultant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23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11700" y="4434700"/>
            <a:ext cx="691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</a:rPr>
              <a:t>Li, Hongdong. "A simple solution to the six-point two-view focal-length problem." </a:t>
            </a:r>
            <a:r>
              <a:rPr i="1" lang="en" sz="800">
                <a:solidFill>
                  <a:srgbClr val="999999"/>
                </a:solidFill>
                <a:highlight>
                  <a:srgbClr val="FFFFFF"/>
                </a:highlight>
              </a:rPr>
              <a:t>Computer Vision–ECCV 2006: 9th European Conference on Computer Vision, Graz, Austria, May 7-13, 2006, Proceedings, Part IV 9</a:t>
            </a: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</a:rPr>
              <a:t>. Springer Berlin Heidelberg, 2006.</a:t>
            </a:r>
            <a:endParaRPr sz="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</a:rPr>
              <a:t>Li, Hongdong, and Richard Hartley. "Five-point motion estimation made easy." 18th International Conference on Pattern Recognition (ICPR'06). Vol. 1. IEEE, 2006.</a:t>
            </a:r>
            <a:endParaRPr sz="8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250" y="2780097"/>
            <a:ext cx="610875" cy="1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313" y="2287863"/>
            <a:ext cx="2068633" cy="136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3002638" y="2437825"/>
            <a:ext cx="313500" cy="11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5938" y="2994350"/>
            <a:ext cx="1854476" cy="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5737338" y="2523025"/>
            <a:ext cx="313500" cy="11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9275" y="2769850"/>
            <a:ext cx="1258050" cy="1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6025" y="3505413"/>
            <a:ext cx="1060709" cy="1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6713025" y="3381800"/>
            <a:ext cx="1314300" cy="434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510713" y="3229500"/>
            <a:ext cx="187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10 equations and 3 unknowns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73100" y="3089263"/>
            <a:ext cx="2027166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7010801" y="3759475"/>
            <a:ext cx="82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Resultant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