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9" r:id="rId10"/>
    <p:sldId id="265" r:id="rId11"/>
    <p:sldId id="268" r:id="rId12"/>
    <p:sldId id="270" r:id="rId13"/>
    <p:sldId id="271" r:id="rId14"/>
    <p:sldId id="266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EE4020CA-7304-4345-AA07-206789399F38}">
          <p14:sldIdLst>
            <p14:sldId id="256"/>
          </p14:sldIdLst>
        </p14:section>
        <p14:section name="簡介" id="{9C69D1CD-FA54-4892-A253-F81780DA8821}">
          <p14:sldIdLst>
            <p14:sldId id="258"/>
            <p14:sldId id="259"/>
          </p14:sldIdLst>
        </p14:section>
        <p14:section name="實作" id="{937B2D69-3A0E-483B-A548-B08011BFDEFC}">
          <p14:sldIdLst>
            <p14:sldId id="260"/>
            <p14:sldId id="261"/>
            <p14:sldId id="262"/>
            <p14:sldId id="264"/>
            <p14:sldId id="267"/>
            <p14:sldId id="269"/>
            <p14:sldId id="265"/>
          </p14:sldIdLst>
        </p14:section>
        <p14:section name="實驗結果" id="{7475DE5B-8115-478D-97A5-F345F0DFBCDA}">
          <p14:sldIdLst>
            <p14:sldId id="268"/>
            <p14:sldId id="270"/>
            <p14:sldId id="271"/>
          </p14:sldIdLst>
        </p14:section>
        <p14:section name="未來展望與參考" id="{6D1586CE-A44C-DF4A-A42F-21BF1204D44C}">
          <p14:sldIdLst>
            <p14:sldId id="266"/>
            <p14:sldId id="27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6"/>
    <p:restoredTop sz="94746"/>
  </p:normalViewPr>
  <p:slideViewPr>
    <p:cSldViewPr snapToGrid="0">
      <p:cViewPr varScale="1">
        <p:scale>
          <a:sx n="150" d="100"/>
          <a:sy n="15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D9C29-70A2-40CF-8B61-C07D278B528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C21755EE-A938-4229-8897-4FFE5306A6CD}">
      <dgm:prSet phldrT="[文字]" phldr="0"/>
      <dgm:spPr/>
      <dgm:t>
        <a:bodyPr/>
        <a:lstStyle/>
        <a:p>
          <a:pPr rtl="0"/>
          <a:r>
            <a:rPr lang="en-US" altLang="zh-TW" dirty="0"/>
            <a:t>Encountering </a:t>
          </a:r>
          <a:r>
            <a:rPr lang="en-US" altLang="zh-TW" b="0" i="0" dirty="0">
              <a:latin typeface="Consolas" panose="020B0609020204030204" pitchFamily="49" charset="0"/>
              <a:ea typeface="Source Han Sans TC Normal" panose="020B0400000000000000" pitchFamily="34" charset="-128"/>
              <a:cs typeface="Consolas" panose="020B0609020204030204" pitchFamily="49" charset="0"/>
            </a:rPr>
            <a:t>RUS</a:t>
          </a:r>
          <a:r>
            <a:rPr lang="en-US" altLang="zh-TW" dirty="0"/>
            <a:t> Gate</a:t>
          </a:r>
          <a:endParaRPr lang="zh-TW" altLang="en-US" dirty="0"/>
        </a:p>
      </dgm:t>
    </dgm:pt>
    <dgm:pt modelId="{124E2260-6880-4C99-A6BB-63BDA6E140D9}" type="parTrans" cxnId="{A77B7EAB-640B-493D-A60C-ABDC362E2409}">
      <dgm:prSet/>
      <dgm:spPr/>
      <dgm:t>
        <a:bodyPr/>
        <a:lstStyle/>
        <a:p>
          <a:endParaRPr lang="zh-TW" altLang="en-US"/>
        </a:p>
      </dgm:t>
    </dgm:pt>
    <dgm:pt modelId="{D947A6FD-6377-4500-85CE-D5B5FAB877AB}" type="sibTrans" cxnId="{A77B7EAB-640B-493D-A60C-ABDC362E2409}">
      <dgm:prSet/>
      <dgm:spPr/>
      <dgm:t>
        <a:bodyPr/>
        <a:lstStyle/>
        <a:p>
          <a:endParaRPr lang="zh-TW" altLang="en-US"/>
        </a:p>
      </dgm:t>
    </dgm:pt>
    <dgm:pt modelId="{22D75C32-E42B-4C06-828F-B100D4D8E5D0}">
      <dgm:prSet phldrT="[文字]" phldr="0"/>
      <dgm:spPr/>
      <dgm:t>
        <a:bodyPr/>
        <a:lstStyle/>
        <a:p>
          <a:pPr rtl="0"/>
          <a:r>
            <a:rPr lang="zh-TW" altLang="en-US" dirty="0">
              <a:latin typeface="Century Schoolbook" panose="02040604050505020304"/>
            </a:rPr>
            <a:t>Build </a:t>
          </a:r>
          <a:r>
            <a:rPr lang="zh-TW" altLang="en-US" b="0" i="0" dirty="0">
              <a:latin typeface="Consolas" panose="020B0609020204030204" pitchFamily="49" charset="0"/>
              <a:ea typeface="Source Han Sans TC" panose="020B0500000000000000" pitchFamily="34" charset="-128"/>
              <a:cs typeface="Consolas" panose="020B0609020204030204" pitchFamily="49" charset="0"/>
            </a:rPr>
            <a:t>bigBDD</a:t>
          </a:r>
          <a:endParaRPr lang="zh-TW" alt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CB7FCFE-571B-45AD-9124-5F9BF05AB73D}" type="parTrans" cxnId="{3ABD8D2C-768B-4F3A-B78B-AF6AFA8C7A75}">
      <dgm:prSet/>
      <dgm:spPr/>
      <dgm:t>
        <a:bodyPr/>
        <a:lstStyle/>
        <a:p>
          <a:endParaRPr lang="zh-TW" altLang="en-US"/>
        </a:p>
      </dgm:t>
    </dgm:pt>
    <dgm:pt modelId="{3824D6B5-FD75-4EC7-9A65-6EEB300D1DC4}" type="sibTrans" cxnId="{3ABD8D2C-768B-4F3A-B78B-AF6AFA8C7A75}">
      <dgm:prSet/>
      <dgm:spPr/>
      <dgm:t>
        <a:bodyPr/>
        <a:lstStyle/>
        <a:p>
          <a:endParaRPr lang="zh-TW" altLang="en-US"/>
        </a:p>
      </dgm:t>
    </dgm:pt>
    <dgm:pt modelId="{8102CE1D-8B76-4AB2-8DB2-DC806DECAE4B}">
      <dgm:prSet phldr="0"/>
      <dgm:spPr/>
      <dgm:t>
        <a:bodyPr/>
        <a:lstStyle/>
        <a:p>
          <a:pPr rtl="0"/>
          <a:r>
            <a:rPr lang="zh-TW" altLang="en-US" dirty="0">
              <a:latin typeface="LM Roman 10" pitchFamily="2" charset="77"/>
              <a:cs typeface="Lahore Gurmukhi" pitchFamily="2" charset="0"/>
            </a:rPr>
            <a:t>Collapse the state</a:t>
          </a:r>
          <a:r>
            <a:rPr lang="en-US" altLang="zh-TW" dirty="0">
              <a:latin typeface="LM Roman 10" pitchFamily="2" charset="77"/>
              <a:cs typeface="Lahore Gurmukhi" pitchFamily="2" charset="0"/>
            </a:rPr>
            <a:t>s</a:t>
          </a:r>
          <a:r>
            <a:rPr lang="zh-TW" altLang="en-US" dirty="0">
              <a:latin typeface="LM Roman 10" pitchFamily="2" charset="77"/>
              <a:cs typeface="Lahore Gurmukhi" pitchFamily="2" charset="0"/>
            </a:rPr>
            <a:t> </a:t>
          </a:r>
          <a:r>
            <a:rPr lang="en-US" altLang="zh-TW" dirty="0">
              <a:latin typeface="LM Roman 10" pitchFamily="2" charset="77"/>
              <a:cs typeface="Lahore Gurmukhi" pitchFamily="2" charset="0"/>
            </a:rPr>
            <a:t>&amp; Reset measured qubits</a:t>
          </a:r>
          <a:endParaRPr lang="zh-TW" altLang="en-US" dirty="0">
            <a:latin typeface="Century Schoolbook" panose="02040604050505020304"/>
          </a:endParaRPr>
        </a:p>
      </dgm:t>
    </dgm:pt>
    <dgm:pt modelId="{40A0DAE4-D35C-436B-852B-D8114B369D41}" type="parTrans" cxnId="{7D92522F-ABB2-4A90-B088-EBC14FA60EBB}">
      <dgm:prSet/>
      <dgm:spPr/>
      <dgm:t>
        <a:bodyPr/>
        <a:lstStyle/>
        <a:p>
          <a:endParaRPr lang="zh-TW" altLang="en-US"/>
        </a:p>
      </dgm:t>
    </dgm:pt>
    <dgm:pt modelId="{C86EB8BE-D295-4501-87E6-82F9EB608A41}" type="sibTrans" cxnId="{7D92522F-ABB2-4A90-B088-EBC14FA60EBB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AC736B-7379-4665-8F23-146391CDD067}">
          <dgm:prSet phldr="0"/>
          <dgm:spPr/>
          <dgm:t>
            <a:bodyPr/>
            <a:lstStyle/>
            <a:p>
              <a:endParaRPr lang="en-US"/>
            </a:p>
          </dgm:t>
        </dgm:pt>
      </mc:Choice>
      <mc:Fallback xmlns="">
        <dgm:pt modelId="{A3AC736B-7379-4665-8F23-146391CDD067}">
          <dgm:prSet phldr="0"/>
          <dgm:spPr/>
          <dgm:t>
            <a:bodyPr/>
            <a:lstStyle/>
            <a:p>
              <a:pPr rtl="0"/>
              <a:r>
                <a:rPr lang="zh-TW" altLang="en-US">
                  <a:latin typeface="Century Schoolbook" panose="02040604050505020304"/>
                </a:rPr>
                <a:t>Reset the measured bits to </a:t>
              </a:r>
              <a:r>
                <a:rPr lang="en-US" altLang="zh-TW" b="0" i="0">
                  <a:latin typeface="Cambria Math" panose="02040503050406030204" pitchFamily="18" charset="0"/>
                </a:rPr>
                <a:t>|0⟩</a:t>
              </a:r>
              <a:endParaRPr lang="zh-TW" altLang="en-US">
                <a:latin typeface="Century Schoolbook" panose="02040604050505020304"/>
              </a:endParaRPr>
            </a:p>
          </dgm:t>
        </dgm:pt>
      </mc:Fallback>
    </mc:AlternateContent>
    <dgm:pt modelId="{800E955B-23BE-44E5-AB55-34F606885CB9}" type="parTrans" cxnId="{F24D0F92-758B-42CD-8B6F-55C9B851E300}">
      <dgm:prSet/>
      <dgm:spPr/>
      <dgm:t>
        <a:bodyPr/>
        <a:lstStyle/>
        <a:p>
          <a:endParaRPr lang="zh-TW" altLang="en-US"/>
        </a:p>
      </dgm:t>
    </dgm:pt>
    <dgm:pt modelId="{A9E413D4-F3B3-4969-94F1-6F2E9A1BCEB1}" type="sibTrans" cxnId="{F24D0F92-758B-42CD-8B6F-55C9B851E300}">
      <dgm:prSet/>
      <dgm:spPr/>
      <dgm:t>
        <a:bodyPr/>
        <a:lstStyle/>
        <a:p>
          <a:endParaRPr lang="zh-TW" altLang="en-US"/>
        </a:p>
      </dgm:t>
    </dgm:pt>
    <dgm:pt modelId="{C723F2A1-3491-A946-AF60-8A1E059E2857}">
      <dgm:prSet phldrT="[文字]" phldr="0"/>
      <dgm:spPr/>
      <dgm:t>
        <a:bodyPr/>
        <a:lstStyle/>
        <a:p>
          <a:pPr rtl="0"/>
          <a:r>
            <a:rPr lang="en-US" altLang="zh-TW" dirty="0">
              <a:latin typeface="Century Schoolbook" panose="02040604050505020304"/>
            </a:rPr>
            <a:t>Measure </a:t>
          </a:r>
          <a:r>
            <a:rPr lang="zh-TW" altLang="en-US" dirty="0">
              <a:latin typeface="Century Schoolbook" panose="02040604050505020304"/>
            </a:rPr>
            <a:t>along the desired branch</a:t>
          </a:r>
          <a:endParaRPr lang="zh-TW" altLang="en-US" dirty="0"/>
        </a:p>
      </dgm:t>
    </dgm:pt>
    <dgm:pt modelId="{E7515272-FB99-534A-A837-4474D311CA10}" type="parTrans" cxnId="{CE4E2A93-DBFB-AF48-A7E6-8FC9EBB7E31B}">
      <dgm:prSet/>
      <dgm:spPr/>
      <dgm:t>
        <a:bodyPr/>
        <a:lstStyle/>
        <a:p>
          <a:endParaRPr lang="en-US"/>
        </a:p>
      </dgm:t>
    </dgm:pt>
    <dgm:pt modelId="{CDEE3FD9-06AE-AD44-B570-BE835651E675}" type="sibTrans" cxnId="{CE4E2A93-DBFB-AF48-A7E6-8FC9EBB7E31B}">
      <dgm:prSet/>
      <dgm:spPr/>
      <dgm:t>
        <a:bodyPr/>
        <a:lstStyle/>
        <a:p>
          <a:endParaRPr lang="en-US"/>
        </a:p>
      </dgm:t>
    </dgm:pt>
    <dgm:pt modelId="{41632A46-C3BE-A644-A98D-765CE33674BD}">
      <dgm:prSet phldrT="[文字]" phldr="0"/>
      <dgm:spPr/>
      <dgm:t>
        <a:bodyPr/>
        <a:lstStyle/>
        <a:p>
          <a:pPr rtl="0"/>
          <a:r>
            <a:rPr lang="zh-TW" altLang="en-US" dirty="0">
              <a:latin typeface="Century Schoolbook" panose="02040604050505020304"/>
            </a:rPr>
            <a:t>Move the </a:t>
          </a:r>
          <a:r>
            <a:rPr lang="en-US" altLang="zh-TW" dirty="0">
              <a:latin typeface="Century Schoolbook" panose="02040604050505020304"/>
            </a:rPr>
            <a:t>to-be-</a:t>
          </a:r>
          <a:r>
            <a:rPr lang="zh-TW" altLang="en-US" dirty="0">
              <a:latin typeface="Century Schoolbook" panose="02040604050505020304"/>
            </a:rPr>
            <a:t>measured </a:t>
          </a:r>
          <a:r>
            <a:rPr lang="en-US" altLang="zh-TW" dirty="0" err="1">
              <a:latin typeface="Century Schoolbook" panose="02040604050505020304"/>
            </a:rPr>
            <a:t>qu</a:t>
          </a:r>
          <a:r>
            <a:rPr lang="zh-TW" altLang="en-US" dirty="0">
              <a:latin typeface="Century Schoolbook" panose="02040604050505020304"/>
            </a:rPr>
            <a:t>bit</a:t>
          </a:r>
          <a:r>
            <a:rPr lang="en-US" altLang="zh-TW" dirty="0">
              <a:latin typeface="Century Schoolbook" panose="02040604050505020304"/>
            </a:rPr>
            <a:t>s</a:t>
          </a:r>
          <a:r>
            <a:rPr lang="zh-TW" altLang="en-US" dirty="0">
              <a:latin typeface="Century Schoolbook" panose="02040604050505020304"/>
            </a:rPr>
            <a:t> to top</a:t>
          </a:r>
          <a:endParaRPr lang="zh-TW" altLang="en-US" dirty="0"/>
        </a:p>
      </dgm:t>
    </dgm:pt>
    <dgm:pt modelId="{DDCF476A-A089-9841-B484-D105B3B68851}" type="parTrans" cxnId="{F7656438-9FD9-C44B-8263-91826E23BD94}">
      <dgm:prSet/>
      <dgm:spPr/>
      <dgm:t>
        <a:bodyPr/>
        <a:lstStyle/>
        <a:p>
          <a:endParaRPr lang="en-US"/>
        </a:p>
      </dgm:t>
    </dgm:pt>
    <dgm:pt modelId="{7754BB24-CAF4-ED41-9872-B45BFFC4AC68}" type="sibTrans" cxnId="{F7656438-9FD9-C44B-8263-91826E23BD94}">
      <dgm:prSet/>
      <dgm:spPr/>
      <dgm:t>
        <a:bodyPr/>
        <a:lstStyle/>
        <a:p>
          <a:endParaRPr lang="en-US"/>
        </a:p>
      </dgm:t>
    </dgm:pt>
    <dgm:pt modelId="{C35F6F50-61CF-D843-B737-A48F9039DE81}" type="pres">
      <dgm:prSet presAssocID="{466D9C29-70A2-40CF-8B61-C07D278B5280}" presName="outerComposite" presStyleCnt="0">
        <dgm:presLayoutVars>
          <dgm:chMax val="5"/>
          <dgm:dir/>
          <dgm:resizeHandles val="exact"/>
        </dgm:presLayoutVars>
      </dgm:prSet>
      <dgm:spPr/>
    </dgm:pt>
    <dgm:pt modelId="{8527E21C-D622-E046-B51F-F31106E93CF5}" type="pres">
      <dgm:prSet presAssocID="{466D9C29-70A2-40CF-8B61-C07D278B5280}" presName="dummyMaxCanvas" presStyleCnt="0">
        <dgm:presLayoutVars/>
      </dgm:prSet>
      <dgm:spPr/>
    </dgm:pt>
    <dgm:pt modelId="{B697880C-F6DC-7F46-80CA-A573F296C0D8}" type="pres">
      <dgm:prSet presAssocID="{466D9C29-70A2-40CF-8B61-C07D278B5280}" presName="FiveNodes_1" presStyleLbl="node1" presStyleIdx="0" presStyleCnt="5">
        <dgm:presLayoutVars>
          <dgm:bulletEnabled val="1"/>
        </dgm:presLayoutVars>
      </dgm:prSet>
      <dgm:spPr/>
    </dgm:pt>
    <dgm:pt modelId="{D88F7B90-FB16-CC4F-96F0-DF44C28A8A4E}" type="pres">
      <dgm:prSet presAssocID="{466D9C29-70A2-40CF-8B61-C07D278B5280}" presName="FiveNodes_2" presStyleLbl="node1" presStyleIdx="1" presStyleCnt="5">
        <dgm:presLayoutVars>
          <dgm:bulletEnabled val="1"/>
        </dgm:presLayoutVars>
      </dgm:prSet>
      <dgm:spPr/>
    </dgm:pt>
    <dgm:pt modelId="{19FDA99A-0797-B540-B542-04230ECAC2B8}" type="pres">
      <dgm:prSet presAssocID="{466D9C29-70A2-40CF-8B61-C07D278B5280}" presName="FiveNodes_3" presStyleLbl="node1" presStyleIdx="2" presStyleCnt="5">
        <dgm:presLayoutVars>
          <dgm:bulletEnabled val="1"/>
        </dgm:presLayoutVars>
      </dgm:prSet>
      <dgm:spPr/>
    </dgm:pt>
    <dgm:pt modelId="{C210DA60-9024-3C47-90FB-CD221AF440F3}" type="pres">
      <dgm:prSet presAssocID="{466D9C29-70A2-40CF-8B61-C07D278B5280}" presName="FiveNodes_4" presStyleLbl="node1" presStyleIdx="3" presStyleCnt="5">
        <dgm:presLayoutVars>
          <dgm:bulletEnabled val="1"/>
        </dgm:presLayoutVars>
      </dgm:prSet>
      <dgm:spPr/>
    </dgm:pt>
    <dgm:pt modelId="{F12BB2BE-1ECA-504E-BBC2-2C3ED7D6CC71}" type="pres">
      <dgm:prSet presAssocID="{466D9C29-70A2-40CF-8B61-C07D278B5280}" presName="FiveNodes_5" presStyleLbl="node1" presStyleIdx="4" presStyleCnt="5">
        <dgm:presLayoutVars>
          <dgm:bulletEnabled val="1"/>
        </dgm:presLayoutVars>
      </dgm:prSet>
      <dgm:spPr/>
    </dgm:pt>
    <dgm:pt modelId="{1D70BA65-6320-AC4E-8D16-B728D3B87912}" type="pres">
      <dgm:prSet presAssocID="{466D9C29-70A2-40CF-8B61-C07D278B5280}" presName="FiveConn_1-2" presStyleLbl="fgAccFollowNode1" presStyleIdx="0" presStyleCnt="4">
        <dgm:presLayoutVars>
          <dgm:bulletEnabled val="1"/>
        </dgm:presLayoutVars>
      </dgm:prSet>
      <dgm:spPr/>
    </dgm:pt>
    <dgm:pt modelId="{C70A43F6-2D90-794B-BCC6-A4E05ACAA456}" type="pres">
      <dgm:prSet presAssocID="{466D9C29-70A2-40CF-8B61-C07D278B5280}" presName="FiveConn_2-3" presStyleLbl="fgAccFollowNode1" presStyleIdx="1" presStyleCnt="4">
        <dgm:presLayoutVars>
          <dgm:bulletEnabled val="1"/>
        </dgm:presLayoutVars>
      </dgm:prSet>
      <dgm:spPr/>
    </dgm:pt>
    <dgm:pt modelId="{2D19B3E8-5E3E-E74B-8FD3-75E5B871F267}" type="pres">
      <dgm:prSet presAssocID="{466D9C29-70A2-40CF-8B61-C07D278B5280}" presName="FiveConn_3-4" presStyleLbl="fgAccFollowNode1" presStyleIdx="2" presStyleCnt="4">
        <dgm:presLayoutVars>
          <dgm:bulletEnabled val="1"/>
        </dgm:presLayoutVars>
      </dgm:prSet>
      <dgm:spPr/>
    </dgm:pt>
    <dgm:pt modelId="{3F6AA4F4-799A-D94C-93DE-4F151B1EE053}" type="pres">
      <dgm:prSet presAssocID="{466D9C29-70A2-40CF-8B61-C07D278B5280}" presName="FiveConn_4-5" presStyleLbl="fgAccFollowNode1" presStyleIdx="3" presStyleCnt="4">
        <dgm:presLayoutVars>
          <dgm:bulletEnabled val="1"/>
        </dgm:presLayoutVars>
      </dgm:prSet>
      <dgm:spPr/>
    </dgm:pt>
    <dgm:pt modelId="{867D8F18-FA7B-1740-BFC6-6556A203CE7F}" type="pres">
      <dgm:prSet presAssocID="{466D9C29-70A2-40CF-8B61-C07D278B5280}" presName="FiveNodes_1_text" presStyleLbl="node1" presStyleIdx="4" presStyleCnt="5">
        <dgm:presLayoutVars>
          <dgm:bulletEnabled val="1"/>
        </dgm:presLayoutVars>
      </dgm:prSet>
      <dgm:spPr/>
    </dgm:pt>
    <dgm:pt modelId="{2C0408AB-CC66-5647-8CBE-126DFE95B8BA}" type="pres">
      <dgm:prSet presAssocID="{466D9C29-70A2-40CF-8B61-C07D278B5280}" presName="FiveNodes_2_text" presStyleLbl="node1" presStyleIdx="4" presStyleCnt="5">
        <dgm:presLayoutVars>
          <dgm:bulletEnabled val="1"/>
        </dgm:presLayoutVars>
      </dgm:prSet>
      <dgm:spPr/>
    </dgm:pt>
    <dgm:pt modelId="{1B3D0F81-481C-EC48-99A1-B20779BA5BD8}" type="pres">
      <dgm:prSet presAssocID="{466D9C29-70A2-40CF-8B61-C07D278B5280}" presName="FiveNodes_3_text" presStyleLbl="node1" presStyleIdx="4" presStyleCnt="5">
        <dgm:presLayoutVars>
          <dgm:bulletEnabled val="1"/>
        </dgm:presLayoutVars>
      </dgm:prSet>
      <dgm:spPr/>
    </dgm:pt>
    <dgm:pt modelId="{8E6A4CCE-AD84-4A45-9E36-D5446EF9984B}" type="pres">
      <dgm:prSet presAssocID="{466D9C29-70A2-40CF-8B61-C07D278B5280}" presName="FiveNodes_4_text" presStyleLbl="node1" presStyleIdx="4" presStyleCnt="5">
        <dgm:presLayoutVars>
          <dgm:bulletEnabled val="1"/>
        </dgm:presLayoutVars>
      </dgm:prSet>
      <dgm:spPr/>
    </dgm:pt>
    <dgm:pt modelId="{CE5CACDF-4B85-F846-A386-F66268C02AAE}" type="pres">
      <dgm:prSet presAssocID="{466D9C29-70A2-40CF-8B61-C07D278B52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75C0003-C471-0148-AE1A-55269B9A413F}" type="presOf" srcId="{D947A6FD-6377-4500-85CE-D5B5FAB877AB}" destId="{1D70BA65-6320-AC4E-8D16-B728D3B87912}" srcOrd="0" destOrd="0" presId="urn:microsoft.com/office/officeart/2005/8/layout/vProcess5"/>
    <dgm:cxn modelId="{7AA16C22-B8BE-6942-B832-48E059B03C4B}" type="presOf" srcId="{41632A46-C3BE-A644-A98D-765CE33674BD}" destId="{19FDA99A-0797-B540-B542-04230ECAC2B8}" srcOrd="0" destOrd="0" presId="urn:microsoft.com/office/officeart/2005/8/layout/vProcess5"/>
    <dgm:cxn modelId="{3ABD8D2C-768B-4F3A-B78B-AF6AFA8C7A75}" srcId="{466D9C29-70A2-40CF-8B61-C07D278B5280}" destId="{22D75C32-E42B-4C06-828F-B100D4D8E5D0}" srcOrd="1" destOrd="0" parTransId="{CCB7FCFE-571B-45AD-9124-5F9BF05AB73D}" sibTransId="{3824D6B5-FD75-4EC7-9A65-6EEB300D1DC4}"/>
    <dgm:cxn modelId="{7D92522F-ABB2-4A90-B088-EBC14FA60EBB}" srcId="{466D9C29-70A2-40CF-8B61-C07D278B5280}" destId="{8102CE1D-8B76-4AB2-8DB2-DC806DECAE4B}" srcOrd="4" destOrd="0" parTransId="{40A0DAE4-D35C-436B-852B-D8114B369D41}" sibTransId="{C86EB8BE-D295-4501-87E6-82F9EB608A41}"/>
    <dgm:cxn modelId="{C0D92536-4CF5-9046-9B54-9557BAA13D98}" type="presOf" srcId="{C21755EE-A938-4229-8897-4FFE5306A6CD}" destId="{867D8F18-FA7B-1740-BFC6-6556A203CE7F}" srcOrd="1" destOrd="0" presId="urn:microsoft.com/office/officeart/2005/8/layout/vProcess5"/>
    <dgm:cxn modelId="{F7656438-9FD9-C44B-8263-91826E23BD94}" srcId="{466D9C29-70A2-40CF-8B61-C07D278B5280}" destId="{41632A46-C3BE-A644-A98D-765CE33674BD}" srcOrd="2" destOrd="0" parTransId="{DDCF476A-A089-9841-B484-D105B3B68851}" sibTransId="{7754BB24-CAF4-ED41-9872-B45BFFC4AC68}"/>
    <dgm:cxn modelId="{2DD5E940-C822-2F41-A5BF-33ACF7DDF642}" type="presOf" srcId="{22D75C32-E42B-4C06-828F-B100D4D8E5D0}" destId="{D88F7B90-FB16-CC4F-96F0-DF44C28A8A4E}" srcOrd="0" destOrd="0" presId="urn:microsoft.com/office/officeart/2005/8/layout/vProcess5"/>
    <dgm:cxn modelId="{39FA8C45-A10D-7948-8727-D71D8066972E}" type="presOf" srcId="{CDEE3FD9-06AE-AD44-B570-BE835651E675}" destId="{3F6AA4F4-799A-D94C-93DE-4F151B1EE053}" srcOrd="0" destOrd="0" presId="urn:microsoft.com/office/officeart/2005/8/layout/vProcess5"/>
    <dgm:cxn modelId="{6259A954-7892-8A43-8BA3-3F74E80CA69A}" type="presOf" srcId="{C723F2A1-3491-A946-AF60-8A1E059E2857}" destId="{C210DA60-9024-3C47-90FB-CD221AF440F3}" srcOrd="0" destOrd="0" presId="urn:microsoft.com/office/officeart/2005/8/layout/vProcess5"/>
    <dgm:cxn modelId="{4910E768-C28B-B246-8336-F45CAE8EE150}" type="presOf" srcId="{41632A46-C3BE-A644-A98D-765CE33674BD}" destId="{1B3D0F81-481C-EC48-99A1-B20779BA5BD8}" srcOrd="1" destOrd="0" presId="urn:microsoft.com/office/officeart/2005/8/layout/vProcess5"/>
    <dgm:cxn modelId="{A673E276-AA7F-A544-81A3-FD1F0E32B418}" type="presOf" srcId="{8102CE1D-8B76-4AB2-8DB2-DC806DECAE4B}" destId="{F12BB2BE-1ECA-504E-BBC2-2C3ED7D6CC71}" srcOrd="0" destOrd="0" presId="urn:microsoft.com/office/officeart/2005/8/layout/vProcess5"/>
    <dgm:cxn modelId="{F24D0F92-758B-42CD-8B6F-55C9B851E300}" srcId="{466D9C29-70A2-40CF-8B61-C07D278B5280}" destId="{A3AC736B-7379-4665-8F23-146391CDD067}" srcOrd="5" destOrd="0" parTransId="{800E955B-23BE-44E5-AB55-34F606885CB9}" sibTransId="{A9E413D4-F3B3-4969-94F1-6F2E9A1BCEB1}"/>
    <dgm:cxn modelId="{CE4E2A93-DBFB-AF48-A7E6-8FC9EBB7E31B}" srcId="{466D9C29-70A2-40CF-8B61-C07D278B5280}" destId="{C723F2A1-3491-A946-AF60-8A1E059E2857}" srcOrd="3" destOrd="0" parTransId="{E7515272-FB99-534A-A837-4474D311CA10}" sibTransId="{CDEE3FD9-06AE-AD44-B570-BE835651E675}"/>
    <dgm:cxn modelId="{5E0182A6-36AB-1941-AA1B-AE56F0630858}" type="presOf" srcId="{22D75C32-E42B-4C06-828F-B100D4D8E5D0}" destId="{2C0408AB-CC66-5647-8CBE-126DFE95B8BA}" srcOrd="1" destOrd="0" presId="urn:microsoft.com/office/officeart/2005/8/layout/vProcess5"/>
    <dgm:cxn modelId="{A77B7EAB-640B-493D-A60C-ABDC362E2409}" srcId="{466D9C29-70A2-40CF-8B61-C07D278B5280}" destId="{C21755EE-A938-4229-8897-4FFE5306A6CD}" srcOrd="0" destOrd="0" parTransId="{124E2260-6880-4C99-A6BB-63BDA6E140D9}" sibTransId="{D947A6FD-6377-4500-85CE-D5B5FAB877AB}"/>
    <dgm:cxn modelId="{659A7FAF-8BC2-F74B-8706-0ABD8EAA6E53}" type="presOf" srcId="{8102CE1D-8B76-4AB2-8DB2-DC806DECAE4B}" destId="{CE5CACDF-4B85-F846-A386-F66268C02AAE}" srcOrd="1" destOrd="0" presId="urn:microsoft.com/office/officeart/2005/8/layout/vProcess5"/>
    <dgm:cxn modelId="{7D6FF8CC-D1DB-6C4C-AFD1-C76A83C24762}" type="presOf" srcId="{3824D6B5-FD75-4EC7-9A65-6EEB300D1DC4}" destId="{C70A43F6-2D90-794B-BCC6-A4E05ACAA456}" srcOrd="0" destOrd="0" presId="urn:microsoft.com/office/officeart/2005/8/layout/vProcess5"/>
    <dgm:cxn modelId="{29FD15E4-0916-DA43-BE74-B2342ACB6177}" type="presOf" srcId="{C21755EE-A938-4229-8897-4FFE5306A6CD}" destId="{B697880C-F6DC-7F46-80CA-A573F296C0D8}" srcOrd="0" destOrd="0" presId="urn:microsoft.com/office/officeart/2005/8/layout/vProcess5"/>
    <dgm:cxn modelId="{C3E7CBE9-D69E-ED4C-BE8E-5A28B7C6262C}" type="presOf" srcId="{466D9C29-70A2-40CF-8B61-C07D278B5280}" destId="{C35F6F50-61CF-D843-B737-A48F9039DE81}" srcOrd="0" destOrd="0" presId="urn:microsoft.com/office/officeart/2005/8/layout/vProcess5"/>
    <dgm:cxn modelId="{370326EE-7155-B343-A82D-9C527B1F1CAA}" type="presOf" srcId="{C723F2A1-3491-A946-AF60-8A1E059E2857}" destId="{8E6A4CCE-AD84-4A45-9E36-D5446EF9984B}" srcOrd="1" destOrd="0" presId="urn:microsoft.com/office/officeart/2005/8/layout/vProcess5"/>
    <dgm:cxn modelId="{B9B26CFD-BE0A-FE42-A7B5-AA1A4FE41F8C}" type="presOf" srcId="{7754BB24-CAF4-ED41-9872-B45BFFC4AC68}" destId="{2D19B3E8-5E3E-E74B-8FD3-75E5B871F267}" srcOrd="0" destOrd="0" presId="urn:microsoft.com/office/officeart/2005/8/layout/vProcess5"/>
    <dgm:cxn modelId="{1D1D2D71-AAEB-EF46-87B4-B0F92819F96A}" type="presParOf" srcId="{C35F6F50-61CF-D843-B737-A48F9039DE81}" destId="{8527E21C-D622-E046-B51F-F31106E93CF5}" srcOrd="0" destOrd="0" presId="urn:microsoft.com/office/officeart/2005/8/layout/vProcess5"/>
    <dgm:cxn modelId="{1C68F106-2D92-7543-9C90-98F4C51A7A80}" type="presParOf" srcId="{C35F6F50-61CF-D843-B737-A48F9039DE81}" destId="{B697880C-F6DC-7F46-80CA-A573F296C0D8}" srcOrd="1" destOrd="0" presId="urn:microsoft.com/office/officeart/2005/8/layout/vProcess5"/>
    <dgm:cxn modelId="{DF0FC2C9-1694-EA49-AEF2-5180A6A991AD}" type="presParOf" srcId="{C35F6F50-61CF-D843-B737-A48F9039DE81}" destId="{D88F7B90-FB16-CC4F-96F0-DF44C28A8A4E}" srcOrd="2" destOrd="0" presId="urn:microsoft.com/office/officeart/2005/8/layout/vProcess5"/>
    <dgm:cxn modelId="{93FA197F-827A-8F4F-B5EE-AF33ACE19AE0}" type="presParOf" srcId="{C35F6F50-61CF-D843-B737-A48F9039DE81}" destId="{19FDA99A-0797-B540-B542-04230ECAC2B8}" srcOrd="3" destOrd="0" presId="urn:microsoft.com/office/officeart/2005/8/layout/vProcess5"/>
    <dgm:cxn modelId="{F6157A54-6481-1E41-89F0-58158CD80C01}" type="presParOf" srcId="{C35F6F50-61CF-D843-B737-A48F9039DE81}" destId="{C210DA60-9024-3C47-90FB-CD221AF440F3}" srcOrd="4" destOrd="0" presId="urn:microsoft.com/office/officeart/2005/8/layout/vProcess5"/>
    <dgm:cxn modelId="{41B3EFB8-ADF5-284A-AA36-7C4658E60E1F}" type="presParOf" srcId="{C35F6F50-61CF-D843-B737-A48F9039DE81}" destId="{F12BB2BE-1ECA-504E-BBC2-2C3ED7D6CC71}" srcOrd="5" destOrd="0" presId="urn:microsoft.com/office/officeart/2005/8/layout/vProcess5"/>
    <dgm:cxn modelId="{33961E98-AD07-6E43-9485-DBDE96637218}" type="presParOf" srcId="{C35F6F50-61CF-D843-B737-A48F9039DE81}" destId="{1D70BA65-6320-AC4E-8D16-B728D3B87912}" srcOrd="6" destOrd="0" presId="urn:microsoft.com/office/officeart/2005/8/layout/vProcess5"/>
    <dgm:cxn modelId="{FC112606-0666-D64B-BB8C-E60C987C868D}" type="presParOf" srcId="{C35F6F50-61CF-D843-B737-A48F9039DE81}" destId="{C70A43F6-2D90-794B-BCC6-A4E05ACAA456}" srcOrd="7" destOrd="0" presId="urn:microsoft.com/office/officeart/2005/8/layout/vProcess5"/>
    <dgm:cxn modelId="{118180AC-A9CB-064F-BCE0-F63FF8F59AA6}" type="presParOf" srcId="{C35F6F50-61CF-D843-B737-A48F9039DE81}" destId="{2D19B3E8-5E3E-E74B-8FD3-75E5B871F267}" srcOrd="8" destOrd="0" presId="urn:microsoft.com/office/officeart/2005/8/layout/vProcess5"/>
    <dgm:cxn modelId="{84AE6160-BA49-6745-BFC7-CAFC37B9D1C2}" type="presParOf" srcId="{C35F6F50-61CF-D843-B737-A48F9039DE81}" destId="{3F6AA4F4-799A-D94C-93DE-4F151B1EE053}" srcOrd="9" destOrd="0" presId="urn:microsoft.com/office/officeart/2005/8/layout/vProcess5"/>
    <dgm:cxn modelId="{6BB332FE-CE58-5C48-B0A0-C486F29C3D85}" type="presParOf" srcId="{C35F6F50-61CF-D843-B737-A48F9039DE81}" destId="{867D8F18-FA7B-1740-BFC6-6556A203CE7F}" srcOrd="10" destOrd="0" presId="urn:microsoft.com/office/officeart/2005/8/layout/vProcess5"/>
    <dgm:cxn modelId="{E6E34218-8511-2B48-A387-70C9444E1769}" type="presParOf" srcId="{C35F6F50-61CF-D843-B737-A48F9039DE81}" destId="{2C0408AB-CC66-5647-8CBE-126DFE95B8BA}" srcOrd="11" destOrd="0" presId="urn:microsoft.com/office/officeart/2005/8/layout/vProcess5"/>
    <dgm:cxn modelId="{807ABD37-4871-0F4F-BEC6-EE80EDEA5ACE}" type="presParOf" srcId="{C35F6F50-61CF-D843-B737-A48F9039DE81}" destId="{1B3D0F81-481C-EC48-99A1-B20779BA5BD8}" srcOrd="12" destOrd="0" presId="urn:microsoft.com/office/officeart/2005/8/layout/vProcess5"/>
    <dgm:cxn modelId="{76074775-DA48-3249-AE98-2D64A661F236}" type="presParOf" srcId="{C35F6F50-61CF-D843-B737-A48F9039DE81}" destId="{8E6A4CCE-AD84-4A45-9E36-D5446EF9984B}" srcOrd="13" destOrd="0" presId="urn:microsoft.com/office/officeart/2005/8/layout/vProcess5"/>
    <dgm:cxn modelId="{46B3B8FD-FD34-3744-9950-799FDF63224A}" type="presParOf" srcId="{C35F6F50-61CF-D843-B737-A48F9039DE81}" destId="{CE5CACDF-4B85-F846-A386-F66268C02A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7880C-F6DC-7F46-80CA-A573F296C0D8}">
      <dsp:nvSpPr>
        <dsp:cNvPr id="0" name=""/>
        <dsp:cNvSpPr/>
      </dsp:nvSpPr>
      <dsp:spPr>
        <a:xfrm>
          <a:off x="0" y="0"/>
          <a:ext cx="5849842" cy="6900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Encountering </a:t>
          </a:r>
          <a:r>
            <a:rPr lang="en-US" altLang="zh-TW" sz="1900" b="0" i="0" kern="1200" dirty="0">
              <a:latin typeface="Consolas" panose="020B0609020204030204" pitchFamily="49" charset="0"/>
              <a:ea typeface="Source Han Sans TC Normal" panose="020B0400000000000000" pitchFamily="34" charset="-128"/>
              <a:cs typeface="Consolas" panose="020B0609020204030204" pitchFamily="49" charset="0"/>
            </a:rPr>
            <a:t>RUS</a:t>
          </a:r>
          <a:r>
            <a:rPr lang="en-US" altLang="zh-TW" sz="1900" kern="1200" dirty="0"/>
            <a:t> Gate</a:t>
          </a:r>
          <a:endParaRPr lang="zh-TW" altLang="en-US" sz="1900" kern="1200" dirty="0"/>
        </a:p>
      </dsp:txBody>
      <dsp:txXfrm>
        <a:off x="20211" y="20211"/>
        <a:ext cx="5024502" cy="649616"/>
      </dsp:txXfrm>
    </dsp:sp>
    <dsp:sp modelId="{D88F7B90-FB16-CC4F-96F0-DF44C28A8A4E}">
      <dsp:nvSpPr>
        <dsp:cNvPr id="0" name=""/>
        <dsp:cNvSpPr/>
      </dsp:nvSpPr>
      <dsp:spPr>
        <a:xfrm>
          <a:off x="436838" y="785876"/>
          <a:ext cx="5849842" cy="6900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Century Schoolbook" panose="02040604050505020304"/>
            </a:rPr>
            <a:t>Build </a:t>
          </a:r>
          <a:r>
            <a:rPr lang="zh-TW" altLang="en-US" sz="1900" b="0" i="0" kern="1200" dirty="0">
              <a:latin typeface="Consolas" panose="020B0609020204030204" pitchFamily="49" charset="0"/>
              <a:ea typeface="Source Han Sans TC" panose="020B0500000000000000" pitchFamily="34" charset="-128"/>
              <a:cs typeface="Consolas" panose="020B0609020204030204" pitchFamily="49" charset="0"/>
            </a:rPr>
            <a:t>bigBDD</a:t>
          </a:r>
          <a:endParaRPr lang="zh-TW" alt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57049" y="806087"/>
        <a:ext cx="4924056" cy="649616"/>
      </dsp:txXfrm>
    </dsp:sp>
    <dsp:sp modelId="{19FDA99A-0797-B540-B542-04230ECAC2B8}">
      <dsp:nvSpPr>
        <dsp:cNvPr id="0" name=""/>
        <dsp:cNvSpPr/>
      </dsp:nvSpPr>
      <dsp:spPr>
        <a:xfrm>
          <a:off x="873677" y="1571753"/>
          <a:ext cx="5849842" cy="6900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Century Schoolbook" panose="02040604050505020304"/>
            </a:rPr>
            <a:t>Move the </a:t>
          </a:r>
          <a:r>
            <a:rPr lang="en-US" altLang="zh-TW" sz="1900" kern="1200" dirty="0">
              <a:latin typeface="Century Schoolbook" panose="02040604050505020304"/>
            </a:rPr>
            <a:t>to-be-</a:t>
          </a:r>
          <a:r>
            <a:rPr lang="zh-TW" altLang="en-US" sz="1900" kern="1200" dirty="0">
              <a:latin typeface="Century Schoolbook" panose="02040604050505020304"/>
            </a:rPr>
            <a:t>measured </a:t>
          </a:r>
          <a:r>
            <a:rPr lang="en-US" altLang="zh-TW" sz="1900" kern="1200" dirty="0" err="1">
              <a:latin typeface="Century Schoolbook" panose="02040604050505020304"/>
            </a:rPr>
            <a:t>qu</a:t>
          </a:r>
          <a:r>
            <a:rPr lang="zh-TW" altLang="en-US" sz="1900" kern="1200" dirty="0">
              <a:latin typeface="Century Schoolbook" panose="02040604050505020304"/>
            </a:rPr>
            <a:t>bit</a:t>
          </a:r>
          <a:r>
            <a:rPr lang="en-US" altLang="zh-TW" sz="1900" kern="1200" dirty="0">
              <a:latin typeface="Century Schoolbook" panose="02040604050505020304"/>
            </a:rPr>
            <a:t>s</a:t>
          </a:r>
          <a:r>
            <a:rPr lang="zh-TW" altLang="en-US" sz="1900" kern="1200" dirty="0">
              <a:latin typeface="Century Schoolbook" panose="02040604050505020304"/>
            </a:rPr>
            <a:t> to top</a:t>
          </a:r>
          <a:endParaRPr lang="zh-TW" altLang="en-US" sz="1900" kern="1200" dirty="0"/>
        </a:p>
      </dsp:txBody>
      <dsp:txXfrm>
        <a:off x="893888" y="1591964"/>
        <a:ext cx="4924056" cy="649616"/>
      </dsp:txXfrm>
    </dsp:sp>
    <dsp:sp modelId="{C210DA60-9024-3C47-90FB-CD221AF440F3}">
      <dsp:nvSpPr>
        <dsp:cNvPr id="0" name=""/>
        <dsp:cNvSpPr/>
      </dsp:nvSpPr>
      <dsp:spPr>
        <a:xfrm>
          <a:off x="1310516" y="2357630"/>
          <a:ext cx="5849842" cy="6900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Century Schoolbook" panose="02040604050505020304"/>
            </a:rPr>
            <a:t>Measure </a:t>
          </a:r>
          <a:r>
            <a:rPr lang="zh-TW" altLang="en-US" sz="1900" kern="1200" dirty="0">
              <a:latin typeface="Century Schoolbook" panose="02040604050505020304"/>
            </a:rPr>
            <a:t>along the desired branch</a:t>
          </a:r>
          <a:endParaRPr lang="zh-TW" altLang="en-US" sz="1900" kern="1200" dirty="0"/>
        </a:p>
      </dsp:txBody>
      <dsp:txXfrm>
        <a:off x="1330727" y="2377841"/>
        <a:ext cx="4924056" cy="649616"/>
      </dsp:txXfrm>
    </dsp:sp>
    <dsp:sp modelId="{F12BB2BE-1ECA-504E-BBC2-2C3ED7D6CC71}">
      <dsp:nvSpPr>
        <dsp:cNvPr id="0" name=""/>
        <dsp:cNvSpPr/>
      </dsp:nvSpPr>
      <dsp:spPr>
        <a:xfrm>
          <a:off x="1747355" y="3143506"/>
          <a:ext cx="5849842" cy="6900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LM Roman 10" pitchFamily="2" charset="77"/>
              <a:cs typeface="Lahore Gurmukhi" pitchFamily="2" charset="0"/>
            </a:rPr>
            <a:t>Collapse the state</a:t>
          </a:r>
          <a:r>
            <a:rPr lang="en-US" altLang="zh-TW" sz="1900" kern="1200" dirty="0">
              <a:latin typeface="LM Roman 10" pitchFamily="2" charset="77"/>
              <a:cs typeface="Lahore Gurmukhi" pitchFamily="2" charset="0"/>
            </a:rPr>
            <a:t>s</a:t>
          </a:r>
          <a:r>
            <a:rPr lang="zh-TW" altLang="en-US" sz="1900" kern="1200" dirty="0">
              <a:latin typeface="LM Roman 10" pitchFamily="2" charset="77"/>
              <a:cs typeface="Lahore Gurmukhi" pitchFamily="2" charset="0"/>
            </a:rPr>
            <a:t> </a:t>
          </a:r>
          <a:r>
            <a:rPr lang="en-US" altLang="zh-TW" sz="1900" kern="1200" dirty="0">
              <a:latin typeface="LM Roman 10" pitchFamily="2" charset="77"/>
              <a:cs typeface="Lahore Gurmukhi" pitchFamily="2" charset="0"/>
            </a:rPr>
            <a:t>&amp; Reset measured qubits</a:t>
          </a:r>
          <a:endParaRPr lang="zh-TW" altLang="en-US" sz="1900" kern="1200" dirty="0">
            <a:latin typeface="Century Schoolbook" panose="02040604050505020304"/>
          </a:endParaRPr>
        </a:p>
      </dsp:txBody>
      <dsp:txXfrm>
        <a:off x="1767566" y="3163717"/>
        <a:ext cx="4924056" cy="649616"/>
      </dsp:txXfrm>
    </dsp:sp>
    <dsp:sp modelId="{1D70BA65-6320-AC4E-8D16-B728D3B87912}">
      <dsp:nvSpPr>
        <dsp:cNvPr id="0" name=""/>
        <dsp:cNvSpPr/>
      </dsp:nvSpPr>
      <dsp:spPr>
        <a:xfrm>
          <a:off x="5401317" y="504111"/>
          <a:ext cx="448524" cy="448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5502235" y="504111"/>
        <a:ext cx="246688" cy="337514"/>
      </dsp:txXfrm>
    </dsp:sp>
    <dsp:sp modelId="{C70A43F6-2D90-794B-BCC6-A4E05ACAA456}">
      <dsp:nvSpPr>
        <dsp:cNvPr id="0" name=""/>
        <dsp:cNvSpPr/>
      </dsp:nvSpPr>
      <dsp:spPr>
        <a:xfrm>
          <a:off x="5838156" y="1289987"/>
          <a:ext cx="448524" cy="448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5939074" y="1289987"/>
        <a:ext cx="246688" cy="337514"/>
      </dsp:txXfrm>
    </dsp:sp>
    <dsp:sp modelId="{2D19B3E8-5E3E-E74B-8FD3-75E5B871F267}">
      <dsp:nvSpPr>
        <dsp:cNvPr id="0" name=""/>
        <dsp:cNvSpPr/>
      </dsp:nvSpPr>
      <dsp:spPr>
        <a:xfrm>
          <a:off x="6274995" y="2064363"/>
          <a:ext cx="448524" cy="448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375913" y="2064363"/>
        <a:ext cx="246688" cy="337514"/>
      </dsp:txXfrm>
    </dsp:sp>
    <dsp:sp modelId="{3F6AA4F4-799A-D94C-93DE-4F151B1EE053}">
      <dsp:nvSpPr>
        <dsp:cNvPr id="0" name=""/>
        <dsp:cNvSpPr/>
      </dsp:nvSpPr>
      <dsp:spPr>
        <a:xfrm>
          <a:off x="6711834" y="2857907"/>
          <a:ext cx="448524" cy="448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12752" y="2857907"/>
        <a:ext cx="246688" cy="33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16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77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emf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4.emf"/><Relationship Id="rId5" Type="http://schemas.openxmlformats.org/officeDocument/2006/relationships/tags" Target="../tags/tag18.xml"/><Relationship Id="rId10" Type="http://schemas.openxmlformats.org/officeDocument/2006/relationships/image" Target="../media/image13.emf"/><Relationship Id="rId4" Type="http://schemas.openxmlformats.org/officeDocument/2006/relationships/tags" Target="../tags/tag17.xml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22.xml"/><Relationship Id="rId7" Type="http://schemas.openxmlformats.org/officeDocument/2006/relationships/image" Target="../media/image18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emf"/><Relationship Id="rId5" Type="http://schemas.openxmlformats.org/officeDocument/2006/relationships/tags" Target="../tags/tag24.xml"/><Relationship Id="rId10" Type="http://schemas.openxmlformats.org/officeDocument/2006/relationships/image" Target="../media/image21.png"/><Relationship Id="rId4" Type="http://schemas.openxmlformats.org/officeDocument/2006/relationships/tags" Target="../tags/tag23.xml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authorcenter.ieee.org/wp-content/uploads/IEEE-Reference-Guide.pdf" TargetMode="External"/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category/ieee/" TargetMode="External"/><Relationship Id="rId2" Type="http://schemas.openxmlformats.org/officeDocument/2006/relationships/hyperlink" Target="https://ieeeauthorcenter.ieee.org/wp-content/uploads/IEEE-Reference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bib.com/tools/ieee-citation-genera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emf"/><Relationship Id="rId5" Type="http://schemas.openxmlformats.org/officeDocument/2006/relationships/tags" Target="../tags/tag6.xml"/><Relationship Id="rId10" Type="http://schemas.openxmlformats.org/officeDocument/2006/relationships/image" Target="../media/image8.emf"/><Relationship Id="rId4" Type="http://schemas.openxmlformats.org/officeDocument/2006/relationships/tags" Target="../tags/tag5.xml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3.emf"/><Relationship Id="rId2" Type="http://schemas.openxmlformats.org/officeDocument/2006/relationships/tags" Target="../tags/tag8.xml"/><Relationship Id="rId16" Type="http://schemas.openxmlformats.org/officeDocument/2006/relationships/image" Target="../media/image17.emf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2.emf"/><Relationship Id="rId5" Type="http://schemas.openxmlformats.org/officeDocument/2006/relationships/tags" Target="../tags/tag11.xml"/><Relationship Id="rId15" Type="http://schemas.openxmlformats.org/officeDocument/2006/relationships/image" Target="../media/image16.emf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11.emf"/><Relationship Id="rId1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zh-TW" altLang="en-US" sz="6000" b="1" dirty="0">
                <a:latin typeface="LM Roman 10" pitchFamily="2" charset="77"/>
                <a:ea typeface="新細明體"/>
                <a:cs typeface="Calibri Light"/>
              </a:rPr>
              <a:t>Repeat-Until-Success Circuit on </a:t>
            </a:r>
            <a:r>
              <a:rPr lang="zh-TW" altLang="en-US" sz="6000" b="1" i="1" dirty="0">
                <a:latin typeface="LM Roman 10" pitchFamily="2" charset="77"/>
                <a:ea typeface="新細明體"/>
                <a:cs typeface="Calibri Light"/>
              </a:rPr>
              <a:t>SliQSim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LM Roman 10" pitchFamily="2" charset="77"/>
                <a:ea typeface="新細明體"/>
                <a:cs typeface="Calibri"/>
              </a:rPr>
              <a:t>B10901008 </a:t>
            </a:r>
            <a:r>
              <a:rPr lang="zh-TW" altLang="en-US" sz="2800" dirty="0">
                <a:solidFill>
                  <a:schemeClr val="tx1"/>
                </a:solidFill>
                <a:latin typeface="Source Han Serif TC" panose="02020400000000000000" pitchFamily="18" charset="-128"/>
                <a:ea typeface="Source Han Serif TC" panose="02020400000000000000" pitchFamily="18" charset="-128"/>
                <a:cs typeface="Calibri"/>
              </a:rPr>
              <a:t>張禾牧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LM Roman 10" pitchFamily="2" charset="77"/>
                <a:ea typeface="新細明體"/>
                <a:cs typeface="Calibri"/>
              </a:rPr>
              <a:t>B10901016 </a:t>
            </a:r>
            <a:r>
              <a:rPr lang="zh-TW" altLang="en-US" sz="2800" dirty="0">
                <a:solidFill>
                  <a:schemeClr val="tx1"/>
                </a:solidFill>
                <a:latin typeface="Source Han Serif TC" panose="02020400000000000000" pitchFamily="18" charset="-128"/>
                <a:ea typeface="Source Han Serif TC" panose="02020400000000000000" pitchFamily="18" charset="-128"/>
                <a:cs typeface="Calibri"/>
              </a:rPr>
              <a:t>邱巖盛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/>
            <a:r>
              <a:rPr lang="zh-TW" altLang="en-US" sz="4000" dirty="0">
                <a:latin typeface="LM Roman 10" pitchFamily="2" charset="77"/>
                <a:cs typeface="Lahore Gurmukhi" pitchFamily="2" charset="0"/>
              </a:rPr>
              <a:t>Collapse the state </a:t>
            </a:r>
            <a:r>
              <a:rPr lang="en-US" altLang="zh-TW" sz="4000" dirty="0">
                <a:latin typeface="LM Roman 10" pitchFamily="2" charset="77"/>
                <a:cs typeface="Lahore Gurmukhi" pitchFamily="2" charset="0"/>
              </a:rPr>
              <a:t>&amp; Reset measured qubits</a:t>
            </a:r>
            <a:endParaRPr lang="zh-TW" altLang="en-US" sz="4000" dirty="0">
              <a:latin typeface="LM Roman 10" pitchFamily="2" charset="77"/>
              <a:cs typeface="Lahore Gurmukhi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For each qubit, collapse it into its corresponding state, by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Cudd_Cofactor</a:t>
            </a:r>
            <a:endParaRPr lang="en-US" altLang="zh-TW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  <a:p>
            <a:r>
              <a:rPr lang="en-US" altLang="zh-TW" dirty="0">
                <a:ea typeface="新細明體"/>
              </a:rPr>
              <a:t>Set the measured qubits to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2B8F48-76D4-9BD8-8267-E38AFC6B3F90}"/>
              </a:ext>
            </a:extLst>
          </p:cNvPr>
          <p:cNvGrpSpPr/>
          <p:nvPr/>
        </p:nvGrpSpPr>
        <p:grpSpPr>
          <a:xfrm>
            <a:off x="5018159" y="3074346"/>
            <a:ext cx="2618031" cy="3387078"/>
            <a:chOff x="5276311" y="2893583"/>
            <a:chExt cx="2618031" cy="33870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B700D9-6BB4-F8E0-7348-3128B00C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311" y="2893583"/>
              <a:ext cx="2618031" cy="33870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2C8ED2-9FCE-22BF-818D-665F72672ABE}"/>
                </a:ext>
              </a:extLst>
            </p:cNvPr>
            <p:cNvCxnSpPr>
              <a:cxnSpLocks/>
            </p:cNvCxnSpPr>
            <p:nvPr/>
          </p:nvCxnSpPr>
          <p:spPr>
            <a:xfrm>
              <a:off x="5767776" y="5062145"/>
              <a:ext cx="1652129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4237E-08B8-E4DF-2618-E67B4B55D30F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19" y="5573069"/>
              <a:ext cx="202809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\documentclass{article}&#10;\usepackage{amsmath}&#10;\pagestyle{empty}&#10;\usepackage{xcolor}&#10;\begin{document}&#10;&#10;\color{white}&#10;&#10;${q_0}$&#10;\end{document}&#10;" title="IguanaTex Bitmap Display">
            <a:extLst>
              <a:ext uri="{FF2B5EF4-FFF2-40B4-BE49-F238E27FC236}">
                <a16:creationId xmlns:a16="http://schemas.microsoft.com/office/drawing/2014/main" id="{9335C4C9-7B27-FB64-41EF-B480478E5E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3" y="3559028"/>
            <a:ext cx="182880" cy="16002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color{white}&#10;&#10;${q_1}$&#10;\end{document}&#10;" title="IguanaTex Bitmap Display">
            <a:extLst>
              <a:ext uri="{FF2B5EF4-FFF2-40B4-BE49-F238E27FC236}">
                <a16:creationId xmlns:a16="http://schemas.microsoft.com/office/drawing/2014/main" id="{C0C45A88-6AB1-4A73-69F8-9E8DE18056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71" y="4286701"/>
            <a:ext cx="182880" cy="16002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color{gray}&#10;&#10;${q_1}$&#10;\end{document}&#10;" title="IguanaTex Bitmap Display">
            <a:extLst>
              <a:ext uri="{FF2B5EF4-FFF2-40B4-BE49-F238E27FC236}">
                <a16:creationId xmlns:a16="http://schemas.microsoft.com/office/drawing/2014/main" id="{DDCBF347-BDB2-2EC1-837E-2F069B4602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78" y="4277883"/>
            <a:ext cx="182880" cy="160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1811E-D061-749A-7157-8B445AE2D4E6}"/>
              </a:ext>
            </a:extLst>
          </p:cNvPr>
          <p:cNvCxnSpPr>
            <a:cxnSpLocks/>
          </p:cNvCxnSpPr>
          <p:nvPr/>
        </p:nvCxnSpPr>
        <p:spPr>
          <a:xfrm>
            <a:off x="6327586" y="3793215"/>
            <a:ext cx="184892" cy="41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30855-71B2-1B34-058D-AF011332C482}"/>
              </a:ext>
            </a:extLst>
          </p:cNvPr>
          <p:cNvSpPr txBox="1"/>
          <p:nvPr/>
        </p:nvSpPr>
        <p:spPr>
          <a:xfrm>
            <a:off x="7472006" y="4163737"/>
            <a:ext cx="3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LM Roman 10" pitchFamily="2" charset="77"/>
              </a:rPr>
              <a:t>s</a:t>
            </a:r>
            <a:r>
              <a:rPr lang="en-US" baseline="-25000" dirty="0">
                <a:latin typeface="LM Roman 10" pitchFamily="2" charset="77"/>
              </a:rPr>
              <a:t>1</a:t>
            </a:r>
            <a:endParaRPr lang="en-TW" dirty="0">
              <a:latin typeface="LM Roman 10" pitchFamily="2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484412-0C27-AB50-1056-929F0B393D6D}"/>
              </a:ext>
            </a:extLst>
          </p:cNvPr>
          <p:cNvCxnSpPr>
            <a:cxnSpLocks/>
          </p:cNvCxnSpPr>
          <p:nvPr/>
        </p:nvCxnSpPr>
        <p:spPr>
          <a:xfrm>
            <a:off x="6988147" y="4350458"/>
            <a:ext cx="347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819EB2-A103-0323-C1CA-7412F300C185}"/>
              </a:ext>
            </a:extLst>
          </p:cNvPr>
          <p:cNvCxnSpPr>
            <a:cxnSpLocks/>
          </p:cNvCxnSpPr>
          <p:nvPr/>
        </p:nvCxnSpPr>
        <p:spPr>
          <a:xfrm flipH="1">
            <a:off x="6178423" y="3798629"/>
            <a:ext cx="149163" cy="40510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}&#10;\pagestyle{empty}&#10;\usepackage{xcolor}&#10;\begin{document}&#10;&#10;\color{white}&#10;&#10;${q_2}$&#10;\end{document}&#10;" title="IguanaTex Bitmap Display">
            <a:extLst>
              <a:ext uri="{FF2B5EF4-FFF2-40B4-BE49-F238E27FC236}">
                <a16:creationId xmlns:a16="http://schemas.microsoft.com/office/drawing/2014/main" id="{7137EAEC-75B0-630C-A19C-06B319377D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7" y="4922599"/>
            <a:ext cx="182880" cy="1600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5333E-3E19-4D00-741C-8E2B69B26E78}"/>
              </a:ext>
            </a:extLst>
          </p:cNvPr>
          <p:cNvCxnSpPr>
            <a:cxnSpLocks/>
          </p:cNvCxnSpPr>
          <p:nvPr/>
        </p:nvCxnSpPr>
        <p:spPr>
          <a:xfrm>
            <a:off x="6178423" y="4543810"/>
            <a:ext cx="122864" cy="27279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36 2">
            <a:extLst>
              <a:ext uri="{FF2B5EF4-FFF2-40B4-BE49-F238E27FC236}">
                <a16:creationId xmlns:a16="http://schemas.microsoft.com/office/drawing/2014/main" id="{73740952-CB3E-8971-82B6-1DF247F135D3}"/>
              </a:ext>
            </a:extLst>
          </p:cNvPr>
          <p:cNvSpPr/>
          <p:nvPr/>
        </p:nvSpPr>
        <p:spPr>
          <a:xfrm>
            <a:off x="5878270" y="5183103"/>
            <a:ext cx="883570" cy="1161993"/>
          </a:xfrm>
          <a:prstGeom prst="triangle">
            <a:avLst/>
          </a:prstGeom>
          <a:solidFill>
            <a:schemeClr val="tx1">
              <a:lumMod val="50000"/>
              <a:alpha val="55285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0" dirty="0"/>
          </a:p>
        </p:txBody>
      </p:sp>
      <p:pic>
        <p:nvPicPr>
          <p:cNvPr id="19" name="Picture 18" descr="\documentclass{article}&#10;\usepackage{amsmath}&#10;\pagestyle{empty}&#10;\usepackage{xcolor}&#10;\begin{document}&#10;&#10;\color{white}&#10;&#10;${p_{01}}$&#10;\end{document}&#10;" title="IguanaTex Bitmap Display">
            <a:extLst>
              <a:ext uri="{FF2B5EF4-FFF2-40B4-BE49-F238E27FC236}">
                <a16:creationId xmlns:a16="http://schemas.microsoft.com/office/drawing/2014/main" id="{D95BCFBF-2042-9378-BDFF-34E85EAA177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0" y="6073722"/>
            <a:ext cx="297180" cy="16002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braket}&#10;\pagestyle{empty}&#10;\usepackage{xcolor}&#10;\begin{document}&#10;&#10;\color{white}&#10;&#10;$p_{ij}=\mathsf{Pr}[q_i=\ket{j}]$&#10;\end{document}&#10;" title="IguanaTex Bitmap Display">
            <a:extLst>
              <a:ext uri="{FF2B5EF4-FFF2-40B4-BE49-F238E27FC236}">
                <a16:creationId xmlns:a16="http://schemas.microsoft.com/office/drawing/2014/main" id="{5E91FD67-1C6B-2122-1CA3-92BA909BBE7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99" y="4543810"/>
            <a:ext cx="1668780" cy="2514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8A23B-C3C5-C3B9-B770-77171DB9C275}"/>
              </a:ext>
            </a:extLst>
          </p:cNvPr>
          <p:cNvSpPr txBox="1"/>
          <p:nvPr/>
        </p:nvSpPr>
        <p:spPr>
          <a:xfrm>
            <a:off x="8578594" y="4174478"/>
            <a:ext cx="39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LM Roman 10" pitchFamily="2" charset="77"/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3DCB2-1656-35D9-237F-C88D57E81C70}"/>
              </a:ext>
            </a:extLst>
          </p:cNvPr>
          <p:cNvCxnSpPr>
            <a:cxnSpLocks/>
          </p:cNvCxnSpPr>
          <p:nvPr/>
        </p:nvCxnSpPr>
        <p:spPr>
          <a:xfrm>
            <a:off x="8094735" y="4361199"/>
            <a:ext cx="347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3793-8E31-5A74-4D3E-1C20CB324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A9B3B-D8C9-CD83-C352-05263D948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5135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Exp1:</a:t>
            </a:r>
            <a:endParaRPr lang="zh-TW" altLang="en-US" dirty="0">
              <a:latin typeface="LM Roman 10" pitchFamily="2" charset="77"/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609636"/>
            <a:ext cx="9382155" cy="38826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Compared with </a:t>
            </a:r>
            <a:r>
              <a:rPr lang="en-US" altLang="zh-TW" dirty="0" err="1"/>
              <a:t>qiskit</a:t>
            </a:r>
            <a:r>
              <a:rPr lang="en-US" altLang="zh-TW" dirty="0"/>
              <a:t> simulation result,</a:t>
            </a:r>
          </a:p>
          <a:p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qiskit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: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[</a:t>
            </a:r>
            <a:r>
              <a:rPr lang="en-US" altLang="zh-TW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0.37796447+0.j , 0.75592895+0.53452248j]</a:t>
            </a:r>
          </a:p>
          <a:p>
            <a:pPr lvl="1">
              <a:lnSpc>
                <a:spcPct val="150000"/>
              </a:lnSpc>
            </a:pPr>
            <a:r>
              <a:rPr lang="en-US" altLang="zh-TW" b="1" i="1" dirty="0" err="1">
                <a:solidFill>
                  <a:schemeClr val="tx1"/>
                </a:solidFill>
                <a:latin typeface="LM Roman 10" pitchFamily="2" charset="77"/>
              </a:rPr>
              <a:t>SliQSim</a:t>
            </a:r>
            <a:r>
              <a:rPr lang="en-US" altLang="zh-TW" b="1" dirty="0">
                <a:solidFill>
                  <a:schemeClr val="tx1"/>
                </a:solidFill>
                <a:latin typeface="LM Roman 10" pitchFamily="2" charset="77"/>
              </a:rPr>
              <a:t>:</a:t>
            </a:r>
            <a:r>
              <a:rPr lang="en-US" altLang="zh-TW" b="1" i="1" dirty="0">
                <a:solidFill>
                  <a:schemeClr val="tx1"/>
                </a:solidFill>
                <a:latin typeface="LM Roman 10" pitchFamily="2" charset="77"/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[</a:t>
            </a:r>
            <a:r>
              <a:rPr lang="en-US" altLang="zh-TW" b="1" dirty="0">
                <a:solidFill>
                  <a:schemeClr val="tx1"/>
                </a:solidFill>
                <a:latin typeface="Courier New" panose="02070309020205020404" pitchFamily="49" charset="0"/>
              </a:rPr>
              <a:t>0.267261-0.267261i, 0.912487-0.156558i</a:t>
            </a:r>
            <a:r>
              <a:rPr lang="en-US" altLang="zh-TW" b="1" dirty="0">
                <a:solidFill>
                  <a:schemeClr val="tx1"/>
                </a:solidFill>
              </a:rPr>
              <a:t>]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qiskit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TW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zh-TW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0.80178373-0.37796447j, 0.26726124+0.37796447j]</a:t>
            </a:r>
          </a:p>
          <a:p>
            <a:pPr lvl="1">
              <a:lnSpc>
                <a:spcPct val="150000"/>
              </a:lnSpc>
            </a:pPr>
            <a:r>
              <a:rPr lang="en-US" altLang="zh-TW" b="1" i="1" dirty="0" err="1">
                <a:latin typeface="LM Roman 10" pitchFamily="2" charset="77"/>
              </a:rPr>
              <a:t>SliQSim</a:t>
            </a:r>
            <a:r>
              <a:rPr lang="en-US" altLang="zh-TW" dirty="0"/>
              <a:t>: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[0.299685-0.834208i, 0.456243+0.078279i]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b="1" dirty="0">
              <a:latin typeface="LM Roman 10" pitchFamily="2" charset="77"/>
              <a:ea typeface="新細明體"/>
              <a:cs typeface="Consolas" panose="020B0609020204030204" pitchFamily="49" charset="0"/>
            </a:endParaRPr>
          </a:p>
        </p:txBody>
      </p:sp>
      <p:pic>
        <p:nvPicPr>
          <p:cNvPr id="26" name="Picture 25" descr="\documentclass{article}&#10;\usepackage{amsmath}&#10;\pagestyle{empty}&#10;\usepackage{xcolor}&#10;\begin{document}&#10;&#10;\color{white}&#10;&#10;&#10;$$\frac{2X+\sqrt{2}Y+Z}{\sqrt{7}}$$&#10;\end{document}&#10;" title="IguanaTex Bitmap Display">
            <a:extLst>
              <a:ext uri="{FF2B5EF4-FFF2-40B4-BE49-F238E27FC236}">
                <a16:creationId xmlns:a16="http://schemas.microsoft.com/office/drawing/2014/main" id="{D8B69479-33A3-2841-1D9A-48D1E2739B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08" y="806214"/>
            <a:ext cx="2722880" cy="1016000"/>
          </a:xfrm>
          <a:prstGeom prst="rect">
            <a:avLst/>
          </a:prstGeom>
        </p:spPr>
      </p:pic>
      <p:pic>
        <p:nvPicPr>
          <p:cNvPr id="17" name="Picture 16" descr="\documentclass{article}&#10;\usepackage{braket}&#10;\usepackage{amsmath}&#10;\pagestyle{empty}&#10;\usepackage{xcolor}&#10;\begin{document}&#10;&#10;\color{white}&#10;&#10;&#10;$\ket{\psi}=\ket{0}$&#10;\end{document}&#10;" title="IguanaTex Bitmap Display">
            <a:extLst>
              <a:ext uri="{FF2B5EF4-FFF2-40B4-BE49-F238E27FC236}">
                <a16:creationId xmlns:a16="http://schemas.microsoft.com/office/drawing/2014/main" id="{15BB4DD2-6561-980A-64AC-C817D4E9DF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61" y="3533985"/>
            <a:ext cx="914400" cy="254000"/>
          </a:xfrm>
          <a:prstGeom prst="rect">
            <a:avLst/>
          </a:prstGeom>
        </p:spPr>
      </p:pic>
      <p:pic>
        <p:nvPicPr>
          <p:cNvPr id="30" name="Picture 29" descr="\documentclass{article}&#10;\usepackage{braket}&#10;\usepackage{amsmath}&#10;\pagestyle{empty}&#10;\usepackage{xcolor}&#10;\begin{document}&#10;&#10;\color{white}&#10;&#10;&#10;$\ket{\psi}=\ket{+}$&#10;\end{document}&#10;" title="IguanaTex Bitmap Display">
            <a:extLst>
              <a:ext uri="{FF2B5EF4-FFF2-40B4-BE49-F238E27FC236}">
                <a16:creationId xmlns:a16="http://schemas.microsoft.com/office/drawing/2014/main" id="{5FA0C12A-C25D-4BFE-9F8D-43A86AB993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61" y="4886112"/>
            <a:ext cx="990600" cy="254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47D006-FE1E-8F88-7DB0-BC046BF68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48" y="1941066"/>
            <a:ext cx="6223000" cy="914400"/>
          </a:xfrm>
          <a:prstGeom prst="rect">
            <a:avLst/>
          </a:prstGeom>
        </p:spPr>
      </p:pic>
      <p:pic>
        <p:nvPicPr>
          <p:cNvPr id="37" name="Picture 36" descr="\documentclass{article}&#10;\usepackage{braket}&#10;\usepackage{amsmath}&#10;\pagestyle{empty}&#10;\usepackage{xcolor}&#10;\begin{document}&#10;&#10;\color{white}&#10;&#10;&#10;$\left(\text{With global phase }e^{0.785i}\right)$&#10;\end{document}&#10;" title="IguanaTex Bitmap Display">
            <a:extLst>
              <a:ext uri="{FF2B5EF4-FFF2-40B4-BE49-F238E27FC236}">
                <a16:creationId xmlns:a16="http://schemas.microsoft.com/office/drawing/2014/main" id="{C8E779E6-CECD-B867-29E0-25E24C9355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65" y="4413778"/>
            <a:ext cx="2628900" cy="274320"/>
          </a:xfrm>
          <a:prstGeom prst="rect">
            <a:avLst/>
          </a:prstGeom>
        </p:spPr>
      </p:pic>
      <p:pic>
        <p:nvPicPr>
          <p:cNvPr id="39" name="Picture 38" descr="\documentclass{article}&#10;\usepackage{braket}&#10;\usepackage{amsmath}&#10;\pagestyle{empty}&#10;\usepackage{xcolor}&#10;\begin{document}&#10;&#10;\color{white}&#10;&#10;&#10;$\left(\text{With global phase }e^{0.785i}\right)$&#10;\end{document}&#10;" title="IguanaTex Bitmap Display">
            <a:extLst>
              <a:ext uri="{FF2B5EF4-FFF2-40B4-BE49-F238E27FC236}">
                <a16:creationId xmlns:a16="http://schemas.microsoft.com/office/drawing/2014/main" id="{6AC0B97B-18A2-812B-9BBD-BB71753414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65" y="5737432"/>
            <a:ext cx="26289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Exp2:</a:t>
            </a:r>
            <a:endParaRPr lang="zh-TW" altLang="en-US" dirty="0">
              <a:latin typeface="LM Roman 10" pitchFamily="2" charset="77"/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1362"/>
            <a:ext cx="8406110" cy="44808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 dirty="0">
                <a:latin typeface="LM Roman 10" pitchFamily="2" charset="77"/>
              </a:rPr>
              <a:t>Execute 4096 times (to check the precision loss)</a:t>
            </a:r>
          </a:p>
          <a:p>
            <a:pPr marL="0" indent="0">
              <a:buNone/>
            </a:pPr>
            <a:r>
              <a:rPr lang="en-US" altLang="zh-TW" sz="2000" dirty="0">
                <a:latin typeface="LM Roman 10" pitchFamily="2" charset="77"/>
              </a:rPr>
              <a:t>Compared with </a:t>
            </a:r>
            <a:r>
              <a:rPr lang="en-US" altLang="zh-TW" sz="2000" dirty="0" err="1">
                <a:latin typeface="LM Roman 10" pitchFamily="2" charset="77"/>
              </a:rPr>
              <a:t>qiskit</a:t>
            </a:r>
            <a:r>
              <a:rPr lang="en-US" altLang="zh-TW" sz="2000" dirty="0">
                <a:latin typeface="LM Roman 10" pitchFamily="2" charset="77"/>
              </a:rPr>
              <a:t> simulation result, </a:t>
            </a:r>
          </a:p>
          <a:p>
            <a:endParaRPr lang="en-US" altLang="zh-TW" sz="2000" b="0" dirty="0"/>
          </a:p>
          <a:p>
            <a:pPr lvl="1">
              <a:lnSpc>
                <a:spcPct val="150000"/>
              </a:lnSpc>
            </a:pPr>
            <a:r>
              <a:rPr lang="en-US" altLang="zh-TW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qiskit</a:t>
            </a:r>
            <a:r>
              <a:rPr lang="en-US" altLang="zh-TW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: </a:t>
            </a:r>
            <a:r>
              <a:rPr lang="en-US" altLang="zh-TW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TW" sz="18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-0.35404678, -0.93522771i]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i="1" dirty="0" err="1">
                <a:latin typeface="LM Roman 10" pitchFamily="2" charset="77"/>
              </a:rPr>
              <a:t>SliQSim</a:t>
            </a:r>
            <a:r>
              <a:rPr lang="en-US" altLang="zh-TW" sz="1800" b="1" dirty="0">
                <a:solidFill>
                  <a:schemeClr val="tx1"/>
                </a:solidFill>
                <a:latin typeface="LM Roman 10" pitchFamily="2" charset="77"/>
              </a:rPr>
              <a:t>:</a:t>
            </a:r>
            <a:r>
              <a:rPr lang="en-US" altLang="zh-TW" sz="1800" b="1" dirty="0">
                <a:solidFill>
                  <a:schemeClr val="tx1"/>
                </a:solidFill>
              </a:rPr>
              <a:t> [</a:t>
            </a:r>
            <a:r>
              <a:rPr lang="en-US" altLang="zh-TW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-0.354047, -0.935228i</a:t>
            </a:r>
            <a:r>
              <a:rPr lang="en-US" altLang="zh-TW" sz="1800" b="1" dirty="0">
                <a:solidFill>
                  <a:schemeClr val="tx1"/>
                </a:solidFill>
              </a:rPr>
              <a:t>]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en-US" altLang="zh-TW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qiskit</a:t>
            </a:r>
            <a:r>
              <a:rPr lang="en-US" altLang="zh-TW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LM Roman 10" pitchFamily="2" charset="77"/>
              </a:rPr>
              <a:t>:</a:t>
            </a:r>
            <a:r>
              <a:rPr lang="en-US" altLang="zh-TW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8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-0.63285076-0.26213537j, 0.27880398-0.67309235j]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i="1" dirty="0" err="1">
                <a:latin typeface="LM Roman 10" pitchFamily="2" charset="77"/>
              </a:rPr>
              <a:t>SliQSim</a:t>
            </a:r>
            <a:r>
              <a:rPr lang="en-US" altLang="zh-TW" sz="1800" b="1" dirty="0">
                <a:latin typeface="LM Roman 10" pitchFamily="2" charset="77"/>
              </a:rPr>
              <a:t>: 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[-0.632851-0.262135j, 0.278804-0.673092j]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LM Roman 10" pitchFamily="2" charset="77"/>
              <a:ea typeface="新細明體"/>
              <a:cs typeface="Consolas" panose="020B0609020204030204" pitchFamily="49" charset="0"/>
            </a:endParaRPr>
          </a:p>
        </p:txBody>
      </p:sp>
      <p:pic>
        <p:nvPicPr>
          <p:cNvPr id="24" name="Picture 23" descr="\documentclass{article}&#10;\usepackage{amsmath}&#10;\pagestyle{empty}&#10;\usepackage{xcolor}&#10;\begin{document}&#10;&#10;\color{white}&#10;&#10;&#10;$$\frac{I+\sqrt{2}X}{\sqrt{3}}$$&#10;\end{document}&#10;" title="IguanaTex Bitmap Display">
            <a:extLst>
              <a:ext uri="{FF2B5EF4-FFF2-40B4-BE49-F238E27FC236}">
                <a16:creationId xmlns:a16="http://schemas.microsoft.com/office/drawing/2014/main" id="{C67D827B-5889-5F4B-EA1C-5A56A63FA7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08" y="806214"/>
            <a:ext cx="1584960" cy="1016000"/>
          </a:xfrm>
          <a:prstGeom prst="rect">
            <a:avLst/>
          </a:prstGeom>
        </p:spPr>
      </p:pic>
      <p:pic>
        <p:nvPicPr>
          <p:cNvPr id="17" name="Picture 16" descr="\documentclass{article}&#10;\usepackage{braket}&#10;\usepackage{amsmath}&#10;\pagestyle{empty}&#10;\usepackage{xcolor}&#10;\begin{document}&#10;&#10;\color{white}&#10;&#10;&#10;$\ket{\psi}=\ket{0}$&#10;\end{document}&#10;" title="IguanaTex Bitmap Display">
            <a:extLst>
              <a:ext uri="{FF2B5EF4-FFF2-40B4-BE49-F238E27FC236}">
                <a16:creationId xmlns:a16="http://schemas.microsoft.com/office/drawing/2014/main" id="{15BB4DD2-6561-980A-64AC-C817D4E9DF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61" y="3074255"/>
            <a:ext cx="914400" cy="254000"/>
          </a:xfrm>
          <a:prstGeom prst="rect">
            <a:avLst/>
          </a:prstGeom>
        </p:spPr>
      </p:pic>
      <p:pic>
        <p:nvPicPr>
          <p:cNvPr id="20" name="Picture 19" descr="\documentclass{article}&#10;\usepackage{braket}&#10;\usepackage{amsmath}&#10;\pagestyle{empty}&#10;\usepackage{xcolor}&#10;\begin{document}&#10;&#10;\color{white}&#10;&#10;&#10;$\ket{\psi}=(0.0854+0.354i)\ket{0}+(0.146-0.354i)\ket{1}$&#10;\end{document}&#10;" title="IguanaTex Bitmap Display">
            <a:extLst>
              <a:ext uri="{FF2B5EF4-FFF2-40B4-BE49-F238E27FC236}">
                <a16:creationId xmlns:a16="http://schemas.microsoft.com/office/drawing/2014/main" id="{DCF50034-53F0-8027-D874-89D93E94B4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61" y="4528796"/>
            <a:ext cx="5232400" cy="254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5C0F21-739B-FCB8-A4C5-2CC35D569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54" y="628418"/>
            <a:ext cx="5470403" cy="12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262FB0-75B3-4F6F-9B9A-88A8815A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M Roman 10" pitchFamily="2" charset="77"/>
              </a:rPr>
              <a:t>Future Work</a:t>
            </a:r>
            <a:endParaRPr lang="zh-TW" altLang="en-US" dirty="0">
              <a:latin typeface="LM Roman 10" pitchFamily="2" charset="77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22276B-22E7-4C9F-AC47-0F64FF8F3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RUS Circuit Synthesis</a:t>
            </a:r>
            <a:endParaRPr lang="zh-TW" altLang="en-US" dirty="0">
              <a:latin typeface="LM Roman 10" pitchFamily="2" charset="77"/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1362"/>
            <a:ext cx="8806802" cy="44808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Adopt existing RUS Circuit Synthesis Algorithms to support small-angle rotation as well as other non - Clifford + </a:t>
            </a:r>
            <a:r>
              <a:rPr lang="en-US" altLang="zh-TW" sz="2400" i="1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T</a:t>
            </a:r>
            <a:r>
              <a:rPr lang="en-US" altLang="zh-TW" sz="2400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 gates.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Design new RUS Synthesis Algorithm for further minimizing number of T counts if physical implementation is required.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3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D. V. Lindberg and H. K. H. Lee, “Optimization under constraints by applying an asymmetric entropy measure,” J.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Comput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Graph. Statist., vol. 24, no. 2, pp. 379–393, Jun. 2015,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10.1080/10618600.2014.901225. [Online]. 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Available: </a:t>
            </a:r>
            <a:r>
              <a:rPr lang="en-US" sz="2000" b="0" i="0" baseline="3000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3</a:t>
            </a:r>
            <a:endParaRPr lang="en-US" sz="2000" b="0" i="0" dirty="0">
              <a:solidFill>
                <a:srgbClr val="D2D0C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LM Roman 10" pitchFamily="2" charset="77"/>
              <a:ea typeface="新細明體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4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EBD8-0867-F712-433C-2E09BD11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LM Roman 10" pitchFamily="2" charset="77"/>
              </a:rPr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75A5-F65F-A233-4D9E-859D23DEC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042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4" y="811658"/>
            <a:ext cx="9945385" cy="5368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0" i="0" u="none" strike="noStrike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1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Y.-H. Tsai, J.-H. R. Jiang, and C.-S.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Jhang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“Bit-slicing the Hilbert space: Scaling up accurate quantum circuit simulation,” in Proc. ACM/IEEE Design Automation Conference (DAC), 2021. [Online]. 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Available: </a:t>
            </a:r>
            <a:r>
              <a:rPr lang="en-US" sz="2000" b="0" i="0" baseline="3000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1</a:t>
            </a:r>
            <a:endParaRPr lang="en-US" sz="2000" b="0" i="0" dirty="0">
              <a:solidFill>
                <a:srgbClr val="D2D0C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0" i="0" u="none" strike="noStrike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2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Bocharov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Roetteler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and K. M.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Svore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“Efficient synthesis of universal repeat-until-success quantum circuits,” Phys. Rev. Lett., vol. 114, no. 8, p. 080502, Feb. 2015. [Online]. 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Available: </a:t>
            </a:r>
            <a:r>
              <a:rPr lang="en-US" sz="2000" b="0" i="0" baseline="3000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2</a:t>
            </a:r>
            <a:endParaRPr lang="en-US" sz="2000" b="0" i="0" dirty="0">
              <a:solidFill>
                <a:srgbClr val="D2D0C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0" i="0" u="none" strike="noStrike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3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D. V. Lindberg and H. K. H. Lee, “Optimization under constraints by applying an asymmetric entropy measure,” J.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Comput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Graph. Statist., vol. 24, no. 2, pp. 379–393, Jun. 2015,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doi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10.1080/10618600.2014.901225. [Online]. 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Available: </a:t>
            </a:r>
            <a:r>
              <a:rPr lang="en-US" sz="2000" b="0" i="0" baseline="3000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3</a:t>
            </a:r>
            <a:endParaRPr lang="en-US" sz="2000" b="0" i="0" dirty="0">
              <a:solidFill>
                <a:srgbClr val="D2D0C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[4] A.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Paetznick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K. M.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Svore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“Repeat-Until-Success: Non-deterministic decomposition of single-qubit </a:t>
            </a:r>
            <a:r>
              <a:rPr lang="en-US" sz="2000" b="0" i="0" dirty="0" err="1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unitaries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,” in Proc. IEEE International Conference on Quantum Computing and Engineering (QCE), 2014, pp. 146–152. [Online]. 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新細明體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7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BF918-5100-9E00-CFC3-23F9040D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LM Roman 10" pitchFamily="2" charset="77"/>
                <a:ea typeface="新細明體"/>
              </a:rPr>
              <a:t>Repeat-Until-Success Circuit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86F30-D920-BCA6-74C4-22BB560A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LM Roman 10" pitchFamily="2" charset="77"/>
                <a:ea typeface="新細明體"/>
              </a:rPr>
              <a:t>Non-deterministic decomposition approach </a:t>
            </a:r>
            <a:endParaRPr lang="zh-TW" dirty="0">
              <a:latin typeface="LM Roman 10" pitchFamily="2" charset="77"/>
              <a:ea typeface="新細明體"/>
            </a:endParaRPr>
          </a:p>
          <a:p>
            <a:r>
              <a:rPr lang="zh-TW" altLang="en-US" dirty="0">
                <a:latin typeface="LM Roman 10" pitchFamily="2" charset="77"/>
                <a:ea typeface="新細明體"/>
              </a:rPr>
              <a:t>Valid only when the measured ancilla in a specific state</a:t>
            </a:r>
          </a:p>
          <a:p>
            <a:r>
              <a:rPr lang="zh-TW" altLang="en-US" dirty="0">
                <a:latin typeface="LM Roman 10" pitchFamily="2" charset="77"/>
                <a:ea typeface="新細明體"/>
              </a:rPr>
              <a:t>With less (expected) cost compared to many other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2D6A4-0AD5-EFBF-ECAE-6CCE08276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5"/>
          <a:stretch/>
        </p:blipFill>
        <p:spPr>
          <a:xfrm>
            <a:off x="7892024" y="3216166"/>
            <a:ext cx="2621505" cy="310144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97882DA-2B20-B8E6-4059-3EFDEEAF1561}"/>
              </a:ext>
            </a:extLst>
          </p:cNvPr>
          <p:cNvGrpSpPr/>
          <p:nvPr/>
        </p:nvGrpSpPr>
        <p:grpSpPr>
          <a:xfrm>
            <a:off x="1044722" y="3520831"/>
            <a:ext cx="6630152" cy="2796784"/>
            <a:chOff x="931916" y="3520831"/>
            <a:chExt cx="6630152" cy="27967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24427E8-E531-7770-66E5-194793E4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1916" y="3622431"/>
              <a:ext cx="6630152" cy="2695184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pagestyle{empty}&#10;\usepackage{braket}&#10;\usepackage{xcolor}&#10;\begin{document}&#10;&#10;\color{white}&#10;&#10;$R_i\ket{\phi}=\text{state subsequent to measurements revealing failure}$&#10;&#10;\end{document}&#10;" title="IguanaTex Bitmap Display">
              <a:extLst>
                <a:ext uri="{FF2B5EF4-FFF2-40B4-BE49-F238E27FC236}">
                  <a16:creationId xmlns:a16="http://schemas.microsoft.com/office/drawing/2014/main" id="{D05D5F32-8683-BC25-AF52-1FEF0624862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872" y="3520831"/>
              <a:ext cx="52832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89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9972E-9BE2-5CA8-89E8-2D61C10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956188" cy="1337020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RUS Ckt Simulati</a:t>
            </a:r>
            <a:r>
              <a:rPr lang="en-US" altLang="zh-TW" dirty="0">
                <a:ea typeface="新細明體"/>
              </a:rPr>
              <a:t>ng…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4F894-4239-3957-67C7-16BAAEF9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0997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ea typeface="新細明體"/>
              </a:rPr>
              <a:t>In our research:</a:t>
            </a:r>
          </a:p>
          <a:p>
            <a:r>
              <a:rPr lang="zh-TW" altLang="en-US" dirty="0">
                <a:ea typeface="新細明體"/>
              </a:rPr>
              <a:t>We can manually decide the state into which the ancillae bits collapse.</a:t>
            </a:r>
            <a:endParaRPr lang="zh-TW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Desired performance is determined by </a:t>
            </a:r>
            <a:r>
              <a:rPr lang="zh-TW" altLang="en-US" b="1" dirty="0">
                <a:ea typeface="新細明體"/>
              </a:rPr>
              <a:t>time / space cost</a:t>
            </a:r>
            <a:r>
              <a:rPr lang="zh-TW" altLang="en-US" dirty="0">
                <a:ea typeface="新細明體"/>
              </a:rPr>
              <a:t>, not </a:t>
            </a:r>
            <a:r>
              <a:rPr lang="zh-TW" altLang="en-US" i="1" dirty="0">
                <a:ea typeface="新細明體"/>
              </a:rPr>
              <a:t>T</a:t>
            </a:r>
            <a:r>
              <a:rPr lang="zh-TW" altLang="en-US" dirty="0">
                <a:ea typeface="新細明體"/>
              </a:rPr>
              <a:t> gate count.</a:t>
            </a:r>
          </a:p>
          <a:p>
            <a:r>
              <a:rPr lang="zh-TW" altLang="en-US" dirty="0">
                <a:ea typeface="新細明體"/>
              </a:rPr>
              <a:t>Circuits can include Clifford + </a:t>
            </a:r>
            <a:r>
              <a:rPr lang="zh-TW" altLang="en-US" i="1" dirty="0">
                <a:ea typeface="新細明體"/>
              </a:rPr>
              <a:t>T</a:t>
            </a:r>
            <a:r>
              <a:rPr lang="zh-TW" altLang="en-US" dirty="0">
                <a:ea typeface="新細明體"/>
              </a:rPr>
              <a:t>  gates, and </a:t>
            </a:r>
            <a:r>
              <a:rPr lang="zh-TW" altLang="en-US" b="1" dirty="0">
                <a:ea typeface="新細明體"/>
              </a:rPr>
              <a:t>beyond</a:t>
            </a:r>
            <a:r>
              <a:rPr lang="zh-TW" altLang="en-US" dirty="0">
                <a:ea typeface="新細明體"/>
              </a:rPr>
              <a:t>.</a:t>
            </a:r>
            <a:endParaRPr lang="en-US" altLang="zh-TW" dirty="0">
              <a:ea typeface="新細明體"/>
            </a:endParaRPr>
          </a:p>
          <a:p>
            <a:pPr marL="0" indent="0">
              <a:buNone/>
            </a:pPr>
            <a:r>
              <a:rPr lang="zh-TW" altLang="en-US" dirty="0">
                <a:ea typeface="新細明體"/>
              </a:rPr>
              <a:t>However, when concerning real physical computations, restrictions come into play.</a:t>
            </a:r>
          </a:p>
          <a:p>
            <a:endParaRPr lang="en-US" altLang="zh-TW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443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8BDFA3-E2DD-1B5F-656B-D6FD32D2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latin typeface="LM Roman 10" pitchFamily="2" charset="77"/>
              </a:rPr>
              <a:t>RUS Implementation on </a:t>
            </a:r>
            <a:r>
              <a:rPr lang="en-US" altLang="zh-TW" sz="4800" i="1" dirty="0" err="1">
                <a:latin typeface="LM Roman 10" pitchFamily="2" charset="77"/>
              </a:rPr>
              <a:t>SliQSim</a:t>
            </a:r>
            <a:endParaRPr lang="en-US" altLang="zh-TW" sz="4800" i="1" dirty="0">
              <a:latin typeface="LM Roman 10" pitchFamily="2" charset="77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2F71E2-7A98-CCD4-A156-EC64C00C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947" y="4800600"/>
            <a:ext cx="6323520" cy="16916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651" y="0"/>
            <a:ext cx="542103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E2C58-5F45-DD88-77AC-A4EB3F2F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Flow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835B43-BCDA-22D8-CC88-100BA6B1A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05891"/>
              </p:ext>
            </p:extLst>
          </p:nvPr>
        </p:nvGraphicFramePr>
        <p:xfrm>
          <a:off x="2309593" y="2269680"/>
          <a:ext cx="7597198" cy="3833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8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Encountering </a:t>
            </a:r>
            <a:r>
              <a:rPr lang="en-US" altLang="zh-TW" dirty="0">
                <a:latin typeface="Consolas" panose="020B0609020204030204" pitchFamily="49" charset="0"/>
                <a:ea typeface="Source Han Sans TC Normal" panose="020B0400000000000000" pitchFamily="34" charset="-128"/>
                <a:cs typeface="Consolas" panose="020B0609020204030204" pitchFamily="49" charset="0"/>
              </a:rPr>
              <a:t>RUS</a:t>
            </a:r>
            <a:r>
              <a:rPr lang="en-US" altLang="zh-TW" dirty="0">
                <a:latin typeface="LM Roman 10" pitchFamily="2" charset="77"/>
                <a:ea typeface="新細明體"/>
              </a:rPr>
              <a:t> gate</a:t>
            </a:r>
            <a:endParaRPr lang="zh-TW" altLang="en-US" dirty="0">
              <a:latin typeface="LM Roman 10" pitchFamily="2" charset="77"/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48878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LM Roman 10" pitchFamily="2" charset="77"/>
                <a:ea typeface="新細明體"/>
              </a:rPr>
              <a:t>A notation similar</a:t>
            </a:r>
            <a:r>
              <a:rPr lang="en-US" altLang="zh-TW" dirty="0">
                <a:latin typeface="LM Roman 10" pitchFamily="2" charset="77"/>
                <a:ea typeface="新細明體"/>
              </a:rPr>
              <a:t> </a:t>
            </a:r>
            <a:r>
              <a:rPr lang="zh-TW" altLang="en-US" dirty="0">
                <a:latin typeface="LM Roman 10" pitchFamily="2" charset="77"/>
                <a:ea typeface="新細明體"/>
              </a:rPr>
              <a:t>gate</a:t>
            </a:r>
            <a:r>
              <a:rPr lang="en-US" altLang="zh-TW" dirty="0">
                <a:latin typeface="LM Roman 10" pitchFamily="2" charset="77"/>
                <a:ea typeface="新細明體"/>
              </a:rPr>
              <a:t>s</a:t>
            </a:r>
            <a:r>
              <a:rPr lang="zh-TW" altLang="en-US" dirty="0">
                <a:latin typeface="LM Roman 10" pitchFamily="2" charset="77"/>
                <a:ea typeface="新細明體"/>
              </a:rPr>
              <a:t> in </a:t>
            </a:r>
            <a:r>
              <a:rPr lang="en-US" altLang="zh-TW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OPENQASM 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2.0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rus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q1, q2, …, [s1], [s2], …</a:t>
            </a:r>
            <a:endParaRPr lang="en-US" altLang="zh-TW" dirty="0">
              <a:latin typeface="LM Roman 10" pitchFamily="2" charset="77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 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= (s1, s2, s3, …,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sn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 </a:t>
            </a:r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is the desired </a:t>
            </a:r>
            <a:r>
              <a:rPr lang="en-US" altLang="zh-TW" i="1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Z </a:t>
            </a:r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- measure value of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q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= (q1, q2, q3, …,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qn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)</a:t>
            </a:r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LM Roman 10" pitchFamily="2" charset="77"/>
              <a:ea typeface="新細明體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CDFFC-406F-6B7B-264B-A90F3805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19" y="2406853"/>
            <a:ext cx="3482708" cy="27821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8CE4B8-8610-C1DF-BE03-95B9E68B0AE2}"/>
              </a:ext>
            </a:extLst>
          </p:cNvPr>
          <p:cNvSpPr/>
          <p:nvPr/>
        </p:nvSpPr>
        <p:spPr>
          <a:xfrm>
            <a:off x="7323746" y="4042161"/>
            <a:ext cx="1922804" cy="3247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17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altLang="zh-TW" dirty="0">
                <a:latin typeface="LM Roman 10" pitchFamily="2" charset="77"/>
                <a:ea typeface="新細明體"/>
              </a:rPr>
              <a:t>Build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bigBDD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Use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Cudd_bddAnd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and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Cudd_bddOr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LM Roman 10" pitchFamily="2" charset="77"/>
                <a:ea typeface="新細明體"/>
              </a:rPr>
              <a:t>to build the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bigBDD</a:t>
            </a:r>
            <a:r>
              <a:rPr lang="en-US" altLang="zh-TW" dirty="0">
                <a:latin typeface="LM Roman 10" pitchFamily="2" charset="77"/>
                <a:ea typeface="新細明體"/>
              </a:rPr>
              <a:t> </a:t>
            </a:r>
            <a:r>
              <a:rPr lang="en-US" altLang="zh-TW" i="1" dirty="0">
                <a:latin typeface="LM Roman 10" pitchFamily="2" charset="77"/>
                <a:ea typeface="新細明體"/>
              </a:rPr>
              <a:t>F </a:t>
            </a:r>
            <a:r>
              <a:rPr lang="en-US" altLang="zh-TW" dirty="0">
                <a:latin typeface="LM Roman 10" pitchFamily="2" charset="77"/>
                <a:ea typeface="新細明體"/>
              </a:rPr>
              <a:t>for the state vector.</a:t>
            </a:r>
            <a:endParaRPr lang="en-US" altLang="zh-TW" i="1" dirty="0">
              <a:latin typeface="LM Roman 10" pitchFamily="2" charset="77"/>
              <a:ea typeface="新細明體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8EDA4-39B6-4613-BF5C-3086214D8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7" y="3431309"/>
            <a:ext cx="1686427" cy="218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43B8D-87DA-8446-6C51-1242ABBB0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94" y="3431305"/>
            <a:ext cx="1686427" cy="2181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CA74-22EF-DFF2-5D81-65ABF17017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34" y="3431307"/>
            <a:ext cx="1686427" cy="2181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096E7F-628B-C605-9DF9-E5285C879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4" y="3431306"/>
            <a:ext cx="1686427" cy="218181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\color{white}&#10;&#10;&#10;$F^{\vec{a}}$&#10;\end{document}&#10;" title="IguanaTex Bitmap Display">
            <a:extLst>
              <a:ext uri="{FF2B5EF4-FFF2-40B4-BE49-F238E27FC236}">
                <a16:creationId xmlns:a16="http://schemas.microsoft.com/office/drawing/2014/main" id="{689DC7EB-57BD-6283-C263-18B15919B9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29" y="4522212"/>
            <a:ext cx="304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color{white}&#10;&#10;&#10;$F^{\vec{b}}$&#10;\end{document}&#10;" title="IguanaTex Bitmap Display">
            <a:extLst>
              <a:ext uri="{FF2B5EF4-FFF2-40B4-BE49-F238E27FC236}">
                <a16:creationId xmlns:a16="http://schemas.microsoft.com/office/drawing/2014/main" id="{DFC6079E-C08F-715D-CC96-2D6789327C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08" y="4522212"/>
            <a:ext cx="304800" cy="2794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begin{document}&#10;&#10;\color{white}&#10;&#10;&#10;$F^{\vec{c}}$&#10;\end{document}&#10;" title="IguanaTex Bitmap Display">
            <a:extLst>
              <a:ext uri="{FF2B5EF4-FFF2-40B4-BE49-F238E27FC236}">
                <a16:creationId xmlns:a16="http://schemas.microsoft.com/office/drawing/2014/main" id="{95671305-2F36-2CD4-8DB7-41405954C1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47" y="4522212"/>
            <a:ext cx="304800" cy="22860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color{white}&#10;&#10;&#10;$F^{\vec{d}}$&#10;\end{document}&#10;" title="IguanaTex Bitmap Display">
            <a:extLst>
              <a:ext uri="{FF2B5EF4-FFF2-40B4-BE49-F238E27FC236}">
                <a16:creationId xmlns:a16="http://schemas.microsoft.com/office/drawing/2014/main" id="{EC889DF7-446A-94CD-1AE5-23B93500A39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87" y="4522212"/>
            <a:ext cx="330200" cy="279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C378B5-3BE7-3805-C16A-9EADF8D14D1B}"/>
              </a:ext>
            </a:extLst>
          </p:cNvPr>
          <p:cNvCxnSpPr/>
          <p:nvPr/>
        </p:nvCxnSpPr>
        <p:spPr>
          <a:xfrm>
            <a:off x="9615494" y="4519446"/>
            <a:ext cx="4834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usepackage{xcolor}&#10;\begin{document}&#10;&#10;\color{white}&#10;&#10;&#10;$F$&#10;\end{document}&#10;" title="IguanaTex Bitmap Display">
            <a:extLst>
              <a:ext uri="{FF2B5EF4-FFF2-40B4-BE49-F238E27FC236}">
                <a16:creationId xmlns:a16="http://schemas.microsoft.com/office/drawing/2014/main" id="{BBE87C59-FFB3-CFD4-D182-AA02933815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34" y="4436676"/>
            <a:ext cx="1778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/>
            <a:r>
              <a:rPr lang="zh-TW" altLang="en-US" sz="4000" dirty="0">
                <a:latin typeface="LM Roman 10" pitchFamily="2" charset="77"/>
              </a:rPr>
              <a:t>Move the </a:t>
            </a:r>
            <a:r>
              <a:rPr lang="en-US" altLang="zh-TW" sz="4000" dirty="0">
                <a:latin typeface="LM Roman 10" pitchFamily="2" charset="77"/>
              </a:rPr>
              <a:t>to-be-</a:t>
            </a:r>
            <a:r>
              <a:rPr lang="zh-TW" altLang="en-US" sz="4000" dirty="0">
                <a:latin typeface="LM Roman 10" pitchFamily="2" charset="77"/>
              </a:rPr>
              <a:t>measured </a:t>
            </a:r>
            <a:r>
              <a:rPr lang="en-US" altLang="zh-TW" sz="4000" dirty="0" err="1">
                <a:latin typeface="LM Roman 10" pitchFamily="2" charset="77"/>
              </a:rPr>
              <a:t>qu</a:t>
            </a:r>
            <a:r>
              <a:rPr lang="zh-TW" altLang="en-US" sz="4000" dirty="0">
                <a:latin typeface="LM Roman 10" pitchFamily="2" charset="77"/>
              </a:rPr>
              <a:t>bit</a:t>
            </a:r>
            <a:r>
              <a:rPr lang="en-US" altLang="zh-TW" sz="4000" dirty="0">
                <a:latin typeface="LM Roman 10" pitchFamily="2" charset="77"/>
              </a:rPr>
              <a:t>s</a:t>
            </a:r>
            <a:r>
              <a:rPr lang="zh-TW" altLang="en-US" sz="4000" dirty="0">
                <a:latin typeface="LM Roman 10" pitchFamily="2" charset="77"/>
              </a:rPr>
              <a:t> to top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Use </a:t>
            </a:r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Cudd_ShuffleHeap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LM Roman 10" pitchFamily="2" charset="77"/>
                <a:ea typeface="新細明體"/>
                <a:cs typeface="Consolas" panose="020B0609020204030204" pitchFamily="49" charset="0"/>
              </a:rPr>
              <a:t>to </a:t>
            </a:r>
            <a:r>
              <a:rPr lang="en-US" altLang="zh-TW" dirty="0">
                <a:latin typeface="LM Roman 10" pitchFamily="2" charset="77"/>
                <a:ea typeface="新細明體"/>
              </a:rPr>
              <a:t>move to-be-measured qubits to top of </a:t>
            </a:r>
            <a:r>
              <a:rPr lang="en-US" altLang="zh-TW" i="1" dirty="0">
                <a:latin typeface="LM Roman 10" pitchFamily="2" charset="77"/>
                <a:ea typeface="新細明體"/>
              </a:rPr>
              <a:t>F</a:t>
            </a:r>
            <a:r>
              <a:rPr lang="en-US" altLang="zh-TW" dirty="0">
                <a:latin typeface="LM Roman 10" pitchFamily="2" charset="77"/>
                <a:ea typeface="新細明體"/>
              </a:rPr>
              <a:t>.</a:t>
            </a:r>
            <a:endParaRPr lang="en-US" altLang="zh-TW" i="1" dirty="0">
              <a:latin typeface="LM Roman 10" pitchFamily="2" charset="77"/>
              <a:ea typeface="新細明體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64B29-0ABE-8A59-68FC-BCA824E17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21" y="2654513"/>
            <a:ext cx="2618031" cy="33870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1D3D4C-E50E-5E36-9F84-45C10963F3F1}"/>
              </a:ext>
            </a:extLst>
          </p:cNvPr>
          <p:cNvCxnSpPr>
            <a:cxnSpLocks/>
          </p:cNvCxnSpPr>
          <p:nvPr/>
        </p:nvCxnSpPr>
        <p:spPr>
          <a:xfrm>
            <a:off x="6285952" y="4251569"/>
            <a:ext cx="1195754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E89FAC-A102-9EE9-009A-288268FA05F0}"/>
              </a:ext>
            </a:extLst>
          </p:cNvPr>
          <p:cNvCxnSpPr>
            <a:cxnSpLocks/>
          </p:cNvCxnSpPr>
          <p:nvPr/>
        </p:nvCxnSpPr>
        <p:spPr>
          <a:xfrm>
            <a:off x="5867829" y="5333999"/>
            <a:ext cx="2028093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290370-2DBC-8257-3061-116A86F169FB}"/>
              </a:ext>
            </a:extLst>
          </p:cNvPr>
          <p:cNvSpPr txBox="1"/>
          <p:nvPr/>
        </p:nvSpPr>
        <p:spPr>
          <a:xfrm>
            <a:off x="3908982" y="3246287"/>
            <a:ext cx="244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to-be-measured qubits </a:t>
            </a:r>
            <a:endParaRPr lang="en-TW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F96C4-B399-ABD6-DB6B-68203857119E}"/>
              </a:ext>
            </a:extLst>
          </p:cNvPr>
          <p:cNvSpPr txBox="1"/>
          <p:nvPr/>
        </p:nvSpPr>
        <p:spPr>
          <a:xfrm>
            <a:off x="2972228" y="4528546"/>
            <a:ext cx="289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not to-be-measured qubits </a:t>
            </a:r>
            <a:endParaRPr lang="en-TW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0CA7E-A9B3-EF23-E5EC-A2006F420B50}"/>
              </a:ext>
            </a:extLst>
          </p:cNvPr>
          <p:cNvSpPr txBox="1"/>
          <p:nvPr/>
        </p:nvSpPr>
        <p:spPr>
          <a:xfrm>
            <a:off x="4660352" y="5626138"/>
            <a:ext cx="828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LM Roman 10" pitchFamily="2" charset="77"/>
                <a:ea typeface="新細明體"/>
              </a:rPr>
              <a:t>others</a:t>
            </a:r>
            <a:endParaRPr lang="en-TW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F111D-8414-38BA-DFC4-8235DC4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LM Roman 10" pitchFamily="2" charset="77"/>
              </a:rPr>
              <a:t>Measur</a:t>
            </a:r>
            <a:r>
              <a:rPr lang="en-US" altLang="zh-TW" dirty="0">
                <a:latin typeface="LM Roman 10" pitchFamily="2" charset="77"/>
              </a:rPr>
              <a:t>e </a:t>
            </a:r>
            <a:r>
              <a:rPr lang="zh-TW" altLang="en-US" dirty="0">
                <a:latin typeface="LM Roman 10" pitchFamily="2" charset="77"/>
              </a:rPr>
              <a:t>along the desired </a:t>
            </a:r>
            <a:r>
              <a:rPr lang="en-US" altLang="zh-TW" dirty="0">
                <a:latin typeface="LM Roman 10" pitchFamily="2" charset="77"/>
              </a:rPr>
              <a:t>state</a:t>
            </a:r>
            <a:r>
              <a:rPr lang="zh-TW" altLang="en-US" dirty="0">
                <a:latin typeface="LM Roman 10" pitchFamily="2" charset="77"/>
              </a:rPr>
              <a:t> branch</a:t>
            </a:r>
            <a:endParaRPr lang="zh-TW" altLang="en-US" dirty="0">
              <a:latin typeface="LM Roman 10" pitchFamily="2" charset="77"/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BA1C1-A0A0-ADFE-EF39-0E27A341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LM Roman 10" pitchFamily="2" charset="77"/>
                <a:ea typeface="新細明體"/>
              </a:rPr>
              <a:t>Trace along the branch with </a:t>
            </a:r>
            <a:r>
              <a:rPr lang="en-US" altLang="zh-TW" b="1" dirty="0">
                <a:latin typeface="LM Roman 10" pitchFamily="2" charset="77"/>
                <a:ea typeface="新細明體"/>
              </a:rPr>
              <a:t>q</a:t>
            </a:r>
            <a:r>
              <a:rPr lang="en-US" altLang="zh-TW" dirty="0">
                <a:latin typeface="LM Roman 10" pitchFamily="2" charset="77"/>
                <a:ea typeface="新細明體"/>
              </a:rPr>
              <a:t> = </a:t>
            </a:r>
            <a:r>
              <a:rPr lang="en-US" altLang="zh-TW" b="1" dirty="0">
                <a:latin typeface="LM Roman 10" pitchFamily="2" charset="77"/>
                <a:ea typeface="新細明體"/>
              </a:rPr>
              <a:t>s</a:t>
            </a:r>
          </a:p>
          <a:p>
            <a:r>
              <a:rPr lang="en-US" altLang="zh-TW" dirty="0">
                <a:latin typeface="LM Roman 10" pitchFamily="2" charset="77"/>
                <a:ea typeface="新細明體"/>
              </a:rPr>
              <a:t>Record the final probability </a:t>
            </a:r>
            <a:r>
              <a:rPr lang="en-US" altLang="zh-TW" i="1" dirty="0">
                <a:latin typeface="LM Roman 10" pitchFamily="2" charset="77"/>
                <a:ea typeface="新細明體"/>
              </a:rPr>
              <a:t>p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rus_normalize_factor</a:t>
            </a:r>
            <a:r>
              <a:rPr lang="en-US" altLang="zh-TW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LM Roman 10" pitchFamily="2" charset="77"/>
                <a:ea typeface="新細明體"/>
              </a:rPr>
              <a:t>/=  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\color{white}&#10;&#10;$&#10;\sqrt{p}$&#10;\end{document}&#10;" title="IguanaTex Bitmap Display">
            <a:extLst>
              <a:ext uri="{FF2B5EF4-FFF2-40B4-BE49-F238E27FC236}">
                <a16:creationId xmlns:a16="http://schemas.microsoft.com/office/drawing/2014/main" id="{2BE7BE65-8E79-0B97-704E-06EAADEFC0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97" y="2831689"/>
            <a:ext cx="297180" cy="2286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833A4C1-7689-FC05-8E1B-06990581E173}"/>
              </a:ext>
            </a:extLst>
          </p:cNvPr>
          <p:cNvGrpSpPr/>
          <p:nvPr/>
        </p:nvGrpSpPr>
        <p:grpSpPr>
          <a:xfrm>
            <a:off x="5439397" y="3074346"/>
            <a:ext cx="2618031" cy="3387078"/>
            <a:chOff x="5276311" y="2893583"/>
            <a:chExt cx="2618031" cy="33870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59511F-E72D-C905-01D4-28789C8CF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311" y="2893583"/>
              <a:ext cx="2618031" cy="338707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CE347D-D4D4-0E10-E290-CCEFA161579F}"/>
                </a:ext>
              </a:extLst>
            </p:cNvPr>
            <p:cNvCxnSpPr>
              <a:cxnSpLocks/>
            </p:cNvCxnSpPr>
            <p:nvPr/>
          </p:nvCxnSpPr>
          <p:spPr>
            <a:xfrm>
              <a:off x="5767776" y="5062145"/>
              <a:ext cx="1652129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9474B9-6E87-078B-6B5B-0E398770446A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19" y="5573069"/>
              <a:ext cx="202809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\documentclass{article}&#10;\usepackage{amsmath}&#10;\pagestyle{empty}&#10;\usepackage{xcolor}&#10;\begin{document}&#10;&#10;\color{white}&#10;&#10;${q_0}$&#10;\end{document}&#10;" title="IguanaTex Bitmap Display">
            <a:extLst>
              <a:ext uri="{FF2B5EF4-FFF2-40B4-BE49-F238E27FC236}">
                <a16:creationId xmlns:a16="http://schemas.microsoft.com/office/drawing/2014/main" id="{3FA8FC6B-EE3B-7D0F-73DA-C6D046AE43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11" y="3559028"/>
            <a:ext cx="182880" cy="16002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\color{white}&#10;&#10;${q_1}$&#10;\end{document}&#10;" title="IguanaTex Bitmap Display">
            <a:extLst>
              <a:ext uri="{FF2B5EF4-FFF2-40B4-BE49-F238E27FC236}">
                <a16:creationId xmlns:a16="http://schemas.microsoft.com/office/drawing/2014/main" id="{EC2FBF26-492E-ABDB-C006-DE9D25EE60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09" y="4286701"/>
            <a:ext cx="182880" cy="16002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begin{document}&#10;&#10;\color{gray}&#10;&#10;${q_1}$&#10;\end{document}&#10;" title="IguanaTex Bitmap Display">
            <a:extLst>
              <a:ext uri="{FF2B5EF4-FFF2-40B4-BE49-F238E27FC236}">
                <a16:creationId xmlns:a16="http://schemas.microsoft.com/office/drawing/2014/main" id="{772ECA76-661B-6756-3313-EE49AF304AE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16" y="4277883"/>
            <a:ext cx="182880" cy="16002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E83AEE-0D95-0A49-750F-70E244B6B120}"/>
              </a:ext>
            </a:extLst>
          </p:cNvPr>
          <p:cNvCxnSpPr>
            <a:cxnSpLocks/>
          </p:cNvCxnSpPr>
          <p:nvPr/>
        </p:nvCxnSpPr>
        <p:spPr>
          <a:xfrm>
            <a:off x="6748824" y="3793215"/>
            <a:ext cx="184892" cy="41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C7F343-E324-2517-7E3E-AEC443EBF42A}"/>
              </a:ext>
            </a:extLst>
          </p:cNvPr>
          <p:cNvSpPr txBox="1"/>
          <p:nvPr/>
        </p:nvSpPr>
        <p:spPr>
          <a:xfrm>
            <a:off x="7751432" y="4184285"/>
            <a:ext cx="828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latin typeface="LM Roman 10" pitchFamily="2" charset="77"/>
              </a:rPr>
              <a:t>… 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EB22A8-619D-27CB-E08D-BF9F9C836EEC}"/>
              </a:ext>
            </a:extLst>
          </p:cNvPr>
          <p:cNvCxnSpPr>
            <a:cxnSpLocks/>
          </p:cNvCxnSpPr>
          <p:nvPr/>
        </p:nvCxnSpPr>
        <p:spPr>
          <a:xfrm>
            <a:off x="7409385" y="4350458"/>
            <a:ext cx="347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A53F4-1DBB-39B4-B61B-631995B95BF0}"/>
              </a:ext>
            </a:extLst>
          </p:cNvPr>
          <p:cNvCxnSpPr>
            <a:cxnSpLocks/>
          </p:cNvCxnSpPr>
          <p:nvPr/>
        </p:nvCxnSpPr>
        <p:spPr>
          <a:xfrm flipH="1">
            <a:off x="6599661" y="3798629"/>
            <a:ext cx="149163" cy="40510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\documentclass{article}&#10;\usepackage{amsmath}&#10;\pagestyle{empty}&#10;\usepackage{xcolor}&#10;\begin{document}&#10;&#10;\color{white}&#10;&#10;${q_2}$&#10;\end{document}&#10;" title="IguanaTex Bitmap Display">
            <a:extLst>
              <a:ext uri="{FF2B5EF4-FFF2-40B4-BE49-F238E27FC236}">
                <a16:creationId xmlns:a16="http://schemas.microsoft.com/office/drawing/2014/main" id="{535F6E6C-11AF-B9E7-83DA-3A2F738528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45" y="4922599"/>
            <a:ext cx="182880" cy="16002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B50B62-4670-A863-F3BE-20EF72065F20}"/>
              </a:ext>
            </a:extLst>
          </p:cNvPr>
          <p:cNvCxnSpPr>
            <a:cxnSpLocks/>
          </p:cNvCxnSpPr>
          <p:nvPr/>
        </p:nvCxnSpPr>
        <p:spPr>
          <a:xfrm>
            <a:off x="6599661" y="4543810"/>
            <a:ext cx="122864" cy="27279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等腰三角形 36 2">
            <a:extLst>
              <a:ext uri="{FF2B5EF4-FFF2-40B4-BE49-F238E27FC236}">
                <a16:creationId xmlns:a16="http://schemas.microsoft.com/office/drawing/2014/main" id="{F32C3303-3F38-5B09-9955-09BE83C1A802}"/>
              </a:ext>
            </a:extLst>
          </p:cNvPr>
          <p:cNvSpPr/>
          <p:nvPr/>
        </p:nvSpPr>
        <p:spPr>
          <a:xfrm>
            <a:off x="6299508" y="5183103"/>
            <a:ext cx="883570" cy="1161993"/>
          </a:xfrm>
          <a:prstGeom prst="triangle">
            <a:avLst/>
          </a:prstGeom>
          <a:solidFill>
            <a:schemeClr val="tx1">
              <a:lumMod val="50000"/>
              <a:alpha val="55285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0" dirty="0"/>
          </a:p>
        </p:txBody>
      </p:sp>
      <p:pic>
        <p:nvPicPr>
          <p:cNvPr id="80" name="Picture 79" descr="\documentclass{article}&#10;\usepackage{amsmath}&#10;\pagestyle{empty}&#10;\usepackage{xcolor}&#10;\begin{document}&#10;&#10;\color{white}&#10;&#10;${p_{01}}$&#10;\end{document}&#10;" title="IguanaTex Bitmap Display">
            <a:extLst>
              <a:ext uri="{FF2B5EF4-FFF2-40B4-BE49-F238E27FC236}">
                <a16:creationId xmlns:a16="http://schemas.microsoft.com/office/drawing/2014/main" id="{4D7371C6-1D5D-905D-91BD-A00668F1C6E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38" y="6073722"/>
            <a:ext cx="297180" cy="160020"/>
          </a:xfrm>
          <a:prstGeom prst="rect">
            <a:avLst/>
          </a:prstGeom>
        </p:spPr>
      </p:pic>
      <p:pic>
        <p:nvPicPr>
          <p:cNvPr id="85" name="Picture 84" descr="\documentclass{article}&#10;\usepackage{amsmath}&#10;\usepackage{braket}&#10;\pagestyle{empty}&#10;\usepackage{xcolor}&#10;\begin{document}&#10;&#10;\color{white}&#10;&#10;$p_{ij}=\mathsf{Pr}[q_i=\ket{j}]$&#10;\end{document}&#10;" title="IguanaTex Bitmap Display">
            <a:extLst>
              <a:ext uri="{FF2B5EF4-FFF2-40B4-BE49-F238E27FC236}">
                <a16:creationId xmlns:a16="http://schemas.microsoft.com/office/drawing/2014/main" id="{B1297AEF-DC57-03B4-BB19-264D6315489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37" y="4543810"/>
            <a:ext cx="166878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62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60"/>
  <p:tag name="OUTPUTTYPE" val="PDF"/>
  <p:tag name="IGUANATEXVERSION" val="160"/>
  <p:tag name="LATEXADDIN" val="\documentclass{article}&#10;\usepackage{amsmath}&#10;\pagestyle{empty}&#10;\usepackage{braket}&#10;\usepackage{xcolor}&#10;\begin{document}&#10;&#10;\color{white}&#10;&#10;$R_i\ket{\phi}=\text{state subsequent to measurements revealing failure}$&#10;&#10;\end{document}&#10;"/>
  <p:tag name="IGUANATEXSIZE" val="16"/>
  <p:tag name="IGUANATEXCURSOR" val="20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gray}&#10;&#10;${q_1}$&#10;\end{document}&#10;"/>
  <p:tag name="IGUANATEXSIZE" val="18"/>
  <p:tag name="IGUANATEXCURSOR" val="11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2}$&#10;\end{document}&#10;"/>
  <p:tag name="IGUANATEXSIZE" val="18"/>
  <p:tag name="IGUANATEXCURSOR" val="12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3"/>
  <p:tag name="OUTPUTTYPE" val="PDF"/>
  <p:tag name="IGUANATEXVERSION" val="160"/>
  <p:tag name="LATEXADDIN" val="\documentclass{article}&#10;\usepackage{amsmath}&#10;\pagestyle{empty}&#10;\usepackage{xcolor}&#10;\begin{document}&#10;&#10;\color{white}&#10;&#10;${p_{01}}$&#10;\end{document}&#10;"/>
  <p:tag name="IGUANATEXSIZE" val="18"/>
  <p:tag name="IGUANATEXCURSOR" val="123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73"/>
  <p:tag name="OUTPUTTYPE" val="PDF"/>
  <p:tag name="IGUANATEXVERSION" val="160"/>
  <p:tag name="LATEXADDIN" val="\documentclass{article}&#10;\usepackage{amsmath}&#10;\usepackage{braket}&#10;\pagestyle{empty}&#10;\usepackage{xcolor}&#10;\begin{document}&#10;&#10;\color{white}&#10;&#10;$p_{ij}=\mathsf{Pr}[q_i=\ket{j}]$&#10;\end{document}&#10;"/>
  <p:tag name="IGUANATEXSIZE" val="18"/>
  <p:tag name="IGUANATEXCURSOR" val="154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0}$&#10;\end{document}&#10;"/>
  <p:tag name="IGUANATEXSIZE" val="18"/>
  <p:tag name="IGUANATEXCURSOR" val="11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1}$&#10;\end{document}&#10;"/>
  <p:tag name="IGUANATEXSIZE" val="18"/>
  <p:tag name="IGUANATEXCURSOR" val="12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gray}&#10;&#10;${q_1}$&#10;\end{document}&#10;"/>
  <p:tag name="IGUANATEXSIZE" val="18"/>
  <p:tag name="IGUANATEXCURSOR" val="11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2}$&#10;\end{document}&#10;"/>
  <p:tag name="IGUANATEXSIZE" val="18"/>
  <p:tag name="IGUANATEXCURSOR" val="12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3"/>
  <p:tag name="OUTPUTTYPE" val="PDF"/>
  <p:tag name="IGUANATEXVERSION" val="160"/>
  <p:tag name="LATEXADDIN" val="\documentclass{article}&#10;\usepackage{amsmath}&#10;\pagestyle{empty}&#10;\usepackage{xcolor}&#10;\begin{document}&#10;&#10;\color{white}&#10;&#10;${p_{01}}$&#10;\end{document}&#10;"/>
  <p:tag name="IGUANATEXSIZE" val="18"/>
  <p:tag name="IGUANATEXCURSOR" val="123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73"/>
  <p:tag name="OUTPUTTYPE" val="PDF"/>
  <p:tag name="IGUANATEXVERSION" val="160"/>
  <p:tag name="LATEXADDIN" val="\documentclass{article}&#10;\usepackage{amsmath}&#10;\usepackage{braket}&#10;\pagestyle{empty}&#10;\usepackage{xcolor}&#10;\begin{document}&#10;&#10;\color{white}&#10;&#10;$p_{ij}=\mathsf{Pr}[q_i=\ket{j}]$&#10;\end{document}&#10;"/>
  <p:tag name="IGUANATEXSIZE" val="18"/>
  <p:tag name="IGUANATEXCURSOR" val="154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2"/>
  <p:tag name="OUTPUTTYPE" val="PDF"/>
  <p:tag name="IGUANATEXVERSION" val="160"/>
  <p:tag name="LATEXADDIN" val="\documentclass{article}&#10;\usepackage{amsmath}&#10;\pagestyle{empty}&#10;\usepackage{xcolor}&#10;\begin{document}&#10;&#10;\color{white}&#10;&#10;&#10;$F^{\vec{a}}$&#10;\end{document}&#10;"/>
  <p:tag name="IGUANATEXSIZE" val="20"/>
  <p:tag name="IGUANATEXCURSOR" val="126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67"/>
  <p:tag name="OUTPUTTYPE" val="PDF"/>
  <p:tag name="IGUANATEXVERSION" val="160"/>
  <p:tag name="LATEXADDIN" val="\documentclass{article}&#10;\usepackage{amsmath}&#10;\pagestyle{empty}&#10;\usepackage{xcolor}&#10;\begin{document}&#10;&#10;\color{white}&#10;&#10;&#10;$$\frac{2X+\sqrt{2}Y+Z}{\sqrt{7}}$$&#10;\end{document}&#10;"/>
  <p:tag name="IGUANATEXSIZE" val="32"/>
  <p:tag name="IGUANATEXCURSOR" val="148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ket{\psi}=\ket{0}$&#10;\end{document}&#10;"/>
  <p:tag name="IGUANATEXSIZE" val="20"/>
  <p:tag name="IGUANATEXCURSOR" val="138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9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ket{\psi}=\ket{+}$&#10;\end{document}&#10;"/>
  <p:tag name="IGUANATEXSIZE" val="20"/>
  <p:tag name="IGUANATEXCURSOR" val="155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15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left(\text{With global phase }e^{0.785i}\right)$&#10;\end{document}&#10;"/>
  <p:tag name="IGUANATEXSIZE" val="18"/>
  <p:tag name="IGUANATEXCURSOR" val="186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15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left(\text{With global phase }e^{0.785i}\right)$&#10;\end{document}&#10;"/>
  <p:tag name="IGUANATEXSIZE" val="18"/>
  <p:tag name="IGUANATEXCURSOR" val="186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39"/>
  <p:tag name="OUTPUTTYPE" val="PDF"/>
  <p:tag name="IGUANATEXVERSION" val="160"/>
  <p:tag name="LATEXADDIN" val="\documentclass{article}&#10;\usepackage{amsmath}&#10;\pagestyle{empty}&#10;\usepackage{xcolor}&#10;\begin{document}&#10;&#10;\color{white}&#10;&#10;&#10;$$\frac{I+\sqrt{2}X}{\sqrt{3}}$$&#10;\end{document}&#10;"/>
  <p:tag name="IGUANATEXSIZE" val="32"/>
  <p:tag name="IGUANATEXCURSOR" val="146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ket{\psi}=\ket{0}$&#10;\end{document}&#10;"/>
  <p:tag name="IGUANATEXSIZE" val="20"/>
  <p:tag name="IGUANATEXCURSOR" val="138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06"/>
  <p:tag name="OUTPUTTYPE" val="PDF"/>
  <p:tag name="IGUANATEXVERSION" val="160"/>
  <p:tag name="LATEXADDIN" val="\documentclass{article}&#10;\usepackage{braket}&#10;\usepackage{amsmath}&#10;\pagestyle{empty}&#10;\usepackage{xcolor}&#10;\begin{document}&#10;&#10;\color{white}&#10;&#10;&#10;$\ket{\psi}=(0.0854+0.354i)\ket{0}+(0.146-0.354i)\ket{1}$&#10;\end{document}&#10;"/>
  <p:tag name="IGUANATEXSIZE" val="20"/>
  <p:tag name="IGUANATEXCURSOR" val="193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2"/>
  <p:tag name="OUTPUTTYPE" val="PDF"/>
  <p:tag name="IGUANATEXVERSION" val="160"/>
  <p:tag name="LATEXADDIN" val="\documentclass{article}&#10;\usepackage{amsmath}&#10;\pagestyle{empty}&#10;\usepackage{xcolor}&#10;\begin{document}&#10;&#10;\color{white}&#10;&#10;&#10;$F^{\vec{b}}$&#10;\end{document}&#10;"/>
  <p:tag name="IGUANATEXSIZE" val="20"/>
  <p:tag name="IGUANATEXCURSOR" val="12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2"/>
  <p:tag name="OUTPUTTYPE" val="PDF"/>
  <p:tag name="IGUANATEXVERSION" val="160"/>
  <p:tag name="LATEXADDIN" val="\documentclass{article}&#10;\usepackage{amsmath}&#10;\pagestyle{empty}&#10;\usepackage{xcolor}&#10;\begin{document}&#10;&#10;\color{white}&#10;&#10;&#10;$F^{\vec{c}}$&#10;\end{document}&#10;"/>
  <p:tag name="IGUANATEXSIZE" val="20"/>
  <p:tag name="IGUANATEXCURSOR" val="12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"/>
  <p:tag name="OUTPUTTYPE" val="PDF"/>
  <p:tag name="IGUANATEXVERSION" val="160"/>
  <p:tag name="LATEXADDIN" val="\documentclass{article}&#10;\usepackage{amsmath}&#10;\pagestyle{empty}&#10;\usepackage{xcolor}&#10;\begin{document}&#10;&#10;\color{white}&#10;&#10;&#10;$F^{\vec{d}}$&#10;\end{document}&#10;"/>
  <p:tag name="IGUANATEXSIZE" val="20"/>
  <p:tag name="IGUANATEXCURSOR" val="12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{amsmath}&#10;\pagestyle{empty}&#10;\usepackage{xcolor}&#10;\begin{document}&#10;&#10;\color{white}&#10;&#10;&#10;$F$&#10;\end{document}&#10;"/>
  <p:tag name="IGUANATEXSIZE" val="20"/>
  <p:tag name="IGUANATEXCURSOR" val="119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3"/>
  <p:tag name="OUTPUTTYPE" val="PDF"/>
  <p:tag name="IGUANATEXVERSION" val="160"/>
  <p:tag name="LATEXADDIN" val="\documentclass{article}&#10;\usepackage{amsmath}&#10;\pagestyle{empty}&#10;\usepackage{xcolor}&#10;\begin{document}&#10;&#10;\color{white}&#10;&#10;$&#10;\sqrt{p}$&#10;\end{document}&#10;"/>
  <p:tag name="IGUANATEXSIZE" val="18"/>
  <p:tag name="IGUANATEXCURSOR" val="12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0}$&#10;\end{document}&#10;"/>
  <p:tag name="IGUANATEXSIZE" val="18"/>
  <p:tag name="IGUANATEXCURSOR" val="117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pagestyle{empty}&#10;\usepackage{xcolor}&#10;\begin{document}&#10;&#10;\color{white}&#10;&#10;${q_1}$&#10;\end{document}&#10;"/>
  <p:tag name="IGUANATEXSIZE" val="18"/>
  <p:tag name="IGUANATEXCURSOR" val="121"/>
  <p:tag name="TRANSPARENCY" val="True"/>
  <p:tag name="LATEXENGINEID" val="0"/>
  <p:tag name="TEMPFOLDER" val="/Users/xiguaakak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702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新細明體</vt:lpstr>
      <vt:lpstr>Source Han Serif TC</vt:lpstr>
      <vt:lpstr>Arial</vt:lpstr>
      <vt:lpstr>Century Schoolbook</vt:lpstr>
      <vt:lpstr>Consolas</vt:lpstr>
      <vt:lpstr>Courier New</vt:lpstr>
      <vt:lpstr>LM Roman 10</vt:lpstr>
      <vt:lpstr>Wingdings 2</vt:lpstr>
      <vt:lpstr>View</vt:lpstr>
      <vt:lpstr>Repeat-Until-Success Circuit on SliQSim</vt:lpstr>
      <vt:lpstr>Repeat-Until-Success Circuit</vt:lpstr>
      <vt:lpstr>RUS Ckt Simulating…</vt:lpstr>
      <vt:lpstr>RUS Implementation on SliQSim</vt:lpstr>
      <vt:lpstr>Flow</vt:lpstr>
      <vt:lpstr>Encountering RUS gate</vt:lpstr>
      <vt:lpstr>Build bigBDD</vt:lpstr>
      <vt:lpstr>Move the to-be-measured qubits to top</vt:lpstr>
      <vt:lpstr>Measure along the desired state branch</vt:lpstr>
      <vt:lpstr>Collapse the state &amp; Reset measured qubits</vt:lpstr>
      <vt:lpstr>Experiments</vt:lpstr>
      <vt:lpstr>Exp1:</vt:lpstr>
      <vt:lpstr>Exp2:</vt:lpstr>
      <vt:lpstr>Future Work</vt:lpstr>
      <vt:lpstr>RUS Circuit Synthesis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邱巖盛</cp:lastModifiedBy>
  <cp:revision>119</cp:revision>
  <dcterms:created xsi:type="dcterms:W3CDTF">2023-12-25T15:12:00Z</dcterms:created>
  <dcterms:modified xsi:type="dcterms:W3CDTF">2023-12-29T03:16:15Z</dcterms:modified>
</cp:coreProperties>
</file>