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4.png" ContentType="image/png"/>
  <Override PartName="/ppt/media/image9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11A850-9869-44D6-A0BD-DF32CB9261A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28DE90-C4E8-44F8-B2AE-6B79400AC11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753E17-1E4C-4B3F-8817-5945484298B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137EDA-85D2-4B64-9348-E536DBD9C7B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962A4D-A2C5-47DF-B52A-DC482DA0FAA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AD023-C67C-4646-BCB9-599D7877E12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5F6F3-57CB-4D75-82A8-D5865AE1B85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6A268-A4E2-4365-BF7A-4D4F4C7D452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D1485-931B-4CA9-881B-82A0E376371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E0283-BAD9-4D63-A354-5E5C3806BA6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1A074-6E8F-4AFF-8F91-435C710C14E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B268AF-15B4-47AF-A616-32812C55B83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F97598-1789-4518-BDDE-CE8AF4352E2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C73255-E8A5-437C-BA40-976C78CE3E8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BA3FB-876F-4E87-BB19-AECB1D4F62A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31E8D4-0B53-4E4D-8012-15286A4DB9B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C6B2A4-98CD-4CEC-9858-865E3427A85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894F7E-E2C7-49B1-B7FF-EAA8481F459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2F73A7-C407-4D08-BDE4-A7B2C944E18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9EF4F1-357E-40B6-95A9-824C0B1D42E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61D042-60A1-4841-967B-1FF300AE9D2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2FF0AA-E64A-4349-8139-FACCF054A57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963F82-A368-4D24-B749-C001711AEC1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67577D-CD0B-49A2-94DE-34D8514AE1A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uk-UA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uk-U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2F9B8C-7739-4453-81B7-941EA26E911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uk-UA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20;p3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46" name="Google Shape;21;p3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22;p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23;p3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24;p3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25;p3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uk-UA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uk-U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1BEC8B-5E3B-4593-BABB-FCD4C24DB4E5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uk-UA" sz="10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uk-U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7960" y="167328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600" spc="-1" strike="noStrike">
                <a:solidFill>
                  <a:srgbClr val="ffffff"/>
                </a:solidFill>
                <a:latin typeface="Bahnschrift"/>
                <a:ea typeface="Roboto"/>
              </a:rPr>
              <a:t>Дипломний проект</a:t>
            </a:r>
            <a:br>
              <a:rPr sz="2800"/>
            </a:br>
            <a:r>
              <a:rPr b="0" lang="uk-UA" sz="2800" spc="-1" strike="noStrike">
                <a:solidFill>
                  <a:srgbClr val="ffffff"/>
                </a:solidFill>
                <a:latin typeface="Bahnschrift"/>
                <a:ea typeface="Roboto"/>
              </a:rPr>
              <a:t>на тему</a:t>
            </a:r>
            <a:br>
              <a:rPr sz="2800"/>
            </a:br>
            <a:r>
              <a:rPr b="0" lang="uk-UA" sz="2800" spc="-1" strike="noStrike">
                <a:solidFill>
                  <a:srgbClr val="ffffff"/>
                </a:solidFill>
                <a:latin typeface="Bahnschrift"/>
                <a:ea typeface="Roboto"/>
              </a:rPr>
              <a:t>«Веб-форум колаборації для плетіння сіток»</a:t>
            </a:r>
            <a:endParaRPr b="0" lang="uk-UA" sz="2800" spc="-1" strike="noStrike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97960" y="391680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2100" spc="-1" strike="noStrike">
                <a:solidFill>
                  <a:srgbClr val="ffffff"/>
                </a:solidFill>
                <a:latin typeface="Bahnschrift"/>
                <a:ea typeface="Roboto"/>
              </a:rPr>
              <a:t>Підготував студент</a:t>
            </a:r>
            <a:r>
              <a:rPr b="0" lang="en" sz="2100" spc="-1" strike="noStrike">
                <a:solidFill>
                  <a:srgbClr val="ffffff"/>
                </a:solidFill>
                <a:latin typeface="Bahnschrift"/>
                <a:ea typeface="Roboto"/>
              </a:rPr>
              <a:t> групи ПІ-</a:t>
            </a:r>
            <a:r>
              <a:rPr b="0" lang="uk-UA" sz="2100" spc="-1" strike="noStrike">
                <a:solidFill>
                  <a:srgbClr val="ffffff"/>
                </a:solidFill>
                <a:latin typeface="Bahnschrift"/>
                <a:ea typeface="Roboto"/>
              </a:rPr>
              <a:t>191</a:t>
            </a:r>
            <a:r>
              <a:rPr b="0" lang="en-US" sz="2100" spc="-1" strike="noStrike">
                <a:solidFill>
                  <a:srgbClr val="ffffff"/>
                </a:solidFill>
                <a:latin typeface="Bahnschrift"/>
                <a:ea typeface="Roboto"/>
              </a:rPr>
              <a:t> </a:t>
            </a:r>
            <a:r>
              <a:rPr b="0" lang="uk-UA" sz="2100" spc="-1" strike="noStrike">
                <a:solidFill>
                  <a:srgbClr val="ffffff"/>
                </a:solidFill>
                <a:latin typeface="Bahnschrift"/>
                <a:ea typeface="Roboto"/>
              </a:rPr>
              <a:t>Думанський Костянтин</a:t>
            </a:r>
            <a:endParaRPr b="0" lang="uk-U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Зміст</a:t>
            </a:r>
            <a:endParaRPr b="0" lang="uk-U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84;p22"/>
          <p:cNvSpPr/>
          <p:nvPr/>
        </p:nvSpPr>
        <p:spPr>
          <a:xfrm>
            <a:off x="714960" y="1365120"/>
            <a:ext cx="1335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01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94" name="Google Shape;187;p22"/>
          <p:cNvSpPr/>
          <p:nvPr/>
        </p:nvSpPr>
        <p:spPr>
          <a:xfrm>
            <a:off x="1497960" y="162036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90;p22"/>
          <p:cNvSpPr/>
          <p:nvPr/>
        </p:nvSpPr>
        <p:spPr>
          <a:xfrm>
            <a:off x="714960" y="2031840"/>
            <a:ext cx="1335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0</a:t>
            </a:r>
            <a:r>
              <a:rPr b="0" lang="uk-UA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2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96" name="Google Shape;192;p22"/>
          <p:cNvSpPr/>
          <p:nvPr/>
        </p:nvSpPr>
        <p:spPr>
          <a:xfrm>
            <a:off x="714960" y="2709720"/>
            <a:ext cx="1335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0</a:t>
            </a:r>
            <a:r>
              <a:rPr b="0" lang="uk-UA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3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97" name="Google Shape;195;p22"/>
          <p:cNvSpPr/>
          <p:nvPr/>
        </p:nvSpPr>
        <p:spPr>
          <a:xfrm>
            <a:off x="1497960" y="22946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96;p22"/>
          <p:cNvSpPr/>
          <p:nvPr/>
        </p:nvSpPr>
        <p:spPr>
          <a:xfrm>
            <a:off x="1497960" y="29552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Прямоугольник 3"/>
          <p:cNvSpPr/>
          <p:nvPr/>
        </p:nvSpPr>
        <p:spPr>
          <a:xfrm>
            <a:off x="2187360" y="1365120"/>
            <a:ext cx="2553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Мета</a:t>
            </a:r>
            <a:r>
              <a:rPr b="0" lang="en-US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 </a:t>
            </a: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проекту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0" name="Прямоугольник 15"/>
          <p:cNvSpPr/>
          <p:nvPr/>
        </p:nvSpPr>
        <p:spPr>
          <a:xfrm>
            <a:off x="2201400" y="2010600"/>
            <a:ext cx="5627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Архітектура проекту, технології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1" name="Прямоугольник 16"/>
          <p:cNvSpPr/>
          <p:nvPr/>
        </p:nvSpPr>
        <p:spPr>
          <a:xfrm>
            <a:off x="2212560" y="2681280"/>
            <a:ext cx="2107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Результати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2" name="Прямоугольник 17"/>
          <p:cNvSpPr/>
          <p:nvPr/>
        </p:nvSpPr>
        <p:spPr>
          <a:xfrm>
            <a:off x="2201400" y="3348720"/>
            <a:ext cx="3378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Майбутнє проекту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3" name="Google Shape;192;p22"/>
          <p:cNvSpPr/>
          <p:nvPr/>
        </p:nvSpPr>
        <p:spPr>
          <a:xfrm>
            <a:off x="714960" y="3339360"/>
            <a:ext cx="1335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0</a:t>
            </a:r>
            <a:r>
              <a:rPr b="0" lang="uk-UA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4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04" name="Google Shape;196;p22"/>
          <p:cNvSpPr/>
          <p:nvPr/>
        </p:nvSpPr>
        <p:spPr>
          <a:xfrm>
            <a:off x="1497960" y="358488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Прямоугольник 21"/>
          <p:cNvSpPr/>
          <p:nvPr/>
        </p:nvSpPr>
        <p:spPr>
          <a:xfrm>
            <a:off x="2238480" y="4018320"/>
            <a:ext cx="1869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2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Висновки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6" name="Google Shape;192;p22"/>
          <p:cNvSpPr/>
          <p:nvPr/>
        </p:nvSpPr>
        <p:spPr>
          <a:xfrm>
            <a:off x="714960" y="4008600"/>
            <a:ext cx="1335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0</a:t>
            </a:r>
            <a:r>
              <a:rPr b="0" lang="en-US" sz="4200" spc="-1" strike="noStrike">
                <a:solidFill>
                  <a:srgbClr val="ffffff"/>
                </a:solidFill>
                <a:latin typeface="Bahnschrift SemiCondensed"/>
                <a:ea typeface="Roboto"/>
              </a:rPr>
              <a:t>5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07" name="Google Shape;196;p22"/>
          <p:cNvSpPr/>
          <p:nvPr/>
        </p:nvSpPr>
        <p:spPr>
          <a:xfrm>
            <a:off x="1497960" y="425448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01 </a:t>
            </a:r>
            <a:endParaRPr b="0" lang="uk-U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203;p23"/>
          <p:cNvSpPr/>
          <p:nvPr/>
        </p:nvSpPr>
        <p:spPr>
          <a:xfrm>
            <a:off x="1349640" y="6944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Box 13"/>
          <p:cNvSpPr/>
          <p:nvPr/>
        </p:nvSpPr>
        <p:spPr>
          <a:xfrm>
            <a:off x="597960" y="1100520"/>
            <a:ext cx="7286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5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Мета проекту</a:t>
            </a:r>
            <a:endParaRPr b="0" lang="uk-UA" sz="5400" spc="-1" strike="noStrike">
              <a:latin typeface="Arial"/>
            </a:endParaRPr>
          </a:p>
        </p:txBody>
      </p:sp>
      <p:pic>
        <p:nvPicPr>
          <p:cNvPr id="111" name="Picture 2" descr="Де в Києві можна приєднатися до плетіння маскувальних сіток та кікімор:  актуальні адреси | Новини"/>
          <p:cNvPicPr/>
          <p:nvPr/>
        </p:nvPicPr>
        <p:blipFill>
          <a:blip r:embed="rId1"/>
          <a:stretch/>
        </p:blipFill>
        <p:spPr>
          <a:xfrm>
            <a:off x="1045080" y="2332800"/>
            <a:ext cx="3345480" cy="25099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2" name="Picture 4" descr="У Львові проходять змагання з плетіння маскувальних сіток"/>
          <p:cNvPicPr/>
          <p:nvPr/>
        </p:nvPicPr>
        <p:blipFill>
          <a:blip r:embed="rId2"/>
          <a:stretch/>
        </p:blipFill>
        <p:spPr>
          <a:xfrm>
            <a:off x="5002560" y="1853640"/>
            <a:ext cx="3531960" cy="2018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2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/>
          <p:nvPr/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02 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14" name="Google Shape;203;p23"/>
          <p:cNvSpPr/>
          <p:nvPr/>
        </p:nvSpPr>
        <p:spPr>
          <a:xfrm>
            <a:off x="1349640" y="6944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Box 9"/>
          <p:cNvSpPr/>
          <p:nvPr/>
        </p:nvSpPr>
        <p:spPr>
          <a:xfrm>
            <a:off x="597960" y="1100520"/>
            <a:ext cx="7810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36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Архітектура</a:t>
            </a:r>
            <a:r>
              <a:rPr b="0" lang="en-US" sz="36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 </a:t>
            </a:r>
            <a:r>
              <a:rPr b="0" lang="uk-UA" sz="36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та технології проекту</a:t>
            </a:r>
            <a:endParaRPr b="0" lang="uk-UA" sz="3600" spc="-1" strike="noStrike">
              <a:latin typeface="Arial"/>
            </a:endParaRPr>
          </a:p>
        </p:txBody>
      </p:sp>
      <p:pic>
        <p:nvPicPr>
          <p:cNvPr id="116" name="Picture 2" descr="REST API integrated with frontend technology using AJAX and ..."/>
          <p:cNvPicPr/>
          <p:nvPr/>
        </p:nvPicPr>
        <p:blipFill>
          <a:blip r:embed="rId1"/>
          <a:stretch/>
        </p:blipFill>
        <p:spPr>
          <a:xfrm>
            <a:off x="875520" y="2545200"/>
            <a:ext cx="6802200" cy="195084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8" descr="Файл:Postgresql elephant.svg — Википедия"/>
          <p:cNvPicPr/>
          <p:nvPr/>
        </p:nvPicPr>
        <p:blipFill>
          <a:blip r:embed="rId2"/>
          <a:stretch/>
        </p:blipFill>
        <p:spPr>
          <a:xfrm>
            <a:off x="6389280" y="2992320"/>
            <a:ext cx="889920" cy="9180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2" descr="Adonisjs, logo Icon in Vector Logo"/>
          <p:cNvPicPr/>
          <p:nvPr/>
        </p:nvPicPr>
        <p:blipFill>
          <a:blip r:embed="rId3"/>
          <a:stretch/>
        </p:blipFill>
        <p:spPr>
          <a:xfrm>
            <a:off x="4691880" y="2862720"/>
            <a:ext cx="1025640" cy="1025640"/>
          </a:xfrm>
          <a:prstGeom prst="rect">
            <a:avLst/>
          </a:prstGeom>
          <a:ln w="0">
            <a:noFill/>
          </a:ln>
          <a:effectLst>
            <a:glow rad="76320">
              <a:srgbClr val="212d74">
                <a:alpha val="35000"/>
              </a:srgbClr>
            </a:glow>
          </a:effectLst>
        </p:spPr>
      </p:pic>
      <p:pic>
        <p:nvPicPr>
          <p:cNvPr id="119" name="Picture 4" descr="File:Vue.js Logo 2.svg - Wikimedia Commons"/>
          <p:cNvPicPr/>
          <p:nvPr/>
        </p:nvPicPr>
        <p:blipFill>
          <a:blip r:embed="rId4"/>
          <a:stretch/>
        </p:blipFill>
        <p:spPr>
          <a:xfrm>
            <a:off x="1703880" y="2733480"/>
            <a:ext cx="1200960" cy="1040400"/>
          </a:xfrm>
          <a:prstGeom prst="rect">
            <a:avLst/>
          </a:prstGeom>
          <a:ln w="0">
            <a:noFill/>
          </a:ln>
          <a:effectLst>
            <a:glow rad="76320">
              <a:srgbClr val="212d74">
                <a:alpha val="40000"/>
              </a:srgbClr>
            </a:glow>
          </a:effectLst>
        </p:spPr>
      </p:pic>
      <p:pic>
        <p:nvPicPr>
          <p:cNvPr id="120" name="Picture 4" descr="Element Plus · GitHub"/>
          <p:cNvPicPr/>
          <p:nvPr/>
        </p:nvPicPr>
        <p:blipFill>
          <a:blip r:embed="rId5"/>
          <a:stretch/>
        </p:blipFill>
        <p:spPr>
          <a:xfrm>
            <a:off x="1176840" y="3514680"/>
            <a:ext cx="791640" cy="791640"/>
          </a:xfrm>
          <a:prstGeom prst="rect">
            <a:avLst/>
          </a:prstGeom>
          <a:ln w="0">
            <a:noFill/>
          </a:ln>
          <a:effectLst>
            <a:glow rad="127080">
              <a:srgbClr val="212d74">
                <a:alpha val="40000"/>
              </a:srgbClr>
            </a:glow>
          </a:effectLst>
        </p:spPr>
      </p:pic>
      <p:pic>
        <p:nvPicPr>
          <p:cNvPr id="121" name="Picture 8" descr="Tailwind: utility-first CSS · A blog by Stephen"/>
          <p:cNvPicPr/>
          <p:nvPr/>
        </p:nvPicPr>
        <p:blipFill>
          <a:blip r:embed="rId6"/>
          <a:stretch/>
        </p:blipFill>
        <p:spPr>
          <a:xfrm>
            <a:off x="2189880" y="3850560"/>
            <a:ext cx="1429920" cy="379800"/>
          </a:xfrm>
          <a:prstGeom prst="rect">
            <a:avLst/>
          </a:prstGeom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122" name="Picture 6" descr="Axios, logo Icon in Vector Logo"/>
          <p:cNvPicPr/>
          <p:nvPr/>
        </p:nvPicPr>
        <p:blipFill>
          <a:blip r:embed="rId7"/>
          <a:stretch/>
        </p:blipFill>
        <p:spPr>
          <a:xfrm>
            <a:off x="3067920" y="3099600"/>
            <a:ext cx="551880" cy="551880"/>
          </a:xfrm>
          <a:prstGeom prst="rect">
            <a:avLst/>
          </a:prstGeom>
          <a:ln w="0">
            <a:noFill/>
          </a:ln>
          <a:effectLst>
            <a:glow rad="38160">
              <a:srgbClr val="212d74">
                <a:alpha val="40000"/>
              </a:srgb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2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2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5"/>
          <p:cNvSpPr/>
          <p:nvPr/>
        </p:nvSpPr>
        <p:spPr>
          <a:xfrm>
            <a:off x="597960" y="384480"/>
            <a:ext cx="80420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MVC</a:t>
            </a:r>
            <a:r>
              <a:rPr b="0" lang="uk-UA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 (</a:t>
            </a:r>
            <a:r>
              <a:rPr b="0" lang="en-US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Model-View-Controller)</a:t>
            </a:r>
            <a:endParaRPr b="0" lang="uk-UA" sz="4400" spc="-1" strike="noStrike">
              <a:latin typeface="Arial"/>
            </a:endParaRPr>
          </a:p>
        </p:txBody>
      </p:sp>
      <p:pic>
        <p:nvPicPr>
          <p:cNvPr id="124" name="Picture 2" descr="Что такое модель-представление-контроллер (MVC) Framework? Модель MVC с  анализом устойчивости UML - Кибермедиана"/>
          <p:cNvPicPr/>
          <p:nvPr/>
        </p:nvPicPr>
        <p:blipFill>
          <a:blip r:embed="rId1"/>
          <a:stretch/>
        </p:blipFill>
        <p:spPr>
          <a:xfrm>
            <a:off x="2112480" y="1562400"/>
            <a:ext cx="4781160" cy="26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8"/>
          <p:cNvSpPr/>
          <p:nvPr/>
        </p:nvSpPr>
        <p:spPr>
          <a:xfrm>
            <a:off x="597960" y="384480"/>
            <a:ext cx="7810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JSON</a:t>
            </a:r>
            <a:endParaRPr b="0" lang="uk-UA" sz="4800" spc="-1" strike="noStrike">
              <a:latin typeface="Arial"/>
            </a:endParaRPr>
          </a:p>
        </p:txBody>
      </p:sp>
      <p:pic>
        <p:nvPicPr>
          <p:cNvPr id="126" name="Picture 2" descr="Json файл – Бесплатные иконки: интерфейс"/>
          <p:cNvPicPr/>
          <p:nvPr/>
        </p:nvPicPr>
        <p:blipFill>
          <a:blip r:embed="rId1"/>
          <a:stretch/>
        </p:blipFill>
        <p:spPr>
          <a:xfrm>
            <a:off x="2262960" y="287640"/>
            <a:ext cx="1023840" cy="10238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JSON — parse() and stringify() in JavaScript | by Nehal Khan | Level Up  Coding"/>
          <p:cNvPicPr/>
          <p:nvPr/>
        </p:nvPicPr>
        <p:blipFill>
          <a:blip r:embed="rId2"/>
          <a:stretch/>
        </p:blipFill>
        <p:spPr>
          <a:xfrm>
            <a:off x="914400" y="1725480"/>
            <a:ext cx="6912720" cy="31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/>
          <p:nvPr/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0</a:t>
            </a:r>
            <a:r>
              <a:rPr b="0" lang="en-US" sz="4200" spc="-1" strike="noStrike">
                <a:solidFill>
                  <a:srgbClr val="ffffff"/>
                </a:solidFill>
                <a:latin typeface="Bahnschrift"/>
                <a:ea typeface="Roboto"/>
              </a:rPr>
              <a:t>3</a:t>
            </a: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 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29" name="Google Shape;203;p23"/>
          <p:cNvSpPr/>
          <p:nvPr/>
        </p:nvSpPr>
        <p:spPr>
          <a:xfrm>
            <a:off x="1349640" y="6944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Box 6"/>
          <p:cNvSpPr/>
          <p:nvPr/>
        </p:nvSpPr>
        <p:spPr>
          <a:xfrm>
            <a:off x="597960" y="1100520"/>
            <a:ext cx="78102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Результати</a:t>
            </a:r>
            <a:endParaRPr b="0" lang="uk-UA" sz="4400" spc="-1" strike="noStrike">
              <a:latin typeface="Arial"/>
            </a:endParaRPr>
          </a:p>
        </p:txBody>
      </p:sp>
      <p:pic>
        <p:nvPicPr>
          <p:cNvPr id="131" name="Рисунок 1" descr=""/>
          <p:cNvPicPr/>
          <p:nvPr/>
        </p:nvPicPr>
        <p:blipFill>
          <a:blip r:embed="rId1"/>
          <a:stretch/>
        </p:blipFill>
        <p:spPr>
          <a:xfrm>
            <a:off x="529560" y="2865240"/>
            <a:ext cx="5914800" cy="21128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2" descr=""/>
          <p:cNvPicPr/>
          <p:nvPr/>
        </p:nvPicPr>
        <p:blipFill>
          <a:blip r:embed="rId2"/>
          <a:stretch/>
        </p:blipFill>
        <p:spPr>
          <a:xfrm>
            <a:off x="3924000" y="344520"/>
            <a:ext cx="5041440" cy="22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/>
          <p:nvPr/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04 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34" name="Google Shape;203;p23"/>
          <p:cNvSpPr/>
          <p:nvPr/>
        </p:nvSpPr>
        <p:spPr>
          <a:xfrm>
            <a:off x="1349640" y="6944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Box 6"/>
          <p:cNvSpPr/>
          <p:nvPr/>
        </p:nvSpPr>
        <p:spPr>
          <a:xfrm>
            <a:off x="597960" y="1100520"/>
            <a:ext cx="78102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Майбутнє проекту</a:t>
            </a:r>
            <a:endParaRPr b="0" lang="uk-U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/>
          <p:nvPr/>
        </p:nvSpPr>
        <p:spPr>
          <a:xfrm>
            <a:off x="597960" y="261720"/>
            <a:ext cx="822168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uk-UA" sz="4200" spc="-1" strike="noStrike">
                <a:solidFill>
                  <a:srgbClr val="ffffff"/>
                </a:solidFill>
                <a:latin typeface="Bahnschrift"/>
                <a:ea typeface="Roboto"/>
              </a:rPr>
              <a:t>05 </a:t>
            </a:r>
            <a:endParaRPr b="0" lang="uk-UA" sz="4200" spc="-1" strike="noStrike">
              <a:latin typeface="Arial"/>
            </a:endParaRPr>
          </a:p>
        </p:txBody>
      </p:sp>
      <p:sp>
        <p:nvSpPr>
          <p:cNvPr id="137" name="Google Shape;203;p23"/>
          <p:cNvSpPr/>
          <p:nvPr/>
        </p:nvSpPr>
        <p:spPr>
          <a:xfrm>
            <a:off x="1349640" y="694440"/>
            <a:ext cx="55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Box 8"/>
          <p:cNvSpPr/>
          <p:nvPr/>
        </p:nvSpPr>
        <p:spPr>
          <a:xfrm>
            <a:off x="597960" y="1100520"/>
            <a:ext cx="78102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uk-UA" sz="4400" spc="-1" strike="noStrike">
                <a:solidFill>
                  <a:srgbClr val="ffffff"/>
                </a:solidFill>
                <a:latin typeface="Bahnschrift SemiCondensed"/>
                <a:ea typeface="Arial"/>
              </a:rPr>
              <a:t>Висновки</a:t>
            </a:r>
            <a:endParaRPr b="0" lang="uk-U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203</TotalTime>
  <Application>LibreOffice/7.3.7.2$Linux_X86_64 LibreOffice_project/30$Build-2</Application>
  <AppVersion>15.0000</AppVersion>
  <Words>50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uk-UA</dc:language>
  <cp:lastModifiedBy/>
  <dcterms:modified xsi:type="dcterms:W3CDTF">2023-06-26T07:03:04Z</dcterms:modified>
  <cp:revision>25</cp:revision>
  <dc:subject/>
  <dc:title>Переддипломна практика на “ФОП Коропатва А. А.”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Экран (16:9)</vt:lpwstr>
  </property>
  <property fmtid="{D5CDD505-2E9C-101B-9397-08002B2CF9AE}" pid="4" name="Slides">
    <vt:i4>9</vt:i4>
  </property>
</Properties>
</file>