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98fdbdd8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98fdbdd8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8be199b7e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8be199b7e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be199b7e_3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be199b7e_3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be199b7e_3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be199b7e_3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8be199b7e_8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8be199b7e_8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8be199b7e_3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8be199b7e_3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98fdbdd86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98fdbdd86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729492" y="749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Projektstrukturplan zum Projekt “SKiLOCK”</a:t>
            </a:r>
            <a:endParaRPr sz="2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2950050" y="28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Gruppe 5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250" y="0"/>
            <a:ext cx="2447550" cy="23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>
            <a:stCxn id="62" idx="0"/>
            <a:endCxn id="63" idx="2"/>
          </p:cNvCxnSpPr>
          <p:nvPr/>
        </p:nvCxnSpPr>
        <p:spPr>
          <a:xfrm rot="-5400000">
            <a:off x="2184400" y="-666425"/>
            <a:ext cx="1051500" cy="3723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3801750" y="303400"/>
            <a:ext cx="1540500" cy="3663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Projekt SKiLOCK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201650" y="1721125"/>
            <a:ext cx="13488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Einkauf (HuiHui)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38850" y="1721125"/>
            <a:ext cx="14190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Projektleitung (Ralf)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54475" y="1721125"/>
            <a:ext cx="13488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Produktentwicklung (Kristian) 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15525" y="1721125"/>
            <a:ext cx="14895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Qualitätssicherung</a:t>
            </a: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 (Rob)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099892" y="1721200"/>
            <a:ext cx="14190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Produktionsplanung (Christoph)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" name="Google Shape;68;p14"/>
          <p:cNvCxnSpPr>
            <a:stCxn id="63" idx="2"/>
            <a:endCxn id="69" idx="0"/>
          </p:cNvCxnSpPr>
          <p:nvPr/>
        </p:nvCxnSpPr>
        <p:spPr>
          <a:xfrm flipH="1" rot="-5400000">
            <a:off x="5920950" y="-679250"/>
            <a:ext cx="1051500" cy="3749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3" idx="2"/>
            <a:endCxn id="66" idx="0"/>
          </p:cNvCxnSpPr>
          <p:nvPr/>
        </p:nvCxnSpPr>
        <p:spPr>
          <a:xfrm flipH="1" rot="-5400000">
            <a:off x="4440450" y="801250"/>
            <a:ext cx="1051500" cy="788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3" idx="2"/>
            <a:endCxn id="64" idx="0"/>
          </p:cNvCxnSpPr>
          <p:nvPr/>
        </p:nvCxnSpPr>
        <p:spPr>
          <a:xfrm flipH="1" rot="-5400000">
            <a:off x="5198250" y="43450"/>
            <a:ext cx="1051500" cy="2304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3" idx="2"/>
            <a:endCxn id="67" idx="0"/>
          </p:cNvCxnSpPr>
          <p:nvPr/>
        </p:nvCxnSpPr>
        <p:spPr>
          <a:xfrm rot="5400000">
            <a:off x="3664950" y="814150"/>
            <a:ext cx="1051500" cy="762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3" idx="2"/>
            <a:endCxn id="65" idx="0"/>
          </p:cNvCxnSpPr>
          <p:nvPr/>
        </p:nvCxnSpPr>
        <p:spPr>
          <a:xfrm rot="5400000">
            <a:off x="2924700" y="73900"/>
            <a:ext cx="1051500" cy="2243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3" idx="2"/>
            <a:endCxn id="69" idx="0"/>
          </p:cNvCxnSpPr>
          <p:nvPr/>
        </p:nvCxnSpPr>
        <p:spPr>
          <a:xfrm flipH="1" rot="-5400000">
            <a:off x="5920950" y="-679250"/>
            <a:ext cx="1051500" cy="3749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3" idx="2"/>
            <a:endCxn id="62" idx="0"/>
          </p:cNvCxnSpPr>
          <p:nvPr/>
        </p:nvCxnSpPr>
        <p:spPr>
          <a:xfrm rot="5400000">
            <a:off x="2184450" y="-666350"/>
            <a:ext cx="1051500" cy="3723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7647075" y="1721200"/>
            <a:ext cx="13488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Marketing und Vertrieb (Alex)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75" y="4114898"/>
            <a:ext cx="2680625" cy="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3801750" y="303400"/>
            <a:ext cx="15405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Projektleitung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973275" y="2431200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AP-PC3 Prozessanalyse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143775" y="3104875"/>
            <a:ext cx="14394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963271" y="1135050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</a:t>
            </a: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PC1 Budgetplanung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953225" y="3104876"/>
            <a:ext cx="13674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AP-PM Protokollierung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235776" y="1135050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Controlling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143776" y="3863325"/>
            <a:ext cx="14394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Personalmanagement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973285" y="3863325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AP-PP1 Mitarbeiterführung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973273" y="4417650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AP-PP2 Aufgabenverteilung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973275" y="1826275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AP-PC2 Soll-Ist-Vergleiche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933325" y="669825"/>
            <a:ext cx="3655825" cy="3947400"/>
            <a:chOff x="933325" y="669825"/>
            <a:chExt cx="3655825" cy="3947400"/>
          </a:xfrm>
        </p:grpSpPr>
        <p:cxnSp>
          <p:nvCxnSpPr>
            <p:cNvPr id="92" name="Google Shape;92;p15"/>
            <p:cNvCxnSpPr>
              <a:endCxn id="93" idx="1"/>
            </p:cNvCxnSpPr>
            <p:nvPr/>
          </p:nvCxnSpPr>
          <p:spPr>
            <a:xfrm flipH="1" rot="10800000">
              <a:off x="2723725" y="1318200"/>
              <a:ext cx="229500" cy="12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5"/>
            <p:cNvCxnSpPr/>
            <p:nvPr/>
          </p:nvCxnSpPr>
          <p:spPr>
            <a:xfrm rot="10800000">
              <a:off x="933325" y="3288025"/>
              <a:ext cx="217500" cy="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5"/>
            <p:cNvCxnSpPr/>
            <p:nvPr/>
          </p:nvCxnSpPr>
          <p:spPr>
            <a:xfrm flipH="1" rot="10800000">
              <a:off x="4575125" y="669825"/>
              <a:ext cx="3900" cy="2073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5"/>
            <p:cNvCxnSpPr/>
            <p:nvPr/>
          </p:nvCxnSpPr>
          <p:spPr>
            <a:xfrm flipH="1">
              <a:off x="947150" y="870125"/>
              <a:ext cx="3642000" cy="210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5"/>
            <p:cNvCxnSpPr/>
            <p:nvPr/>
          </p:nvCxnSpPr>
          <p:spPr>
            <a:xfrm>
              <a:off x="947300" y="884225"/>
              <a:ext cx="0" cy="31788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5"/>
            <p:cNvCxnSpPr>
              <a:stCxn id="86" idx="1"/>
            </p:cNvCxnSpPr>
            <p:nvPr/>
          </p:nvCxnSpPr>
          <p:spPr>
            <a:xfrm flipH="1">
              <a:off x="954376" y="1318200"/>
              <a:ext cx="281400" cy="81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5"/>
            <p:cNvCxnSpPr>
              <a:endCxn id="86" idx="3"/>
            </p:cNvCxnSpPr>
            <p:nvPr/>
          </p:nvCxnSpPr>
          <p:spPr>
            <a:xfrm rot="10800000">
              <a:off x="2583076" y="1318200"/>
              <a:ext cx="174600" cy="9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 flipH="1">
              <a:off x="2764700" y="2008225"/>
              <a:ext cx="210600" cy="24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2764700" y="1318125"/>
              <a:ext cx="6900" cy="12981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5"/>
            <p:cNvCxnSpPr>
              <a:endCxn id="82" idx="1"/>
            </p:cNvCxnSpPr>
            <p:nvPr/>
          </p:nvCxnSpPr>
          <p:spPr>
            <a:xfrm>
              <a:off x="2778875" y="2610450"/>
              <a:ext cx="194400" cy="39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5"/>
            <p:cNvCxnSpPr>
              <a:stCxn id="87" idx="1"/>
            </p:cNvCxnSpPr>
            <p:nvPr/>
          </p:nvCxnSpPr>
          <p:spPr>
            <a:xfrm flipH="1">
              <a:off x="940376" y="4046475"/>
              <a:ext cx="203400" cy="24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5"/>
            <p:cNvCxnSpPr>
              <a:stCxn id="83" idx="3"/>
              <a:endCxn id="85" idx="1"/>
            </p:cNvCxnSpPr>
            <p:nvPr/>
          </p:nvCxnSpPr>
          <p:spPr>
            <a:xfrm>
              <a:off x="2583175" y="3288025"/>
              <a:ext cx="369900" cy="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5"/>
            <p:cNvCxnSpPr/>
            <p:nvPr/>
          </p:nvCxnSpPr>
          <p:spPr>
            <a:xfrm>
              <a:off x="2785775" y="4041825"/>
              <a:ext cx="6900" cy="5754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5"/>
            <p:cNvCxnSpPr>
              <a:stCxn id="87" idx="3"/>
              <a:endCxn id="88" idx="1"/>
            </p:cNvCxnSpPr>
            <p:nvPr/>
          </p:nvCxnSpPr>
          <p:spPr>
            <a:xfrm>
              <a:off x="2583176" y="4046475"/>
              <a:ext cx="390000" cy="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5"/>
            <p:cNvCxnSpPr>
              <a:stCxn id="89" idx="1"/>
            </p:cNvCxnSpPr>
            <p:nvPr/>
          </p:nvCxnSpPr>
          <p:spPr>
            <a:xfrm flipH="1">
              <a:off x="2785773" y="4600800"/>
              <a:ext cx="187500" cy="93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75" y="4114898"/>
            <a:ext cx="2680625" cy="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6"/>
          <p:cNvCxnSpPr>
            <a:stCxn id="114" idx="1"/>
            <a:endCxn id="115" idx="3"/>
          </p:cNvCxnSpPr>
          <p:nvPr/>
        </p:nvCxnSpPr>
        <p:spPr>
          <a:xfrm rot="10800000">
            <a:off x="2684575" y="2347313"/>
            <a:ext cx="321600" cy="2457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16"/>
          <p:cNvSpPr txBox="1"/>
          <p:nvPr/>
        </p:nvSpPr>
        <p:spPr>
          <a:xfrm>
            <a:off x="3801750" y="303400"/>
            <a:ext cx="15405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Produktentwicklung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337275" y="1272313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Planung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337275" y="1718213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Zeichnung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006175" y="1718488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Musterentwurf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337413" y="2164100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Entwicklung und Konstruktion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6"/>
          <p:cNvCxnSpPr>
            <a:stCxn id="118" idx="3"/>
            <a:endCxn id="119" idx="1"/>
          </p:cNvCxnSpPr>
          <p:nvPr/>
        </p:nvCxnSpPr>
        <p:spPr>
          <a:xfrm>
            <a:off x="2684575" y="1901363"/>
            <a:ext cx="321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Google Shape;121;p16"/>
          <p:cNvCxnSpPr>
            <a:stCxn id="116" idx="2"/>
            <a:endCxn id="117" idx="1"/>
          </p:cNvCxnSpPr>
          <p:nvPr/>
        </p:nvCxnSpPr>
        <p:spPr>
          <a:xfrm rot="5400000">
            <a:off x="2561850" y="-554750"/>
            <a:ext cx="785700" cy="3234600"/>
          </a:xfrm>
          <a:prstGeom prst="bentConnector4">
            <a:avLst>
              <a:gd fmla="val 38349" name="adj1"/>
              <a:gd fmla="val 105935" name="adj2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2" name="Google Shape;122;p16"/>
          <p:cNvSpPr txBox="1"/>
          <p:nvPr/>
        </p:nvSpPr>
        <p:spPr>
          <a:xfrm>
            <a:off x="3006175" y="1272263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Brainstorming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6"/>
          <p:cNvCxnSpPr>
            <a:stCxn id="122" idx="1"/>
            <a:endCxn id="117" idx="3"/>
          </p:cNvCxnSpPr>
          <p:nvPr/>
        </p:nvCxnSpPr>
        <p:spPr>
          <a:xfrm flipH="1">
            <a:off x="2684575" y="1455413"/>
            <a:ext cx="321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4" name="Google Shape;124;p16"/>
          <p:cNvSpPr txBox="1"/>
          <p:nvPr/>
        </p:nvSpPr>
        <p:spPr>
          <a:xfrm>
            <a:off x="3006175" y="2838800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Bauteilauslegung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006175" y="2409863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3D Drucker Code Programmierung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6"/>
          <p:cNvCxnSpPr>
            <a:stCxn id="115" idx="3"/>
            <a:endCxn id="124" idx="1"/>
          </p:cNvCxnSpPr>
          <p:nvPr/>
        </p:nvCxnSpPr>
        <p:spPr>
          <a:xfrm>
            <a:off x="2684713" y="2347250"/>
            <a:ext cx="321600" cy="6747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Google Shape;126;p16"/>
          <p:cNvSpPr txBox="1"/>
          <p:nvPr/>
        </p:nvSpPr>
        <p:spPr>
          <a:xfrm>
            <a:off x="3006175" y="3267688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Prototyperstellung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006175" y="3696600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Labortests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p16"/>
          <p:cNvCxnSpPr>
            <a:stCxn id="115" idx="3"/>
            <a:endCxn id="126" idx="1"/>
          </p:cNvCxnSpPr>
          <p:nvPr/>
        </p:nvCxnSpPr>
        <p:spPr>
          <a:xfrm>
            <a:off x="2684713" y="2347250"/>
            <a:ext cx="321600" cy="11037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Google Shape;129;p16"/>
          <p:cNvCxnSpPr>
            <a:stCxn id="115" idx="3"/>
            <a:endCxn id="127" idx="1"/>
          </p:cNvCxnSpPr>
          <p:nvPr/>
        </p:nvCxnSpPr>
        <p:spPr>
          <a:xfrm>
            <a:off x="2684713" y="2347250"/>
            <a:ext cx="321600" cy="15324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Google Shape;130;p16"/>
          <p:cNvSpPr txBox="1"/>
          <p:nvPr/>
        </p:nvSpPr>
        <p:spPr>
          <a:xfrm>
            <a:off x="1337413" y="4126700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Fertigungstechnolo-gie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006175" y="4125488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Vorbereitung Serienfertigung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6"/>
          <p:cNvCxnSpPr>
            <a:stCxn id="131" idx="1"/>
            <a:endCxn id="130" idx="3"/>
          </p:cNvCxnSpPr>
          <p:nvPr/>
        </p:nvCxnSpPr>
        <p:spPr>
          <a:xfrm flipH="1">
            <a:off x="2684575" y="4308638"/>
            <a:ext cx="321600" cy="12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3" name="Google Shape;133;p16"/>
          <p:cNvSpPr txBox="1"/>
          <p:nvPr/>
        </p:nvSpPr>
        <p:spPr>
          <a:xfrm>
            <a:off x="4863950" y="1272575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AP-PPB1 Finden von 3 Produktideen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16"/>
          <p:cNvCxnSpPr>
            <a:stCxn id="133" idx="1"/>
            <a:endCxn id="122" idx="3"/>
          </p:cNvCxnSpPr>
          <p:nvPr/>
        </p:nvCxnSpPr>
        <p:spPr>
          <a:xfrm flipH="1">
            <a:off x="4353350" y="1455725"/>
            <a:ext cx="510600" cy="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4864000" y="1718213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AP-PZM1 Erstellung 3 Musterentwürfe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6"/>
          <p:cNvCxnSpPr>
            <a:stCxn id="119" idx="3"/>
            <a:endCxn id="135" idx="1"/>
          </p:cNvCxnSpPr>
          <p:nvPr/>
        </p:nvCxnSpPr>
        <p:spPr>
          <a:xfrm>
            <a:off x="4353475" y="1901638"/>
            <a:ext cx="510600" cy="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7" name="Google Shape;137;p16"/>
          <p:cNvSpPr txBox="1"/>
          <p:nvPr/>
        </p:nvSpPr>
        <p:spPr>
          <a:xfrm>
            <a:off x="4863950" y="2410988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AP-PEK3D1 Erstellung 3D Modell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863950" y="2838788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AP-PEKB1 Sicherheitsrechnung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16"/>
          <p:cNvCxnSpPr>
            <a:stCxn id="114" idx="3"/>
            <a:endCxn id="137" idx="1"/>
          </p:cNvCxnSpPr>
          <p:nvPr/>
        </p:nvCxnSpPr>
        <p:spPr>
          <a:xfrm>
            <a:off x="4353475" y="2593013"/>
            <a:ext cx="510600" cy="12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>
            <a:stCxn id="124" idx="3"/>
            <a:endCxn id="138" idx="1"/>
          </p:cNvCxnSpPr>
          <p:nvPr/>
        </p:nvCxnSpPr>
        <p:spPr>
          <a:xfrm>
            <a:off x="4353475" y="3021950"/>
            <a:ext cx="510600" cy="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4863950" y="3697175"/>
            <a:ext cx="1347300" cy="510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AP-PEKL1 Technische Prüfung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863950" y="4454388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AP-PFS1 Ressourcenplanung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4863950" y="3266575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AP-PEKP1 Montage 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16"/>
          <p:cNvCxnSpPr>
            <a:stCxn id="126" idx="3"/>
            <a:endCxn id="143" idx="1"/>
          </p:cNvCxnSpPr>
          <p:nvPr/>
        </p:nvCxnSpPr>
        <p:spPr>
          <a:xfrm flipH="1" rot="10800000">
            <a:off x="4353475" y="3449638"/>
            <a:ext cx="510600" cy="12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5" name="Google Shape;145;p16"/>
          <p:cNvCxnSpPr>
            <a:stCxn id="127" idx="3"/>
            <a:endCxn id="141" idx="1"/>
          </p:cNvCxnSpPr>
          <p:nvPr/>
        </p:nvCxnSpPr>
        <p:spPr>
          <a:xfrm>
            <a:off x="4353475" y="3879750"/>
            <a:ext cx="510600" cy="729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6" name="Google Shape;146;p16"/>
          <p:cNvCxnSpPr>
            <a:stCxn id="131" idx="2"/>
            <a:endCxn id="142" idx="1"/>
          </p:cNvCxnSpPr>
          <p:nvPr/>
        </p:nvCxnSpPr>
        <p:spPr>
          <a:xfrm flipH="1" rot="-5400000">
            <a:off x="4198975" y="3972638"/>
            <a:ext cx="145800" cy="11841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7" name="Google Shape;147;p16"/>
          <p:cNvCxnSpPr>
            <a:stCxn id="116" idx="2"/>
            <a:endCxn id="118" idx="1"/>
          </p:cNvCxnSpPr>
          <p:nvPr/>
        </p:nvCxnSpPr>
        <p:spPr>
          <a:xfrm rot="5400000">
            <a:off x="2338800" y="-331700"/>
            <a:ext cx="1231800" cy="3234600"/>
          </a:xfrm>
          <a:prstGeom prst="bentConnector4">
            <a:avLst>
              <a:gd fmla="val 24941" name="adj1"/>
              <a:gd fmla="val 105935" name="adj2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8" name="Google Shape;148;p16"/>
          <p:cNvCxnSpPr>
            <a:stCxn id="116" idx="2"/>
            <a:endCxn id="115" idx="1"/>
          </p:cNvCxnSpPr>
          <p:nvPr/>
        </p:nvCxnSpPr>
        <p:spPr>
          <a:xfrm rot="5400000">
            <a:off x="2115900" y="-108800"/>
            <a:ext cx="1677600" cy="3234600"/>
          </a:xfrm>
          <a:prstGeom prst="bentConnector4">
            <a:avLst>
              <a:gd fmla="val 18313" name="adj1"/>
              <a:gd fmla="val 105940" name="adj2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9" name="Google Shape;149;p16"/>
          <p:cNvCxnSpPr>
            <a:stCxn id="116" idx="2"/>
            <a:endCxn id="130" idx="1"/>
          </p:cNvCxnSpPr>
          <p:nvPr/>
        </p:nvCxnSpPr>
        <p:spPr>
          <a:xfrm rot="5400000">
            <a:off x="1134600" y="872500"/>
            <a:ext cx="3640200" cy="3234600"/>
          </a:xfrm>
          <a:prstGeom prst="bentConnector4">
            <a:avLst>
              <a:gd fmla="val 8210" name="adj1"/>
              <a:gd fmla="val 105940" name="adj2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75" y="4131873"/>
            <a:ext cx="2680625" cy="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629670" y="2367200"/>
            <a:ext cx="21096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AP-PPP-2 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Terminplanung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" name="Google Shape;156;p17"/>
          <p:cNvCxnSpPr>
            <a:stCxn id="157" idx="2"/>
            <a:endCxn id="155" idx="3"/>
          </p:cNvCxnSpPr>
          <p:nvPr/>
        </p:nvCxnSpPr>
        <p:spPr>
          <a:xfrm rot="5400000">
            <a:off x="2543813" y="1906063"/>
            <a:ext cx="839700" cy="4488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8" name="Google Shape;158;p17"/>
          <p:cNvCxnSpPr>
            <a:stCxn id="157" idx="2"/>
            <a:endCxn id="159" idx="3"/>
          </p:cNvCxnSpPr>
          <p:nvPr/>
        </p:nvCxnSpPr>
        <p:spPr>
          <a:xfrm rot="5400000">
            <a:off x="2298263" y="2151613"/>
            <a:ext cx="1330800" cy="4488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0" name="Google Shape;160;p17"/>
          <p:cNvSpPr txBox="1"/>
          <p:nvPr/>
        </p:nvSpPr>
        <p:spPr>
          <a:xfrm>
            <a:off x="3254475" y="303400"/>
            <a:ext cx="24975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Produktionsplanung und -steuerung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29675" y="2844700"/>
            <a:ext cx="2109600" cy="393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AP-PPP-3 </a:t>
            </a: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Materialbereitstellungsplanung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29675" y="3349200"/>
            <a:ext cx="2109600" cy="393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AP-PPP-4 Personalbereitstellungsplanung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17"/>
          <p:cNvCxnSpPr>
            <a:stCxn id="157" idx="0"/>
            <a:endCxn id="160" idx="2"/>
          </p:cNvCxnSpPr>
          <p:nvPr/>
        </p:nvCxnSpPr>
        <p:spPr>
          <a:xfrm rot="-5400000">
            <a:off x="3508313" y="349363"/>
            <a:ext cx="674700" cy="13152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3" name="Google Shape;163;p17"/>
          <p:cNvCxnSpPr>
            <a:stCxn id="164" idx="3"/>
            <a:endCxn id="157" idx="2"/>
          </p:cNvCxnSpPr>
          <p:nvPr/>
        </p:nvCxnSpPr>
        <p:spPr>
          <a:xfrm flipH="1" rot="10800000">
            <a:off x="2739280" y="1710500"/>
            <a:ext cx="448800" cy="3702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7" name="Google Shape;157;p17"/>
          <p:cNvSpPr txBox="1"/>
          <p:nvPr/>
        </p:nvSpPr>
        <p:spPr>
          <a:xfrm>
            <a:off x="2200463" y="1344313"/>
            <a:ext cx="19752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Produktionsprozessplanung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29680" y="1897550"/>
            <a:ext cx="21096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AP-PPP-1 Kapazitätsbelegungsplanung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17"/>
          <p:cNvCxnSpPr>
            <a:stCxn id="157" idx="2"/>
            <a:endCxn id="161" idx="3"/>
          </p:cNvCxnSpPr>
          <p:nvPr/>
        </p:nvCxnSpPr>
        <p:spPr>
          <a:xfrm rot="5400000">
            <a:off x="2046113" y="2403763"/>
            <a:ext cx="1835100" cy="4488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6" name="Google Shape;166;p17"/>
          <p:cNvCxnSpPr>
            <a:stCxn id="167" idx="0"/>
            <a:endCxn id="160" idx="2"/>
          </p:cNvCxnSpPr>
          <p:nvPr/>
        </p:nvCxnSpPr>
        <p:spPr>
          <a:xfrm flipH="1" rot="5400000">
            <a:off x="5186750" y="-13712"/>
            <a:ext cx="672300" cy="20394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7" name="Google Shape;167;p17"/>
          <p:cNvSpPr txBox="1"/>
          <p:nvPr/>
        </p:nvSpPr>
        <p:spPr>
          <a:xfrm>
            <a:off x="5555000" y="1342138"/>
            <a:ext cx="19752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Planung der Arbeitsplätze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17"/>
          <p:cNvCxnSpPr>
            <a:stCxn id="169" idx="3"/>
            <a:endCxn id="167" idx="2"/>
          </p:cNvCxnSpPr>
          <p:nvPr/>
        </p:nvCxnSpPr>
        <p:spPr>
          <a:xfrm flipH="1" rot="10800000">
            <a:off x="6264725" y="1708450"/>
            <a:ext cx="277800" cy="4029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9" name="Google Shape;169;p17"/>
          <p:cNvSpPr txBox="1"/>
          <p:nvPr/>
        </p:nvSpPr>
        <p:spPr>
          <a:xfrm>
            <a:off x="4225325" y="1915150"/>
            <a:ext cx="2039400" cy="392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AP-PPA-1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Stücklisten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17"/>
          <p:cNvCxnSpPr>
            <a:stCxn id="171" idx="3"/>
            <a:endCxn id="167" idx="2"/>
          </p:cNvCxnSpPr>
          <p:nvPr/>
        </p:nvCxnSpPr>
        <p:spPr>
          <a:xfrm flipH="1" rot="10800000">
            <a:off x="6264600" y="1708375"/>
            <a:ext cx="278100" cy="9408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1" name="Google Shape;171;p17"/>
          <p:cNvSpPr txBox="1"/>
          <p:nvPr/>
        </p:nvSpPr>
        <p:spPr>
          <a:xfrm>
            <a:off x="4225200" y="2452975"/>
            <a:ext cx="2039400" cy="392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AP-PPA-2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Erstellung der Arbeitspläne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17"/>
          <p:cNvCxnSpPr>
            <a:stCxn id="173" idx="3"/>
            <a:endCxn id="167" idx="2"/>
          </p:cNvCxnSpPr>
          <p:nvPr/>
        </p:nvCxnSpPr>
        <p:spPr>
          <a:xfrm flipH="1" rot="10800000">
            <a:off x="6249350" y="1708300"/>
            <a:ext cx="293400" cy="14787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3" name="Google Shape;173;p17"/>
          <p:cNvSpPr txBox="1"/>
          <p:nvPr/>
        </p:nvSpPr>
        <p:spPr>
          <a:xfrm>
            <a:off x="4209950" y="2990800"/>
            <a:ext cx="2039400" cy="392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AP-PPA-3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Layoutplanung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826" y="4126500"/>
            <a:ext cx="2647974" cy="9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/>
        </p:nvSpPr>
        <p:spPr>
          <a:xfrm>
            <a:off x="3566400" y="140375"/>
            <a:ext cx="2104200" cy="5109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Sicherung 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Qualitätsmanagement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278150" y="1005563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</a:rPr>
              <a:t>Produktplanung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572150" y="990638"/>
            <a:ext cx="1203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Audits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329150" y="1542950"/>
            <a:ext cx="1347300" cy="151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AP-QSP 1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Lastenheft und Pflichtenheft beschreiben</a:t>
            </a:r>
            <a:endParaRPr sz="1050">
              <a:solidFill>
                <a:srgbClr val="A72A1E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7572150" y="1524950"/>
            <a:ext cx="1539900" cy="1550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AP-QSA 1 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Richtlinien, Normanforderungen, Vorgaben </a:t>
            </a:r>
            <a:r>
              <a:rPr lang="de" sz="1050">
                <a:solidFill>
                  <a:srgbClr val="A72A1E"/>
                </a:solidFill>
              </a:rPr>
              <a:t>überprüfen</a:t>
            </a:r>
            <a:r>
              <a:rPr lang="de" sz="1050">
                <a:solidFill>
                  <a:srgbClr val="A72A1E"/>
                </a:solidFill>
              </a:rPr>
              <a:t> und  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überwachen</a:t>
            </a:r>
            <a:endParaRPr sz="1050">
              <a:solidFill>
                <a:srgbClr val="A72A1E"/>
              </a:solidFill>
            </a:endParaRPr>
          </a:p>
        </p:txBody>
      </p:sp>
      <p:cxnSp>
        <p:nvCxnSpPr>
          <p:cNvPr id="184" name="Google Shape;184;p18"/>
          <p:cNvCxnSpPr>
            <a:stCxn id="180" idx="1"/>
            <a:endCxn id="182" idx="1"/>
          </p:cNvCxnSpPr>
          <p:nvPr/>
        </p:nvCxnSpPr>
        <p:spPr>
          <a:xfrm>
            <a:off x="278150" y="1188713"/>
            <a:ext cx="51000" cy="1111500"/>
          </a:xfrm>
          <a:prstGeom prst="bentConnector3">
            <a:avLst>
              <a:gd fmla="val -4669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>
            <a:stCxn id="181" idx="1"/>
            <a:endCxn id="183" idx="1"/>
          </p:cNvCxnSpPr>
          <p:nvPr/>
        </p:nvCxnSpPr>
        <p:spPr>
          <a:xfrm>
            <a:off x="7572150" y="1173788"/>
            <a:ext cx="600" cy="1126500"/>
          </a:xfrm>
          <a:prstGeom prst="bentConnector3">
            <a:avLst>
              <a:gd fmla="val -24858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>
            <a:stCxn id="179" idx="2"/>
            <a:endCxn id="180" idx="0"/>
          </p:cNvCxnSpPr>
          <p:nvPr/>
        </p:nvCxnSpPr>
        <p:spPr>
          <a:xfrm rot="5400000">
            <a:off x="2608050" y="-1004875"/>
            <a:ext cx="354300" cy="3666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 txBox="1"/>
          <p:nvPr/>
        </p:nvSpPr>
        <p:spPr>
          <a:xfrm>
            <a:off x="1960075" y="1005575"/>
            <a:ext cx="15537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</a:rPr>
              <a:t>Korrekturmaßnahmen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871062" y="990650"/>
            <a:ext cx="14949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</a:rPr>
              <a:t>Vorbeugemaßnahmen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1948800" y="1560925"/>
            <a:ext cx="1626300" cy="151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AP-QSK 1 Dokumentation: Beseitigung der Ursache eines Fehlers, </a:t>
            </a:r>
            <a:r>
              <a:rPr lang="de" sz="1050">
                <a:solidFill>
                  <a:srgbClr val="A72A1E"/>
                </a:solidFill>
              </a:rPr>
              <a:t>Technische Änderungen im Produkt und Produktionsablauf sowie Produktionsverfahrens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3847450" y="1560925"/>
            <a:ext cx="1553700" cy="151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AP-QSV 1 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Auswertung von Fehlerursachen, </a:t>
            </a:r>
            <a:r>
              <a:rPr lang="de" sz="1050">
                <a:solidFill>
                  <a:srgbClr val="A72A1E"/>
                </a:solidFill>
              </a:rPr>
              <a:t>Fehler-Möglichkeiten, Einfluss Analyse, Produktionsprozess wiederkehrende Störeinflüsse 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72A1E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5822475" y="990650"/>
            <a:ext cx="1203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5746100" y="1560925"/>
            <a:ext cx="1553700" cy="151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AP-QSM 1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 Fortlaufende ständige Überwachung der Qualitätsbezogener Prozesse überprüfen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18"/>
          <p:cNvCxnSpPr>
            <a:stCxn id="187" idx="1"/>
            <a:endCxn id="189" idx="1"/>
          </p:cNvCxnSpPr>
          <p:nvPr/>
        </p:nvCxnSpPr>
        <p:spPr>
          <a:xfrm flipH="1">
            <a:off x="1948675" y="1188725"/>
            <a:ext cx="11400" cy="1129500"/>
          </a:xfrm>
          <a:prstGeom prst="bentConnector3">
            <a:avLst>
              <a:gd fmla="val 1226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8"/>
          <p:cNvCxnSpPr>
            <a:stCxn id="191" idx="1"/>
            <a:endCxn id="192" idx="1"/>
          </p:cNvCxnSpPr>
          <p:nvPr/>
        </p:nvCxnSpPr>
        <p:spPr>
          <a:xfrm flipH="1">
            <a:off x="5745975" y="1173800"/>
            <a:ext cx="76500" cy="1144500"/>
          </a:xfrm>
          <a:prstGeom prst="bentConnector3">
            <a:avLst>
              <a:gd fmla="val 2981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8"/>
          <p:cNvCxnSpPr>
            <a:stCxn id="179" idx="2"/>
            <a:endCxn id="187" idx="0"/>
          </p:cNvCxnSpPr>
          <p:nvPr/>
        </p:nvCxnSpPr>
        <p:spPr>
          <a:xfrm rot="5400000">
            <a:off x="3500550" y="-112375"/>
            <a:ext cx="354300" cy="188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8"/>
          <p:cNvCxnSpPr>
            <a:stCxn id="179" idx="2"/>
            <a:endCxn id="188" idx="0"/>
          </p:cNvCxnSpPr>
          <p:nvPr/>
        </p:nvCxnSpPr>
        <p:spPr>
          <a:xfrm flipH="1" rot="-5400000">
            <a:off x="4449150" y="820625"/>
            <a:ext cx="339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8"/>
          <p:cNvCxnSpPr>
            <a:stCxn id="179" idx="2"/>
            <a:endCxn id="191" idx="0"/>
          </p:cNvCxnSpPr>
          <p:nvPr/>
        </p:nvCxnSpPr>
        <p:spPr>
          <a:xfrm flipH="1" rot="-5400000">
            <a:off x="5351700" y="-81925"/>
            <a:ext cx="339300" cy="18057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8"/>
          <p:cNvCxnSpPr>
            <a:stCxn id="179" idx="2"/>
            <a:endCxn id="181" idx="0"/>
          </p:cNvCxnSpPr>
          <p:nvPr/>
        </p:nvCxnSpPr>
        <p:spPr>
          <a:xfrm flipH="1" rot="-5400000">
            <a:off x="6226500" y="-956725"/>
            <a:ext cx="339300" cy="3555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8"/>
          <p:cNvSpPr txBox="1"/>
          <p:nvPr/>
        </p:nvSpPr>
        <p:spPr>
          <a:xfrm>
            <a:off x="3850050" y="3210075"/>
            <a:ext cx="1443900" cy="405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Evaluationen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3795150" y="3828675"/>
            <a:ext cx="1553700" cy="993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AP-QSE 1 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Ergebnisse einholen und dokumentieren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18"/>
          <p:cNvCxnSpPr>
            <a:stCxn id="179" idx="2"/>
            <a:endCxn id="188" idx="0"/>
          </p:cNvCxnSpPr>
          <p:nvPr/>
        </p:nvCxnSpPr>
        <p:spPr>
          <a:xfrm flipH="1" rot="-5400000">
            <a:off x="4449150" y="820625"/>
            <a:ext cx="339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>
            <a:stCxn id="188" idx="1"/>
            <a:endCxn id="199" idx="1"/>
          </p:cNvCxnSpPr>
          <p:nvPr/>
        </p:nvCxnSpPr>
        <p:spPr>
          <a:xfrm flipH="1">
            <a:off x="3850062" y="1173800"/>
            <a:ext cx="21000" cy="2238900"/>
          </a:xfrm>
          <a:prstGeom prst="bentConnector3">
            <a:avLst>
              <a:gd fmla="val 898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75" y="4114898"/>
            <a:ext cx="2680625" cy="95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8"/>
          <p:cNvCxnSpPr>
            <a:stCxn id="188" idx="2"/>
            <a:endCxn id="190" idx="0"/>
          </p:cNvCxnSpPr>
          <p:nvPr/>
        </p:nvCxnSpPr>
        <p:spPr>
          <a:xfrm>
            <a:off x="4618512" y="1356950"/>
            <a:ext cx="57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>
            <a:stCxn id="199" idx="2"/>
            <a:endCxn id="200" idx="0"/>
          </p:cNvCxnSpPr>
          <p:nvPr/>
        </p:nvCxnSpPr>
        <p:spPr>
          <a:xfrm>
            <a:off x="4572000" y="3615375"/>
            <a:ext cx="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3758500" y="303400"/>
            <a:ext cx="15405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Einkauf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563300" y="3610550"/>
            <a:ext cx="1347300" cy="6918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AP-EEBB-2 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Bedarf an Roh-, Hilfs- und Betriebsstoffe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63300" y="2859700"/>
            <a:ext cx="1347300" cy="6438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AP-EEBB-1 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Bedarf an Betriebsmittel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2228450" y="1224425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Lieferantenauswahl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563295" y="1224425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Bedarfsermittlung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3850538" y="1224425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Verhandlung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63300" y="4391625"/>
            <a:ext cx="1347300" cy="55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AP-EEBB-3 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Bedarf an Büroausstattung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5472638" y="1224413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Bestellvorgang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7137788" y="1224425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    Wareneingang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472650" y="1753488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AP-EBV-1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Bestellen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5472650" y="2282581"/>
            <a:ext cx="1347300" cy="55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AP-EBV-2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Bestellungs-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überwachung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3855100" y="1916275"/>
            <a:ext cx="1347300" cy="366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AP-EVL-1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Preisfindung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2237575" y="1916275"/>
            <a:ext cx="1347300" cy="55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AP-ELA-1 Lieferanten suchen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2228449" y="2633900"/>
            <a:ext cx="1347300" cy="55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AP-ELA-2 Lieferanten qualifizieren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2237575" y="3351550"/>
            <a:ext cx="1347300" cy="491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AP-ELA-3 Lieferanten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nominieren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19"/>
          <p:cNvCxnSpPr>
            <a:stCxn id="210" idx="2"/>
            <a:endCxn id="218" idx="0"/>
          </p:cNvCxnSpPr>
          <p:nvPr/>
        </p:nvCxnSpPr>
        <p:spPr>
          <a:xfrm flipH="1" rot="-5400000">
            <a:off x="5892700" y="-694250"/>
            <a:ext cx="554700" cy="3282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19"/>
          <p:cNvSpPr txBox="1"/>
          <p:nvPr/>
        </p:nvSpPr>
        <p:spPr>
          <a:xfrm>
            <a:off x="603158" y="2324063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Bedarfseinteilung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563295" y="1788413"/>
            <a:ext cx="13473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Lagerbestand prüfen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19"/>
          <p:cNvCxnSpPr>
            <a:stCxn id="210" idx="2"/>
            <a:endCxn id="214" idx="0"/>
          </p:cNvCxnSpPr>
          <p:nvPr/>
        </p:nvCxnSpPr>
        <p:spPr>
          <a:xfrm rot="5400000">
            <a:off x="2605450" y="-698900"/>
            <a:ext cx="554700" cy="3291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9"/>
          <p:cNvCxnSpPr>
            <a:stCxn id="210" idx="2"/>
            <a:endCxn id="213" idx="0"/>
          </p:cNvCxnSpPr>
          <p:nvPr/>
        </p:nvCxnSpPr>
        <p:spPr>
          <a:xfrm rot="5400000">
            <a:off x="3438100" y="133750"/>
            <a:ext cx="554700" cy="1626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9"/>
          <p:cNvCxnSpPr>
            <a:stCxn id="210" idx="2"/>
            <a:endCxn id="217" idx="0"/>
          </p:cNvCxnSpPr>
          <p:nvPr/>
        </p:nvCxnSpPr>
        <p:spPr>
          <a:xfrm flipH="1" rot="-5400000">
            <a:off x="5060200" y="138250"/>
            <a:ext cx="554700" cy="1617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9"/>
          <p:cNvCxnSpPr>
            <a:stCxn id="210" idx="2"/>
            <a:endCxn id="215" idx="0"/>
          </p:cNvCxnSpPr>
          <p:nvPr/>
        </p:nvCxnSpPr>
        <p:spPr>
          <a:xfrm rot="5400000">
            <a:off x="4249150" y="944800"/>
            <a:ext cx="554700" cy="4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9"/>
          <p:cNvCxnSpPr>
            <a:stCxn id="214" idx="1"/>
            <a:endCxn id="227" idx="1"/>
          </p:cNvCxnSpPr>
          <p:nvPr/>
        </p:nvCxnSpPr>
        <p:spPr>
          <a:xfrm>
            <a:off x="563295" y="1407575"/>
            <a:ext cx="600" cy="564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9"/>
          <p:cNvCxnSpPr>
            <a:stCxn id="214" idx="1"/>
            <a:endCxn id="226" idx="1"/>
          </p:cNvCxnSpPr>
          <p:nvPr/>
        </p:nvCxnSpPr>
        <p:spPr>
          <a:xfrm>
            <a:off x="563295" y="1407575"/>
            <a:ext cx="39900" cy="1099500"/>
          </a:xfrm>
          <a:prstGeom prst="bentConnector3">
            <a:avLst>
              <a:gd fmla="val -5968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9"/>
          <p:cNvCxnSpPr>
            <a:stCxn id="226" idx="2"/>
            <a:endCxn id="212" idx="1"/>
          </p:cNvCxnSpPr>
          <p:nvPr/>
        </p:nvCxnSpPr>
        <p:spPr>
          <a:xfrm rot="5400000">
            <a:off x="674558" y="2579213"/>
            <a:ext cx="491100" cy="713400"/>
          </a:xfrm>
          <a:prstGeom prst="bentConnector4">
            <a:avLst>
              <a:gd fmla="val 17241" name="adj1"/>
              <a:gd fmla="val 13339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9"/>
          <p:cNvCxnSpPr>
            <a:stCxn id="212" idx="1"/>
            <a:endCxn id="211" idx="1"/>
          </p:cNvCxnSpPr>
          <p:nvPr/>
        </p:nvCxnSpPr>
        <p:spPr>
          <a:xfrm>
            <a:off x="563300" y="3181600"/>
            <a:ext cx="600" cy="774900"/>
          </a:xfrm>
          <a:prstGeom prst="bentConnector3">
            <a:avLst>
              <a:gd fmla="val -396875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9"/>
          <p:cNvCxnSpPr>
            <a:stCxn id="226" idx="2"/>
            <a:endCxn id="216" idx="1"/>
          </p:cNvCxnSpPr>
          <p:nvPr/>
        </p:nvCxnSpPr>
        <p:spPr>
          <a:xfrm rot="5400000">
            <a:off x="-69142" y="3322913"/>
            <a:ext cx="1978500" cy="713400"/>
          </a:xfrm>
          <a:prstGeom prst="bentConnector4">
            <a:avLst>
              <a:gd fmla="val 4553" name="adj1"/>
              <a:gd fmla="val 13339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9"/>
          <p:cNvCxnSpPr>
            <a:stCxn id="213" idx="1"/>
            <a:endCxn id="222" idx="1"/>
          </p:cNvCxnSpPr>
          <p:nvPr/>
        </p:nvCxnSpPr>
        <p:spPr>
          <a:xfrm>
            <a:off x="2228450" y="1407575"/>
            <a:ext cx="9000" cy="786000"/>
          </a:xfrm>
          <a:prstGeom prst="bentConnector3">
            <a:avLst>
              <a:gd fmla="val -2645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9"/>
          <p:cNvCxnSpPr>
            <a:stCxn id="213" idx="1"/>
            <a:endCxn id="223" idx="1"/>
          </p:cNvCxnSpPr>
          <p:nvPr/>
        </p:nvCxnSpPr>
        <p:spPr>
          <a:xfrm>
            <a:off x="2228450" y="1407575"/>
            <a:ext cx="600" cy="1503600"/>
          </a:xfrm>
          <a:prstGeom prst="bentConnector3">
            <a:avLst>
              <a:gd fmla="val -396875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9"/>
          <p:cNvCxnSpPr>
            <a:stCxn id="213" idx="1"/>
            <a:endCxn id="224" idx="1"/>
          </p:cNvCxnSpPr>
          <p:nvPr/>
        </p:nvCxnSpPr>
        <p:spPr>
          <a:xfrm>
            <a:off x="2228450" y="1407575"/>
            <a:ext cx="9000" cy="2189400"/>
          </a:xfrm>
          <a:prstGeom prst="bentConnector3">
            <a:avLst>
              <a:gd fmla="val -2645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9"/>
          <p:cNvCxnSpPr>
            <a:stCxn id="215" idx="1"/>
            <a:endCxn id="221" idx="1"/>
          </p:cNvCxnSpPr>
          <p:nvPr/>
        </p:nvCxnSpPr>
        <p:spPr>
          <a:xfrm>
            <a:off x="3850538" y="1407575"/>
            <a:ext cx="4500" cy="691800"/>
          </a:xfrm>
          <a:prstGeom prst="bentConnector3">
            <a:avLst>
              <a:gd fmla="val -30347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9"/>
          <p:cNvCxnSpPr>
            <a:stCxn id="217" idx="1"/>
            <a:endCxn id="219" idx="1"/>
          </p:cNvCxnSpPr>
          <p:nvPr/>
        </p:nvCxnSpPr>
        <p:spPr>
          <a:xfrm>
            <a:off x="5472638" y="1407563"/>
            <a:ext cx="600" cy="529200"/>
          </a:xfrm>
          <a:prstGeom prst="bentConnector3">
            <a:avLst>
              <a:gd fmla="val -221562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>
            <a:endCxn id="220" idx="1"/>
          </p:cNvCxnSpPr>
          <p:nvPr/>
        </p:nvCxnSpPr>
        <p:spPr>
          <a:xfrm flipH="1" rot="-5400000">
            <a:off x="5084300" y="2171581"/>
            <a:ext cx="643800" cy="13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937" y="4114898"/>
            <a:ext cx="2680625" cy="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/>
        </p:nvSpPr>
        <p:spPr>
          <a:xfrm>
            <a:off x="3767850" y="82400"/>
            <a:ext cx="1608300" cy="366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Marketing und Vertrieb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2103275" y="757350"/>
            <a:ext cx="15537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</a:rPr>
              <a:t>Online Marketing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4474750" y="757338"/>
            <a:ext cx="1553700" cy="366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</a:rPr>
              <a:t>Offline Werbung/PR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474738" y="1481450"/>
            <a:ext cx="1626300" cy="563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AP-MOW-1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Planung von Werbekampagnen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2022575" y="3827900"/>
            <a:ext cx="1626300" cy="440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AP-MOM-4 Tracking/Analytics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2022575" y="1369475"/>
            <a:ext cx="1626300" cy="692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AP-MOM-1 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Customer Relationship Management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2022575" y="2994325"/>
            <a:ext cx="1626300" cy="649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AP-MOM-3     Produktion eines Newsletters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022575" y="2246259"/>
            <a:ext cx="1626300" cy="563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AP-MOM-2    Einrichtung von Social Media Kanälen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4474750" y="2402955"/>
            <a:ext cx="1626300" cy="82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>
                <a:solidFill>
                  <a:srgbClr val="A72A1E"/>
                </a:solidFill>
              </a:rPr>
              <a:t>AP-MOW-2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Advertising in verschiedenen Skiverleihen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20"/>
          <p:cNvCxnSpPr>
            <a:stCxn id="249" idx="1"/>
            <a:endCxn id="253" idx="1"/>
          </p:cNvCxnSpPr>
          <p:nvPr/>
        </p:nvCxnSpPr>
        <p:spPr>
          <a:xfrm flipH="1">
            <a:off x="2022575" y="940500"/>
            <a:ext cx="80700" cy="775200"/>
          </a:xfrm>
          <a:prstGeom prst="bentConnector3">
            <a:avLst>
              <a:gd fmla="val 3950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0"/>
          <p:cNvCxnSpPr>
            <a:stCxn id="250" idx="1"/>
            <a:endCxn id="251" idx="1"/>
          </p:cNvCxnSpPr>
          <p:nvPr/>
        </p:nvCxnSpPr>
        <p:spPr>
          <a:xfrm>
            <a:off x="4474750" y="940488"/>
            <a:ext cx="600" cy="822900"/>
          </a:xfrm>
          <a:prstGeom prst="bent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0"/>
          <p:cNvCxnSpPr>
            <a:stCxn id="249" idx="1"/>
            <a:endCxn id="254" idx="1"/>
          </p:cNvCxnSpPr>
          <p:nvPr/>
        </p:nvCxnSpPr>
        <p:spPr>
          <a:xfrm flipH="1">
            <a:off x="2022575" y="940500"/>
            <a:ext cx="80700" cy="2378400"/>
          </a:xfrm>
          <a:prstGeom prst="bentConnector3">
            <a:avLst>
              <a:gd fmla="val 3950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0"/>
          <p:cNvCxnSpPr>
            <a:stCxn id="249" idx="1"/>
            <a:endCxn id="252" idx="1"/>
          </p:cNvCxnSpPr>
          <p:nvPr/>
        </p:nvCxnSpPr>
        <p:spPr>
          <a:xfrm flipH="1">
            <a:off x="2022575" y="940500"/>
            <a:ext cx="80700" cy="3107700"/>
          </a:xfrm>
          <a:prstGeom prst="bentConnector3">
            <a:avLst>
              <a:gd fmla="val 3950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0"/>
          <p:cNvCxnSpPr>
            <a:stCxn id="249" idx="1"/>
            <a:endCxn id="255" idx="1"/>
          </p:cNvCxnSpPr>
          <p:nvPr/>
        </p:nvCxnSpPr>
        <p:spPr>
          <a:xfrm flipH="1">
            <a:off x="2022575" y="940500"/>
            <a:ext cx="80700" cy="1587600"/>
          </a:xfrm>
          <a:prstGeom prst="bentConnector3">
            <a:avLst>
              <a:gd fmla="val 3950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0"/>
          <p:cNvCxnSpPr>
            <a:stCxn id="250" idx="1"/>
            <a:endCxn id="256" idx="1"/>
          </p:cNvCxnSpPr>
          <p:nvPr/>
        </p:nvCxnSpPr>
        <p:spPr>
          <a:xfrm>
            <a:off x="4474750" y="940488"/>
            <a:ext cx="600" cy="1873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0"/>
          <p:cNvCxnSpPr>
            <a:stCxn id="248" idx="2"/>
            <a:endCxn id="249" idx="0"/>
          </p:cNvCxnSpPr>
          <p:nvPr/>
        </p:nvCxnSpPr>
        <p:spPr>
          <a:xfrm rot="5400000">
            <a:off x="3571650" y="-242950"/>
            <a:ext cx="308700" cy="1692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0"/>
          <p:cNvCxnSpPr>
            <a:stCxn id="248" idx="2"/>
            <a:endCxn id="250" idx="0"/>
          </p:cNvCxnSpPr>
          <p:nvPr/>
        </p:nvCxnSpPr>
        <p:spPr>
          <a:xfrm flipH="1" rot="-5400000">
            <a:off x="4757400" y="263300"/>
            <a:ext cx="308700" cy="6795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0"/>
          <p:cNvSpPr txBox="1"/>
          <p:nvPr/>
        </p:nvSpPr>
        <p:spPr>
          <a:xfrm>
            <a:off x="7421923" y="751288"/>
            <a:ext cx="1553700" cy="3681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72A1E"/>
                </a:solidFill>
              </a:rPr>
              <a:t>Vertrieb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7422532" y="1384836"/>
            <a:ext cx="1626300" cy="566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AP-MV-1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Verkauf an Skiverleihe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7456425" y="3049075"/>
            <a:ext cx="1484700" cy="775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AP-MV-3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Verkauf in den firmeneigenen Filialen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7422532" y="2216953"/>
            <a:ext cx="1626300" cy="566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AP-MV-2</a:t>
            </a:r>
            <a:endParaRPr sz="1050">
              <a:solidFill>
                <a:srgbClr val="A72A1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A72A1E"/>
                </a:solidFill>
              </a:rPr>
              <a:t>Vertrieb über Amazon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p20"/>
          <p:cNvCxnSpPr>
            <a:stCxn id="265" idx="1"/>
            <a:endCxn id="266" idx="1"/>
          </p:cNvCxnSpPr>
          <p:nvPr/>
        </p:nvCxnSpPr>
        <p:spPr>
          <a:xfrm>
            <a:off x="7421923" y="935338"/>
            <a:ext cx="600" cy="732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0"/>
          <p:cNvCxnSpPr>
            <a:stCxn id="265" idx="1"/>
            <a:endCxn id="268" idx="1"/>
          </p:cNvCxnSpPr>
          <p:nvPr/>
        </p:nvCxnSpPr>
        <p:spPr>
          <a:xfrm>
            <a:off x="7421923" y="935338"/>
            <a:ext cx="600" cy="1565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0"/>
          <p:cNvCxnSpPr>
            <a:stCxn id="265" idx="1"/>
            <a:endCxn id="267" idx="1"/>
          </p:cNvCxnSpPr>
          <p:nvPr/>
        </p:nvCxnSpPr>
        <p:spPr>
          <a:xfrm>
            <a:off x="7421923" y="935338"/>
            <a:ext cx="34500" cy="2501400"/>
          </a:xfrm>
          <a:prstGeom prst="bentConnector3">
            <a:avLst>
              <a:gd fmla="val -6902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0"/>
          <p:cNvCxnSpPr>
            <a:stCxn id="248" idx="2"/>
            <a:endCxn id="265" idx="0"/>
          </p:cNvCxnSpPr>
          <p:nvPr/>
        </p:nvCxnSpPr>
        <p:spPr>
          <a:xfrm flipH="1" rot="-5400000">
            <a:off x="6234000" y="-1213300"/>
            <a:ext cx="302700" cy="36267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3" name="Google Shape;2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75" y="4114898"/>
            <a:ext cx="2680625" cy="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