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8" r:id="rId3"/>
    <p:sldId id="257" r:id="rId4"/>
    <p:sldId id="263" r:id="rId5"/>
    <p:sldId id="275" r:id="rId6"/>
    <p:sldId id="274" r:id="rId7"/>
    <p:sldId id="273" r:id="rId8"/>
    <p:sldId id="271" r:id="rId9"/>
    <p:sldId id="270" r:id="rId10"/>
    <p:sldId id="269" r:id="rId11"/>
    <p:sldId id="261" r:id="rId12"/>
    <p:sldId id="25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A28"/>
    <a:srgbClr val="CCE9AD"/>
    <a:srgbClr val="92D050"/>
    <a:srgbClr val="FFD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84B1F-21A1-469A-A6FB-5545EBDE15B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D6FE8FE-A90B-4E78-9990-BB642ACEFCEB}">
      <dgm:prSet phldrT="[テキスト]" custT="1"/>
      <dgm:spPr/>
      <dgm:t>
        <a:bodyPr/>
        <a:lstStyle/>
        <a:p>
          <a:r>
            <a:rPr kumimoji="1" lang="ja-JP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活用者７５％</a:t>
          </a:r>
        </a:p>
      </dgm:t>
    </dgm:pt>
    <dgm:pt modelId="{73E72D51-F19A-494F-B4D6-2DB75A5A6B32}" type="parTrans" cxnId="{24048A6C-412D-4210-A6AD-2DE3E39A5C6F}">
      <dgm:prSet/>
      <dgm:spPr/>
      <dgm:t>
        <a:bodyPr/>
        <a:lstStyle/>
        <a:p>
          <a:endParaRPr kumimoji="1" lang="ja-JP" altLang="en-US"/>
        </a:p>
      </dgm:t>
    </dgm:pt>
    <dgm:pt modelId="{75EDA837-E4EB-4BB8-864E-448794C15BCE}" type="sibTrans" cxnId="{24048A6C-412D-4210-A6AD-2DE3E39A5C6F}">
      <dgm:prSet/>
      <dgm:spPr/>
      <dgm:t>
        <a:bodyPr/>
        <a:lstStyle/>
        <a:p>
          <a:endParaRPr kumimoji="1" lang="ja-JP" altLang="en-US"/>
        </a:p>
      </dgm:t>
    </dgm:pt>
    <dgm:pt modelId="{F28487A5-2375-4463-BC2B-348D5E0A1A1A}" type="pres">
      <dgm:prSet presAssocID="{42E84B1F-21A1-469A-A6FB-5545EBDE15BF}" presName="arrowDiagram" presStyleCnt="0">
        <dgm:presLayoutVars>
          <dgm:chMax val="5"/>
          <dgm:dir/>
          <dgm:resizeHandles val="exact"/>
        </dgm:presLayoutVars>
      </dgm:prSet>
      <dgm:spPr/>
    </dgm:pt>
    <dgm:pt modelId="{CB7A1407-3CEF-4BAD-A0CF-4081D68A13EB}" type="pres">
      <dgm:prSet presAssocID="{42E84B1F-21A1-469A-A6FB-5545EBDE15BF}" presName="arrow" presStyleLbl="bgShp" presStyleIdx="0" presStyleCnt="1" custAng="2418136" custFlipVert="1" custScaleX="72333" custScaleY="63627" custLinFactNeighborX="4261" custLinFactNeighborY="4886"/>
      <dgm:spPr>
        <a:solidFill>
          <a:srgbClr val="62CA28"/>
        </a:solidFill>
        <a:ln>
          <a:solidFill>
            <a:schemeClr val="tx1"/>
          </a:solidFill>
        </a:ln>
      </dgm:spPr>
    </dgm:pt>
    <dgm:pt modelId="{2FB92D2E-D343-4689-936B-BF5168BB6C30}" type="pres">
      <dgm:prSet presAssocID="{42E84B1F-21A1-469A-A6FB-5545EBDE15BF}" presName="arrowDiagram1" presStyleCnt="0">
        <dgm:presLayoutVars>
          <dgm:bulletEnabled val="1"/>
        </dgm:presLayoutVars>
      </dgm:prSet>
      <dgm:spPr/>
    </dgm:pt>
    <dgm:pt modelId="{8F124DD9-83CD-4B09-BA88-676CC722AFA8}" type="pres">
      <dgm:prSet presAssocID="{ED6FE8FE-A90B-4E78-9990-BB642ACEFCEB}" presName="bullet1" presStyleLbl="node1" presStyleIdx="0" presStyleCnt="1" custScaleY="95438" custLinFactX="-156099" custLinFactY="-52431" custLinFactNeighborX="-200000" custLinFactNeighborY="-100000"/>
      <dgm:spPr>
        <a:solidFill>
          <a:schemeClr val="bg1"/>
        </a:solidFill>
      </dgm:spPr>
    </dgm:pt>
    <dgm:pt modelId="{B8FB30D1-8685-4A2B-A568-775943137416}" type="pres">
      <dgm:prSet presAssocID="{ED6FE8FE-A90B-4E78-9990-BB642ACEFCEB}" presName="textBox1" presStyleLbl="revTx" presStyleIdx="0" presStyleCnt="1" custFlipVert="0" custFlipHor="1" custScaleX="159404" custScaleY="33689" custLinFactNeighborX="21325" custLinFactNeighborY="-68716">
        <dgm:presLayoutVars>
          <dgm:bulletEnabled val="1"/>
        </dgm:presLayoutVars>
      </dgm:prSet>
      <dgm:spPr/>
    </dgm:pt>
  </dgm:ptLst>
  <dgm:cxnLst>
    <dgm:cxn modelId="{D2FE4906-90C0-4B27-87CB-AB4B937DD57F}" type="presOf" srcId="{42E84B1F-21A1-469A-A6FB-5545EBDE15BF}" destId="{F28487A5-2375-4463-BC2B-348D5E0A1A1A}" srcOrd="0" destOrd="0" presId="urn:microsoft.com/office/officeart/2005/8/layout/arrow2"/>
    <dgm:cxn modelId="{4BD7F227-F13C-4373-AE1D-E7CB21CF7BA9}" type="presOf" srcId="{ED6FE8FE-A90B-4E78-9990-BB642ACEFCEB}" destId="{B8FB30D1-8685-4A2B-A568-775943137416}" srcOrd="0" destOrd="0" presId="urn:microsoft.com/office/officeart/2005/8/layout/arrow2"/>
    <dgm:cxn modelId="{24048A6C-412D-4210-A6AD-2DE3E39A5C6F}" srcId="{42E84B1F-21A1-469A-A6FB-5545EBDE15BF}" destId="{ED6FE8FE-A90B-4E78-9990-BB642ACEFCEB}" srcOrd="0" destOrd="0" parTransId="{73E72D51-F19A-494F-B4D6-2DB75A5A6B32}" sibTransId="{75EDA837-E4EB-4BB8-864E-448794C15BCE}"/>
    <dgm:cxn modelId="{5BCFA4B9-8348-4DBF-9AB3-3570A5830F5C}" type="presParOf" srcId="{F28487A5-2375-4463-BC2B-348D5E0A1A1A}" destId="{CB7A1407-3CEF-4BAD-A0CF-4081D68A13EB}" srcOrd="0" destOrd="0" presId="urn:microsoft.com/office/officeart/2005/8/layout/arrow2"/>
    <dgm:cxn modelId="{856BF3A6-7BCF-4226-B872-E436101CA810}" type="presParOf" srcId="{F28487A5-2375-4463-BC2B-348D5E0A1A1A}" destId="{2FB92D2E-D343-4689-936B-BF5168BB6C30}" srcOrd="1" destOrd="0" presId="urn:microsoft.com/office/officeart/2005/8/layout/arrow2"/>
    <dgm:cxn modelId="{1E0FF91F-4B1C-4611-8DBE-35AF2E4ED466}" type="presParOf" srcId="{2FB92D2E-D343-4689-936B-BF5168BB6C30}" destId="{8F124DD9-83CD-4B09-BA88-676CC722AFA8}" srcOrd="0" destOrd="0" presId="urn:microsoft.com/office/officeart/2005/8/layout/arrow2"/>
    <dgm:cxn modelId="{F27F016B-521B-4FD4-BA82-CC876D140F78}" type="presParOf" srcId="{2FB92D2E-D343-4689-936B-BF5168BB6C30}" destId="{B8FB30D1-8685-4A2B-A568-775943137416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A1407-3CEF-4BAD-A0CF-4081D68A13EB}">
      <dsp:nvSpPr>
        <dsp:cNvPr id="0" name=""/>
        <dsp:cNvSpPr/>
      </dsp:nvSpPr>
      <dsp:spPr>
        <a:xfrm rot="19181864" flipV="1">
          <a:off x="1305738" y="1109900"/>
          <a:ext cx="6198450" cy="3407753"/>
        </a:xfrm>
        <a:prstGeom prst="swooshArrow">
          <a:avLst>
            <a:gd name="adj1" fmla="val 25000"/>
            <a:gd name="adj2" fmla="val 25000"/>
          </a:avLst>
        </a:prstGeom>
        <a:solidFill>
          <a:srgbClr val="62CA28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24DD9-83CD-4B09-BA88-676CC722AFA8}">
      <dsp:nvSpPr>
        <dsp:cNvPr id="0" name=""/>
        <dsp:cNvSpPr/>
      </dsp:nvSpPr>
      <dsp:spPr>
        <a:xfrm>
          <a:off x="4035426" y="269878"/>
          <a:ext cx="634130" cy="605201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B30D1-8685-4A2B-A568-775943137416}">
      <dsp:nvSpPr>
        <dsp:cNvPr id="0" name=""/>
        <dsp:cNvSpPr/>
      </dsp:nvSpPr>
      <dsp:spPr>
        <a:xfrm flipH="1">
          <a:off x="2895750" y="133524"/>
          <a:ext cx="5463939" cy="1331591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6012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0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活用者７５％</a:t>
          </a:r>
        </a:p>
      </dsp:txBody>
      <dsp:txXfrm>
        <a:off x="2960753" y="198527"/>
        <a:ext cx="5333933" cy="1201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5814-9D6B-41EB-891A-B2EBD9433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D350C3D-1406-4589-B4E5-FFE795DE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D80EC6-83A5-4667-B89D-81E06B29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B31A9E-5123-4F01-93B2-584AD020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896E8B-389E-4FBD-8310-068E02BB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27C85-1279-4691-BFA4-3419C4E3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78DD58-81CE-494E-9DFA-B0C4A4E61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71FFA-BEBA-4DCA-9F97-9FE422BC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33DFB1-0805-4623-8C82-DCBD0DE9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92FB82-DDA0-421A-A15A-919F2427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7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299511-059C-4C85-A070-03AB43BB8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A1BE1D-0F56-4B91-A2E1-F3B165F69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395DEB-0D6E-4503-AE23-70153B33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CF1AAD-6201-4AA9-9AE2-3E717F7D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1B6153-F70F-4CC7-BBA6-261105F3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AF8AA-DCF8-406E-9770-971644BC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6EECD-9660-4A6D-BA98-0A69E260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49D13-4C4C-4683-894F-313D818E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13E1A-8041-4F66-9EE3-0F7B9834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3A237D-08A2-48F4-8809-DD664990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4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7FEA-B28B-4ECD-B976-53C7293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039AA8-9360-4999-9018-F7518541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A4EB5A-F547-4EF7-B2B2-AC231820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E31AD-EA37-4CBD-8ADC-548B0528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C10D5-BBEA-47E6-90B3-72A3FE66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8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276C2-7C45-4EDB-BECB-F2BBC74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965FBD-74F4-4155-996B-E45A83CCF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A6936E-66E8-4C2F-B759-0354F17AE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F63B6-1380-430B-A67D-604FDB26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526C9-C574-4C3B-BAC8-E99CC091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0CBE8B-1D3C-475B-93CE-8AB4EF8E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2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1BA04-01B8-4240-B4F9-A9032EC1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270481-24AA-4A78-A182-FF3DA760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BB5CBF-F541-4AF1-BFE5-6B28131A4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EF5FFA-24D3-4DB2-AB3C-81C96697F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0942DB-2C48-4CD2-877D-A03F2AFFE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12C65F-BFCD-4988-A7A1-1DF88607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21A7DE-FB9B-4964-90B2-DC7BC3BA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469B83-048C-46EA-89F7-0FA78458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1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6150A-CDEE-457C-ADF5-6C738887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DDFBC-F904-407D-BAA0-69800F73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215446-8A65-4A80-836C-24F46FD9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410A8D-3A96-418F-B202-82C0D4FF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5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E2C8FB-8A13-48C3-A11A-E1A8423D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01723D-CDE4-4E7C-A543-3289DDCB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32148B-CE5F-4CD9-BA63-3185F737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2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68D9B-8AB2-4256-B97D-FE56C54F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26D05C-0A6B-4109-A9D2-5B208310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E10B6C-6B7D-41C2-A057-8A9DD9FED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DA7B6A-9704-40A3-9A65-025175FC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22AAF9-20C2-44BC-AD58-7C3EEAC1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7BC75C-4D2B-41CB-94DD-0694466C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8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363C-3443-49FD-9B6E-BC314D9C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3B0837-F146-4434-9F9A-93C196FE7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31AE27-F758-42F6-9955-A7F81D4DB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B0D5E4-FA84-4B2F-811D-DCA02435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A79E5A-CFDA-437A-B5BD-3571A98E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6BD320-6243-404F-8611-9F8BD869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8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0E74E9-69BF-4F98-94A9-2C93BDE5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D109B-5DE8-4EFC-BA3A-782EF8D33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9B186F-1A6B-4631-A21F-6D8A40255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AED39-B0CA-4C8C-883B-A0F51DC1C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3E4E8-FBB6-4ACE-BA42-93F2C03E3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621725-65C4-4770-A891-2256B16BD626}"/>
              </a:ext>
            </a:extLst>
          </p:cNvPr>
          <p:cNvSpPr/>
          <p:nvPr/>
        </p:nvSpPr>
        <p:spPr>
          <a:xfrm>
            <a:off x="0" y="1501140"/>
            <a:ext cx="12192000" cy="17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2D8214-C2E4-42BE-BF0E-1A0F66AB1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927" y="814074"/>
            <a:ext cx="9794145" cy="2541431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労働環境改革</a:t>
            </a:r>
            <a:br>
              <a:rPr kumimoji="1" lang="en-US" altLang="ja-JP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kumimoji="1" lang="ja-JP" altLang="en-US" sz="60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～テレワーク推進事業案～</a:t>
            </a:r>
            <a:endParaRPr kumimoji="1" lang="ja-JP" altLang="en-US" b="1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CDFDDAF-1FD7-496E-93FE-9DA040F79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G</a:t>
            </a:r>
            <a:r>
              <a:rPr kumimoji="1" lang="ja-JP" altLang="en-US" sz="3200" dirty="0"/>
              <a:t>１</a:t>
            </a:r>
            <a:endParaRPr kumimoji="1" lang="en-US" altLang="ja-JP" sz="3200" dirty="0"/>
          </a:p>
          <a:p>
            <a:r>
              <a:rPr kumimoji="1" lang="ja-JP" altLang="en-US" sz="3200" dirty="0"/>
              <a:t>榊原　王　金丸　坂本　西村　山内　　</a:t>
            </a:r>
          </a:p>
        </p:txBody>
      </p:sp>
    </p:spTree>
    <p:extLst>
      <p:ext uri="{BB962C8B-B14F-4D97-AF65-F5344CB8AC3E}">
        <p14:creationId xmlns:p14="http://schemas.microsoft.com/office/powerpoint/2010/main" val="374362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608979-6CD8-4770-B8D3-6597CB55B1A3}"/>
              </a:ext>
            </a:extLst>
          </p:cNvPr>
          <p:cNvSpPr txBox="1"/>
          <p:nvPr/>
        </p:nvSpPr>
        <p:spPr>
          <a:xfrm>
            <a:off x="2285999" y="589084"/>
            <a:ext cx="7288824" cy="7694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解決策　テレワークの利用</a:t>
            </a:r>
            <a:endParaRPr kumimoji="1" lang="en-US" altLang="ja-JP" sz="4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F616DC-7ECE-4D78-B8C9-921991AB7D72}"/>
              </a:ext>
            </a:extLst>
          </p:cNvPr>
          <p:cNvSpPr txBox="1"/>
          <p:nvPr/>
        </p:nvSpPr>
        <p:spPr>
          <a:xfrm>
            <a:off x="575035" y="1884102"/>
            <a:ext cx="5194169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企業：テレワーク</a:t>
            </a:r>
            <a:r>
              <a:rPr lang="en-US" altLang="ja-JP" sz="2800" dirty="0"/>
              <a:t>×</a:t>
            </a:r>
            <a:r>
              <a:rPr lang="ja-JP" altLang="en-US" sz="2800" dirty="0"/>
              <a:t>勤務管理</a:t>
            </a:r>
            <a:endParaRPr kumimoji="1"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ウェアラブル端末</a:t>
            </a:r>
            <a:endParaRPr kumimoji="1" lang="en-US" altLang="ja-JP" sz="2800" dirty="0"/>
          </a:p>
          <a:p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0EF8E6-7C2E-4614-9300-DA4C0D7CFBE0}"/>
              </a:ext>
            </a:extLst>
          </p:cNvPr>
          <p:cNvSpPr txBox="1"/>
          <p:nvPr/>
        </p:nvSpPr>
        <p:spPr>
          <a:xfrm>
            <a:off x="6227883" y="1884102"/>
            <a:ext cx="5382706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個人：テレワーク</a:t>
            </a:r>
            <a:r>
              <a:rPr lang="en-US" altLang="ja-JP" sz="2800" dirty="0"/>
              <a:t>×</a:t>
            </a:r>
            <a:r>
              <a:rPr lang="ja-JP" altLang="en-US" sz="2800" dirty="0"/>
              <a:t>アプリ</a:t>
            </a:r>
            <a:endParaRPr lang="en-US" altLang="ja-JP" sz="2800" dirty="0"/>
          </a:p>
          <a:p>
            <a:r>
              <a:rPr lang="en-US" altLang="ja-JP" sz="2800" dirty="0"/>
              <a:t>	AI</a:t>
            </a:r>
            <a:r>
              <a:rPr lang="ja-JP" altLang="en-US" sz="2800" dirty="0"/>
              <a:t>を用いた総合情報アプリ</a:t>
            </a:r>
            <a:endParaRPr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議事録の作成</a:t>
            </a:r>
            <a:endParaRPr kumimoji="1"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1672FC-DCCE-4DA9-B4A4-52F73127CB77}"/>
              </a:ext>
            </a:extLst>
          </p:cNvPr>
          <p:cNvSpPr txBox="1"/>
          <p:nvPr/>
        </p:nvSpPr>
        <p:spPr>
          <a:xfrm>
            <a:off x="1863969" y="4897315"/>
            <a:ext cx="3631223" cy="66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026" name="Picture 2" descr="https://i.pinimg.com/736x/6f/06/90/6f0690656875b1cedc383b6bead53914--javascript-coding.jpg">
            <a:extLst>
              <a:ext uri="{FF2B5EF4-FFF2-40B4-BE49-F238E27FC236}">
                <a16:creationId xmlns:a16="http://schemas.microsoft.com/office/drawing/2014/main" id="{0D6A48B9-07EC-45E3-A57B-42D96031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28" y="3904993"/>
            <a:ext cx="2631832" cy="263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F89B84-4CDA-473A-B53C-B54B207CFCAF}"/>
              </a:ext>
            </a:extLst>
          </p:cNvPr>
          <p:cNvSpPr txBox="1"/>
          <p:nvPr/>
        </p:nvSpPr>
        <p:spPr>
          <a:xfrm>
            <a:off x="3853960" y="4297579"/>
            <a:ext cx="2373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在宅</a:t>
            </a:r>
            <a:endParaRPr kumimoji="1" lang="en-US" altLang="ja-JP" dirty="0"/>
          </a:p>
          <a:p>
            <a:r>
              <a:rPr kumimoji="1" lang="ja-JP" altLang="en-US" dirty="0"/>
              <a:t>モバイル</a:t>
            </a:r>
            <a:endParaRPr lang="en-US" altLang="ja-JP" dirty="0"/>
          </a:p>
          <a:p>
            <a:r>
              <a:rPr kumimoji="1" lang="ja-JP" altLang="en-US" dirty="0"/>
              <a:t>サテライトオフィス</a:t>
            </a:r>
          </a:p>
        </p:txBody>
      </p:sp>
      <p:pic>
        <p:nvPicPr>
          <p:cNvPr id="1028" name="Picture 4" descr="https://roudou-kigyou.com/wp-content/uploads/2016/07/%E4%B8%80%E8%88%AC%E8%83%8C%E6%99%AF%E7%94%A8%EF%BC%88%E3%82%B9%E3%83%9E%E3%83%9B%EF%BC%89-1-300x200.jpg">
            <a:extLst>
              <a:ext uri="{FF2B5EF4-FFF2-40B4-BE49-F238E27FC236}">
                <a16:creationId xmlns:a16="http://schemas.microsoft.com/office/drawing/2014/main" id="{190C248E-81DF-4737-93C1-CF56CA41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74" y="4195139"/>
            <a:ext cx="3077309" cy="205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76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chemeClr val="accent1">
                <a:lumMod val="45000"/>
                <a:lumOff val="55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3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4E13F-E31D-4244-9A72-BF89D1F9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/>
              <a:t>5</a:t>
            </a:r>
            <a:r>
              <a:rPr kumimoji="1" lang="ja-JP" altLang="en-US" u="sng" dirty="0"/>
              <a:t>年後のビジョン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E10F5-991A-452E-889C-AB675FA4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996629"/>
            <a:ext cx="9768979" cy="4099371"/>
          </a:xfrm>
        </p:spPr>
        <p:txBody>
          <a:bodyPr/>
          <a:lstStyle/>
          <a:p>
            <a:r>
              <a:rPr lang="ja-JP" altLang="en-US" dirty="0"/>
              <a:t>働く環境の整備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業務内容の可視化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オフィス環境の持ち運び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マネジメント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ラーニングコストの削減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育児中や介護による退職を防ぐ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285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A7ADF-7127-4466-B294-D5588227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/>
              <a:t>ロードマップ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782AB09-8855-478E-810B-CAEBA4ECF4A9}"/>
              </a:ext>
            </a:extLst>
          </p:cNvPr>
          <p:cNvGrpSpPr/>
          <p:nvPr/>
        </p:nvGrpSpPr>
        <p:grpSpPr>
          <a:xfrm>
            <a:off x="1933575" y="1445895"/>
            <a:ext cx="8324850" cy="4549329"/>
            <a:chOff x="2009775" y="670371"/>
            <a:chExt cx="8324850" cy="454932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05C6D7A-43E9-4E85-A89E-DB6073C9E0CC}"/>
                </a:ext>
              </a:extLst>
            </p:cNvPr>
            <p:cNvSpPr/>
            <p:nvPr/>
          </p:nvSpPr>
          <p:spPr>
            <a:xfrm>
              <a:off x="2009775" y="2762250"/>
              <a:ext cx="1943100" cy="2457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プラン設定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6DDF1C4-92ED-4F0B-96A0-2282B02308AE}"/>
                </a:ext>
              </a:extLst>
            </p:cNvPr>
            <p:cNvSpPr/>
            <p:nvPr/>
          </p:nvSpPr>
          <p:spPr>
            <a:xfrm>
              <a:off x="3952875" y="2089595"/>
              <a:ext cx="2076450" cy="313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開発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3942814-7E06-4627-BF39-E68BB70E9CB1}"/>
                </a:ext>
              </a:extLst>
            </p:cNvPr>
            <p:cNvSpPr/>
            <p:nvPr/>
          </p:nvSpPr>
          <p:spPr>
            <a:xfrm>
              <a:off x="6029325" y="1546670"/>
              <a:ext cx="2228850" cy="3673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運用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A988553-7284-4029-8A41-358327BBFD69}"/>
                </a:ext>
              </a:extLst>
            </p:cNvPr>
            <p:cNvSpPr/>
            <p:nvPr/>
          </p:nvSpPr>
          <p:spPr>
            <a:xfrm>
              <a:off x="8258175" y="670371"/>
              <a:ext cx="2076450" cy="454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完全普及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3852CC-D6DF-430A-BF6D-CF8D8B7A49DE}"/>
              </a:ext>
            </a:extLst>
          </p:cNvPr>
          <p:cNvSpPr txBox="1"/>
          <p:nvPr/>
        </p:nvSpPr>
        <p:spPr>
          <a:xfrm>
            <a:off x="4357688" y="2514599"/>
            <a:ext cx="119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5000</a:t>
            </a:r>
            <a:r>
              <a:rPr lang="ja-JP" altLang="en-US" dirty="0"/>
              <a:t>万円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414E01-A2B9-41B7-9761-1D9C84111F2B}"/>
              </a:ext>
            </a:extLst>
          </p:cNvPr>
          <p:cNvSpPr txBox="1"/>
          <p:nvPr/>
        </p:nvSpPr>
        <p:spPr>
          <a:xfrm>
            <a:off x="6675120" y="1908571"/>
            <a:ext cx="131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7500</a:t>
            </a:r>
            <a:r>
              <a:rPr lang="ja-JP" altLang="en-US" dirty="0"/>
              <a:t>万円</a:t>
            </a:r>
            <a:endParaRPr kumimoji="1" lang="ja-JP" altLang="en-US" dirty="0"/>
          </a:p>
        </p:txBody>
      </p:sp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80B01483-BC90-4532-99FE-BA958A62A0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197065"/>
              </p:ext>
            </p:extLst>
          </p:nvPr>
        </p:nvGraphicFramePr>
        <p:xfrm>
          <a:off x="2060574" y="228601"/>
          <a:ext cx="8569326" cy="5627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7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23401D-F050-4AE1-A671-D48C0DC0A288}"/>
              </a:ext>
            </a:extLst>
          </p:cNvPr>
          <p:cNvSpPr txBox="1"/>
          <p:nvPr/>
        </p:nvSpPr>
        <p:spPr>
          <a:xfrm>
            <a:off x="2409091" y="453096"/>
            <a:ext cx="728882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私たちが目指すもの</a:t>
            </a:r>
            <a:endParaRPr lang="en-US" altLang="ja-JP" sz="2800" dirty="0">
              <a:ln w="317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6021DB-388B-4DE1-B0BA-49BE7F3F3FB8}"/>
              </a:ext>
            </a:extLst>
          </p:cNvPr>
          <p:cNvSpPr txBox="1"/>
          <p:nvPr/>
        </p:nvSpPr>
        <p:spPr>
          <a:xfrm>
            <a:off x="1244559" y="2076967"/>
            <a:ext cx="440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ライフワークバランス</a:t>
            </a:r>
            <a:endParaRPr kumimoji="1" lang="ja-JP" altLang="en-US" dirty="0"/>
          </a:p>
        </p:txBody>
      </p:sp>
      <p:pic>
        <p:nvPicPr>
          <p:cNvPr id="2052" name="Picture 4" descr="クリックすると新しいウィンドウで開きます">
            <a:extLst>
              <a:ext uri="{FF2B5EF4-FFF2-40B4-BE49-F238E27FC236}">
                <a16:creationId xmlns:a16="http://schemas.microsoft.com/office/drawing/2014/main" id="{18CF1D3C-7734-4B65-9E33-25BD0695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965" y="1635286"/>
            <a:ext cx="4434986" cy="443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C2F210-5B7D-4C9A-A3D1-5CFF17C2E409}"/>
              </a:ext>
            </a:extLst>
          </p:cNvPr>
          <p:cNvSpPr txBox="1"/>
          <p:nvPr/>
        </p:nvSpPr>
        <p:spPr>
          <a:xfrm>
            <a:off x="1244559" y="2906494"/>
            <a:ext cx="428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オフィスから社外勤務へ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B45205A-0218-441D-9C15-FFB58803C0E4}"/>
              </a:ext>
            </a:extLst>
          </p:cNvPr>
          <p:cNvSpPr txBox="1"/>
          <p:nvPr/>
        </p:nvSpPr>
        <p:spPr>
          <a:xfrm>
            <a:off x="1244559" y="3736020"/>
            <a:ext cx="4514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先端</a:t>
            </a:r>
            <a:r>
              <a:rPr kumimoji="1" lang="en-US" altLang="ja-JP" sz="2800" dirty="0"/>
              <a:t>IT</a:t>
            </a:r>
            <a:r>
              <a:rPr kumimoji="1" lang="ja-JP" altLang="en-US" sz="2800" dirty="0"/>
              <a:t>技術を活かし、</a:t>
            </a:r>
            <a:br>
              <a:rPr kumimoji="1" lang="en-US" altLang="ja-JP" sz="2800" dirty="0"/>
            </a:br>
            <a:r>
              <a:rPr kumimoji="1" lang="ja-JP" altLang="en-US" sz="2800" dirty="0"/>
              <a:t>労働者が勤務形態を柔軟に選べる社会を実現</a:t>
            </a:r>
          </a:p>
        </p:txBody>
      </p:sp>
    </p:spTree>
    <p:extLst>
      <p:ext uri="{BB962C8B-B14F-4D97-AF65-F5344CB8AC3E}">
        <p14:creationId xmlns:p14="http://schemas.microsoft.com/office/powerpoint/2010/main" val="35054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0DAAD-F814-45A0-B9EE-20FCAB68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/>
              <a:t>課題①　</a:t>
            </a:r>
            <a:r>
              <a:rPr lang="ja-JP" altLang="ja-JP" u="sng" dirty="0"/>
              <a:t>離職率</a:t>
            </a:r>
            <a:endParaRPr kumimoji="1" lang="ja-JP" altLang="en-US" u="sng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CA45A90-735C-44C0-9CFB-14F9D59B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1" y="2270334"/>
            <a:ext cx="3599279" cy="3450613"/>
          </a:xfrm>
        </p:spPr>
        <p:txBody>
          <a:bodyPr/>
          <a:lstStyle/>
          <a:p>
            <a:r>
              <a:rPr lang="ja-JP" altLang="ja-JP" dirty="0"/>
              <a:t>子育て、出産を理由に退職する女性</a:t>
            </a:r>
            <a:endParaRPr lang="en-US" altLang="ja-JP" dirty="0"/>
          </a:p>
          <a:p>
            <a:pPr marL="0" indent="0">
              <a:buNone/>
            </a:pPr>
            <a:endParaRPr lang="ja-JP" altLang="ja-JP" dirty="0"/>
          </a:p>
          <a:p>
            <a:r>
              <a:rPr lang="ja-JP" altLang="ja-JP" dirty="0"/>
              <a:t>働き続けられる制度や職場環境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D9BF0F-3693-4232-8DEE-D1F4CDCC732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"/>
          <a:stretch/>
        </p:blipFill>
        <p:spPr>
          <a:xfrm>
            <a:off x="4424680" y="1951348"/>
            <a:ext cx="7767320" cy="469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2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4D0DC-7BA1-41D3-8366-1AB83966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/>
              <a:t>課題②　</a:t>
            </a:r>
            <a:r>
              <a:rPr kumimoji="1" lang="en-US" altLang="ja-JP" u="sng" dirty="0"/>
              <a:t>1</a:t>
            </a:r>
            <a:r>
              <a:rPr kumimoji="1" lang="ja-JP" altLang="en-US" u="sng" dirty="0"/>
              <a:t>日の仕事に費やす時間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2E6660-1981-4CAE-A683-64C95CBE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3" y="2608880"/>
            <a:ext cx="3304590" cy="3450613"/>
          </a:xfrm>
        </p:spPr>
        <p:txBody>
          <a:bodyPr/>
          <a:lstStyle/>
          <a:p>
            <a:r>
              <a:rPr lang="ja-JP" altLang="ja-JP" dirty="0"/>
              <a:t>残業時間、通勤時間が</a:t>
            </a:r>
            <a:r>
              <a:rPr lang="ja-JP" altLang="en-US" dirty="0"/>
              <a:t>ストレスに</a:t>
            </a:r>
            <a:endParaRPr lang="en-US" altLang="ja-JP" dirty="0"/>
          </a:p>
          <a:p>
            <a:endParaRPr lang="ja-JP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6B19360-777E-4258-B721-22DF3CF5F6F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82" r="8056"/>
          <a:stretch/>
        </p:blipFill>
        <p:spPr>
          <a:xfrm>
            <a:off x="3257551" y="2175163"/>
            <a:ext cx="8555182" cy="447068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FE31CE-5F6C-456B-866F-25F27567E774}"/>
              </a:ext>
            </a:extLst>
          </p:cNvPr>
          <p:cNvSpPr txBox="1"/>
          <p:nvPr/>
        </p:nvSpPr>
        <p:spPr>
          <a:xfrm>
            <a:off x="5964383" y="1740477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睡眠時間が短いと感じる要因</a:t>
            </a:r>
          </a:p>
        </p:txBody>
      </p:sp>
    </p:spTree>
    <p:extLst>
      <p:ext uri="{BB962C8B-B14F-4D97-AF65-F5344CB8AC3E}">
        <p14:creationId xmlns:p14="http://schemas.microsoft.com/office/powerpoint/2010/main" val="283828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80274-EA77-4E9E-8A4B-3D33C8B6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4" y="2130886"/>
            <a:ext cx="5958147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テレワーク制度による働き方革命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B267310-8100-4528-B68A-811076D0F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670" y="365125"/>
            <a:ext cx="5985669" cy="59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9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EEC11-46F3-43BE-90B7-EF4494E6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/>
              <a:t>現状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0E6C32-5236-42FC-BBDC-4909B28A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2" y="2019588"/>
            <a:ext cx="5400000" cy="4351338"/>
          </a:xfrm>
        </p:spPr>
        <p:txBody>
          <a:bodyPr/>
          <a:lstStyle/>
          <a:p>
            <a:r>
              <a:rPr kumimoji="1" lang="ja-JP" altLang="en-US" dirty="0"/>
              <a:t>日本企業でのテレワーク制度の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導入は進んでいない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A1502A8-F988-4D97-B6C5-C45AFE8A0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2024"/>
            <a:ext cx="55340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1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394525B-AFBF-4525-AD47-B7E416CB0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73" t="10012" r="3225" b="1396"/>
          <a:stretch/>
        </p:blipFill>
        <p:spPr>
          <a:xfrm>
            <a:off x="2393315" y="881958"/>
            <a:ext cx="7372061" cy="4926354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FA4BF5D6-6802-4048-9F2D-8087ED61D17F}"/>
              </a:ext>
            </a:extLst>
          </p:cNvPr>
          <p:cNvSpPr/>
          <p:nvPr/>
        </p:nvSpPr>
        <p:spPr>
          <a:xfrm>
            <a:off x="4366598" y="1809029"/>
            <a:ext cx="1260343" cy="735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5A7C61B-860D-47CB-8A9F-DBB88CCCFA09}"/>
              </a:ext>
            </a:extLst>
          </p:cNvPr>
          <p:cNvSpPr/>
          <p:nvPr/>
        </p:nvSpPr>
        <p:spPr>
          <a:xfrm>
            <a:off x="3736426" y="3440830"/>
            <a:ext cx="1260343" cy="735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51BFD67-7854-4B2A-8A7B-E6E4B8A321F5}"/>
              </a:ext>
            </a:extLst>
          </p:cNvPr>
          <p:cNvSpPr/>
          <p:nvPr/>
        </p:nvSpPr>
        <p:spPr>
          <a:xfrm>
            <a:off x="7160080" y="3675073"/>
            <a:ext cx="1260343" cy="735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14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65 0.20209 L -3.125E-6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-10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54 -0.18866 L 4.16667E-6 -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95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69 0.18171 L -2.29167E-6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84" y="-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1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konyunavi.com/gearbest/wp-content/uploads/2016/11/20161124_026m-820x513.jpg">
            <a:extLst>
              <a:ext uri="{FF2B5EF4-FFF2-40B4-BE49-F238E27FC236}">
                <a16:creationId xmlns:a16="http://schemas.microsoft.com/office/drawing/2014/main" id="{EC7F1B3C-3B34-40DE-A581-ABEB272D1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5" r="1" b="37393"/>
          <a:stretch/>
        </p:blipFill>
        <p:spPr bwMode="auto">
          <a:xfrm>
            <a:off x="3677599" y="-28271"/>
            <a:ext cx="854268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g-cdn.jg.jugem.jp/71f/1217981/20140918_436177.jpg">
            <a:extLst>
              <a:ext uri="{FF2B5EF4-FFF2-40B4-BE49-F238E27FC236}">
                <a16:creationId xmlns:a16="http://schemas.microsoft.com/office/drawing/2014/main" id="{B5ADF58E-B5E9-46AD-8170-BCE2996D3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7" r="-2" b="39880"/>
          <a:stretch/>
        </p:blipFill>
        <p:spPr bwMode="auto">
          <a:xfrm>
            <a:off x="20" y="4682840"/>
            <a:ext cx="8563356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4BC05FC-287A-499E-B941-C754AB0F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54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解決策：企業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BB7423-FCB2-454C-B24D-F4B77624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608516"/>
            <a:ext cx="9144000" cy="9111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ja-JP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勤務管理でのウェアラブル</a:t>
            </a:r>
            <a:r>
              <a:rPr lang="ja-JP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端末の利用</a:t>
            </a:r>
            <a:endParaRPr kumimoji="1" lang="en-US" altLang="ja-JP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4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F616DC-7ECE-4D78-B8C9-921991AB7D72}"/>
              </a:ext>
            </a:extLst>
          </p:cNvPr>
          <p:cNvSpPr txBox="1"/>
          <p:nvPr/>
        </p:nvSpPr>
        <p:spPr>
          <a:xfrm>
            <a:off x="694592" y="0"/>
            <a:ext cx="184731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 altLang="ja-JP"/>
          </a:p>
          <a:p>
            <a:pPr>
              <a:spcAft>
                <a:spcPts val="600"/>
              </a:spcAft>
            </a:pPr>
            <a:endParaRPr kumimoji="1" lang="en-US" altLang="ja-JP"/>
          </a:p>
          <a:p>
            <a:pPr>
              <a:spcAft>
                <a:spcPts val="600"/>
              </a:spcAft>
            </a:pPr>
            <a:endParaRPr kumimoji="1" lang="en-US" altLang="ja-JP"/>
          </a:p>
          <a:p>
            <a:pPr>
              <a:spcAft>
                <a:spcPts val="600"/>
              </a:spcAft>
            </a:pPr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608979-6CD8-4770-B8D3-6597CB55B1A3}"/>
              </a:ext>
            </a:extLst>
          </p:cNvPr>
          <p:cNvSpPr txBox="1"/>
          <p:nvPr/>
        </p:nvSpPr>
        <p:spPr>
          <a:xfrm>
            <a:off x="655320" y="1312279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6000" u="sng" dirty="0">
                <a:latin typeface="+mj-lt"/>
                <a:ea typeface="+mj-ea"/>
                <a:cs typeface="+mj-cs"/>
              </a:rPr>
              <a:t>解決策：個人</a:t>
            </a:r>
          </a:p>
        </p:txBody>
      </p:sp>
      <p:pic>
        <p:nvPicPr>
          <p:cNvPr id="8" name="Picture 2" descr="http://www.atmarkit.co.jp/ad/sflash/0809infoshare/fst/fujitsu_l.gif">
            <a:extLst>
              <a:ext uri="{FF2B5EF4-FFF2-40B4-BE49-F238E27FC236}">
                <a16:creationId xmlns:a16="http://schemas.microsoft.com/office/drawing/2014/main" id="{EA33F8E6-B8DA-43B0-A57D-F762D4890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69"/>
          <a:stretch/>
        </p:blipFill>
        <p:spPr bwMode="auto">
          <a:xfrm>
            <a:off x="5913123" y="-11429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2C92FD-2B39-414E-A7B5-5237BCB73ED0}"/>
              </a:ext>
            </a:extLst>
          </p:cNvPr>
          <p:cNvSpPr txBox="1"/>
          <p:nvPr/>
        </p:nvSpPr>
        <p:spPr>
          <a:xfrm>
            <a:off x="655320" y="2164010"/>
            <a:ext cx="4633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AI</a:t>
            </a:r>
            <a:r>
              <a:rPr kumimoji="1" lang="ja-JP" altLang="en-US" sz="2800" dirty="0"/>
              <a:t>による労働者のサポート</a:t>
            </a:r>
            <a:endParaRPr kumimoji="1" lang="en-US" altLang="ja-JP" sz="2800" dirty="0"/>
          </a:p>
          <a:p>
            <a:r>
              <a:rPr kumimoji="1" lang="ja-JP" altLang="en-US" sz="2800" dirty="0"/>
              <a:t>営業職・企画職向け</a:t>
            </a:r>
            <a:endParaRPr kumimoji="1" lang="en-US" altLang="ja-JP" sz="2800" dirty="0"/>
          </a:p>
          <a:p>
            <a:r>
              <a:rPr lang="en-US" altLang="ja-JP" sz="2800" dirty="0"/>
              <a:t>	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605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allAtOnce"/>
      <p:bldP spid="3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</TotalTime>
  <Words>157</Words>
  <Application>Microsoft Office PowerPoint</Application>
  <PresentationFormat>ワイド画面</PresentationFormat>
  <Paragraphs>54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Wingdings</vt:lpstr>
      <vt:lpstr>Office テーマ</vt:lpstr>
      <vt:lpstr>労働環境改革 ～テレワーク推進事業案～</vt:lpstr>
      <vt:lpstr>PowerPoint プレゼンテーション</vt:lpstr>
      <vt:lpstr>課題①　離職率</vt:lpstr>
      <vt:lpstr>課題②　1日の仕事に費やす時間</vt:lpstr>
      <vt:lpstr>テレワーク制度による働き方革命</vt:lpstr>
      <vt:lpstr>現状</vt:lpstr>
      <vt:lpstr>PowerPoint プレゼンテーション</vt:lpstr>
      <vt:lpstr>解決策：企業</vt:lpstr>
      <vt:lpstr>PowerPoint プレゼンテーション</vt:lpstr>
      <vt:lpstr>PowerPoint プレゼンテーション</vt:lpstr>
      <vt:lpstr>5年後のビジョン</vt:lpstr>
      <vt:lpstr>ロードマップ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労働環境改革 ～若者よ余暇を楽しめ～</dc:title>
  <dc:creator>金丸裕志</dc:creator>
  <cp:lastModifiedBy>afaa4894</cp:lastModifiedBy>
  <cp:revision>57</cp:revision>
  <dcterms:created xsi:type="dcterms:W3CDTF">2017-10-21T04:40:32Z</dcterms:created>
  <dcterms:modified xsi:type="dcterms:W3CDTF">2017-10-21T15:10:30Z</dcterms:modified>
</cp:coreProperties>
</file>