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6E0653-08E9-4BAD-A913-29910E43F917}" type="doc">
      <dgm:prSet loTypeId="urn:microsoft.com/office/officeart/2005/8/layout/bList2" loCatId="picture" qsTypeId="urn:microsoft.com/office/officeart/2009/2/quickstyle/3d8" qsCatId="3D" csTypeId="urn:microsoft.com/office/officeart/2005/8/colors/colorful5" csCatId="colorful" phldr="1"/>
      <dgm:spPr/>
    </dgm:pt>
    <dgm:pt modelId="{FA77157E-6C82-4E55-B78A-4A45FF53B3FB}">
      <dgm:prSet phldrT="[文字]" custT="1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   銷售系統</a:t>
          </a:r>
          <a:endParaRPr lang="zh-TW" altLang="en-US" sz="4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95A287-490C-4FE5-ABDB-D203DE3AC5A1}" type="parTrans" cxnId="{8F43C9BB-C9B8-4F12-B6C8-0CC6B38789DC}">
      <dgm:prSet/>
      <dgm:spPr/>
      <dgm:t>
        <a:bodyPr/>
        <a:lstStyle/>
        <a:p>
          <a:endParaRPr lang="zh-TW" altLang="en-US"/>
        </a:p>
      </dgm:t>
    </dgm:pt>
    <dgm:pt modelId="{B3146CD2-00D8-463B-B4E3-B572DA650A4D}" type="sibTrans" cxnId="{8F43C9BB-C9B8-4F12-B6C8-0CC6B38789DC}">
      <dgm:prSet/>
      <dgm:spPr/>
      <dgm:t>
        <a:bodyPr/>
        <a:lstStyle/>
        <a:p>
          <a:endParaRPr lang="zh-TW" altLang="en-US"/>
        </a:p>
      </dgm:t>
    </dgm:pt>
    <dgm:pt modelId="{AAC44794-367A-4229-AB36-D129CBE6F490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 快速印出銷售單</a:t>
          </a:r>
          <a:endParaRPr lang="zh-TW" altLang="en-US" sz="3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D91E26-99D7-4E75-AB66-4068C8A94EBF}" type="parTrans" cxnId="{01D2B789-7ABB-40B9-BF3E-16AE16AEA7E2}">
      <dgm:prSet/>
      <dgm:spPr/>
      <dgm:t>
        <a:bodyPr/>
        <a:lstStyle/>
        <a:p>
          <a:endParaRPr lang="zh-TW" altLang="en-US"/>
        </a:p>
      </dgm:t>
    </dgm:pt>
    <dgm:pt modelId="{641CC0E7-AD1D-48B3-B942-7C7DB6F4AA76}" type="sibTrans" cxnId="{01D2B789-7ABB-40B9-BF3E-16AE16AEA7E2}">
      <dgm:prSet/>
      <dgm:spPr/>
      <dgm:t>
        <a:bodyPr/>
        <a:lstStyle/>
        <a:p>
          <a:endParaRPr lang="zh-TW" altLang="en-US"/>
        </a:p>
      </dgm:t>
    </dgm:pt>
    <dgm:pt modelId="{35C9BC29-9063-4451-877B-24D9AF2E647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 一鍵算出營收報表</a:t>
          </a:r>
          <a:endParaRPr lang="zh-TW" altLang="en-US" sz="3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57DCC0-A3C7-4754-9798-79EE37279C9D}" type="parTrans" cxnId="{91246714-0E96-49E4-B7D1-A8D201DB74F5}">
      <dgm:prSet/>
      <dgm:spPr/>
      <dgm:t>
        <a:bodyPr/>
        <a:lstStyle/>
        <a:p>
          <a:endParaRPr lang="zh-TW" altLang="en-US"/>
        </a:p>
      </dgm:t>
    </dgm:pt>
    <dgm:pt modelId="{2E223294-457E-40A7-8E3F-72EC6735E705}" type="sibTrans" cxnId="{91246714-0E96-49E4-B7D1-A8D201DB74F5}">
      <dgm:prSet/>
      <dgm:spPr/>
      <dgm:t>
        <a:bodyPr/>
        <a:lstStyle/>
        <a:p>
          <a:endParaRPr lang="zh-TW" altLang="en-US"/>
        </a:p>
      </dgm:t>
    </dgm:pt>
    <dgm:pt modelId="{057D8F39-76D3-473C-8DD4-990D089CD1D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 好操作   易上手</a:t>
          </a:r>
          <a:endParaRPr lang="zh-TW" altLang="en-US" sz="3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7BBA3E-97E1-4BC7-81A4-48FFE90A759B}" type="parTrans" cxnId="{35D54BF2-1DBA-4E98-8453-BDBAC24D3473}">
      <dgm:prSet/>
      <dgm:spPr/>
      <dgm:t>
        <a:bodyPr/>
        <a:lstStyle/>
        <a:p>
          <a:endParaRPr lang="zh-TW" altLang="en-US"/>
        </a:p>
      </dgm:t>
    </dgm:pt>
    <dgm:pt modelId="{FA1DB3D9-32DF-422D-AF58-299FD8D09954}" type="sibTrans" cxnId="{35D54BF2-1DBA-4E98-8453-BDBAC24D3473}">
      <dgm:prSet/>
      <dgm:spPr/>
      <dgm:t>
        <a:bodyPr/>
        <a:lstStyle/>
        <a:p>
          <a:endParaRPr lang="zh-TW" altLang="en-US"/>
        </a:p>
      </dgm:t>
    </dgm:pt>
    <dgm:pt modelId="{98C45AFE-0228-4179-AE68-1A22CDD09D9D}" type="pres">
      <dgm:prSet presAssocID="{DF6E0653-08E9-4BAD-A913-29910E43F917}" presName="diagram" presStyleCnt="0">
        <dgm:presLayoutVars>
          <dgm:dir/>
          <dgm:animLvl val="lvl"/>
          <dgm:resizeHandles val="exact"/>
        </dgm:presLayoutVars>
      </dgm:prSet>
      <dgm:spPr/>
    </dgm:pt>
    <dgm:pt modelId="{3C509AB7-3BA7-4B98-B21F-D0A77B138FAA}" type="pres">
      <dgm:prSet presAssocID="{FA77157E-6C82-4E55-B78A-4A45FF53B3FB}" presName="compNode" presStyleCnt="0"/>
      <dgm:spPr/>
    </dgm:pt>
    <dgm:pt modelId="{08682E56-DA5F-46D0-915E-6C29375C19DB}" type="pres">
      <dgm:prSet presAssocID="{FA77157E-6C82-4E55-B78A-4A45FF53B3FB}" presName="childRect" presStyleLbl="bgAcc1" presStyleIdx="0" presStyleCnt="1" custLinFactNeighborX="0" custLinFactNeighborY="178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921DD2-D79E-42FF-981F-1645DF12C24B}" type="pres">
      <dgm:prSet presAssocID="{FA77157E-6C82-4E55-B78A-4A45FF53B3F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95A8CF-59E9-4A7B-B042-29097EBDE26C}" type="pres">
      <dgm:prSet presAssocID="{FA77157E-6C82-4E55-B78A-4A45FF53B3FB}" presName="parentRect" presStyleLbl="alignNode1" presStyleIdx="0" presStyleCnt="1" custLinFactNeighborY="-2517"/>
      <dgm:spPr/>
      <dgm:t>
        <a:bodyPr/>
        <a:lstStyle/>
        <a:p>
          <a:endParaRPr lang="zh-TW" altLang="en-US"/>
        </a:p>
      </dgm:t>
    </dgm:pt>
    <dgm:pt modelId="{20910FAB-B94C-4CED-A3B6-E2343EA61A54}" type="pres">
      <dgm:prSet presAssocID="{FA77157E-6C82-4E55-B78A-4A45FF53B3FB}" presName="adorn" presStyleLbl="fgAccFollowNode1" presStyleIdx="0" presStyleCnt="1" custLinFactX="8777" custLinFactNeighborX="100000" custLinFactNeighborY="-53381"/>
      <dgm:spPr/>
    </dgm:pt>
  </dgm:ptLst>
  <dgm:cxnLst>
    <dgm:cxn modelId="{01D2B789-7ABB-40B9-BF3E-16AE16AEA7E2}" srcId="{FA77157E-6C82-4E55-B78A-4A45FF53B3FB}" destId="{AAC44794-367A-4229-AB36-D129CBE6F490}" srcOrd="0" destOrd="0" parTransId="{9DD91E26-99D7-4E75-AB66-4068C8A94EBF}" sibTransId="{641CC0E7-AD1D-48B3-B942-7C7DB6F4AA76}"/>
    <dgm:cxn modelId="{91246714-0E96-49E4-B7D1-A8D201DB74F5}" srcId="{FA77157E-6C82-4E55-B78A-4A45FF53B3FB}" destId="{35C9BC29-9063-4451-877B-24D9AF2E647B}" srcOrd="1" destOrd="0" parTransId="{CE57DCC0-A3C7-4754-9798-79EE37279C9D}" sibTransId="{2E223294-457E-40A7-8E3F-72EC6735E705}"/>
    <dgm:cxn modelId="{35D54BF2-1DBA-4E98-8453-BDBAC24D3473}" srcId="{FA77157E-6C82-4E55-B78A-4A45FF53B3FB}" destId="{057D8F39-76D3-473C-8DD4-990D089CD1D5}" srcOrd="2" destOrd="0" parTransId="{397BBA3E-97E1-4BC7-81A4-48FFE90A759B}" sibTransId="{FA1DB3D9-32DF-422D-AF58-299FD8D09954}"/>
    <dgm:cxn modelId="{CF8DC4CD-7A12-4651-B5B9-BF6E8BE44F0F}" type="presOf" srcId="{FA77157E-6C82-4E55-B78A-4A45FF53B3FB}" destId="{E195A8CF-59E9-4A7B-B042-29097EBDE26C}" srcOrd="1" destOrd="0" presId="urn:microsoft.com/office/officeart/2005/8/layout/bList2"/>
    <dgm:cxn modelId="{F219888E-9072-4258-A5C9-79B59C9C33D8}" type="presOf" srcId="{DF6E0653-08E9-4BAD-A913-29910E43F917}" destId="{98C45AFE-0228-4179-AE68-1A22CDD09D9D}" srcOrd="0" destOrd="0" presId="urn:microsoft.com/office/officeart/2005/8/layout/bList2"/>
    <dgm:cxn modelId="{3D99130D-5DD0-4513-A8B4-2C65BE7CA87A}" type="presOf" srcId="{AAC44794-367A-4229-AB36-D129CBE6F490}" destId="{08682E56-DA5F-46D0-915E-6C29375C19DB}" srcOrd="0" destOrd="0" presId="urn:microsoft.com/office/officeart/2005/8/layout/bList2"/>
    <dgm:cxn modelId="{A018A874-DEB0-4280-9B8F-9B043036A3E3}" type="presOf" srcId="{35C9BC29-9063-4451-877B-24D9AF2E647B}" destId="{08682E56-DA5F-46D0-915E-6C29375C19DB}" srcOrd="0" destOrd="1" presId="urn:microsoft.com/office/officeart/2005/8/layout/bList2"/>
    <dgm:cxn modelId="{7B7C5DE0-5510-4C67-9192-62174FC369A8}" type="presOf" srcId="{057D8F39-76D3-473C-8DD4-990D089CD1D5}" destId="{08682E56-DA5F-46D0-915E-6C29375C19DB}" srcOrd="0" destOrd="2" presId="urn:microsoft.com/office/officeart/2005/8/layout/bList2"/>
    <dgm:cxn modelId="{8F43C9BB-C9B8-4F12-B6C8-0CC6B38789DC}" srcId="{DF6E0653-08E9-4BAD-A913-29910E43F917}" destId="{FA77157E-6C82-4E55-B78A-4A45FF53B3FB}" srcOrd="0" destOrd="0" parTransId="{D595A287-490C-4FE5-ABDB-D203DE3AC5A1}" sibTransId="{B3146CD2-00D8-463B-B4E3-B572DA650A4D}"/>
    <dgm:cxn modelId="{AD99B85D-C4B8-4943-B31B-6E2CA3DA5C73}" type="presOf" srcId="{FA77157E-6C82-4E55-B78A-4A45FF53B3FB}" destId="{9B921DD2-D79E-42FF-981F-1645DF12C24B}" srcOrd="0" destOrd="0" presId="urn:microsoft.com/office/officeart/2005/8/layout/bList2"/>
    <dgm:cxn modelId="{4401061F-548D-462C-BA3D-158C48653902}" type="presParOf" srcId="{98C45AFE-0228-4179-AE68-1A22CDD09D9D}" destId="{3C509AB7-3BA7-4B98-B21F-D0A77B138FAA}" srcOrd="0" destOrd="0" presId="urn:microsoft.com/office/officeart/2005/8/layout/bList2"/>
    <dgm:cxn modelId="{7C19D112-F7B6-4AF7-912C-3BDC3107728E}" type="presParOf" srcId="{3C509AB7-3BA7-4B98-B21F-D0A77B138FAA}" destId="{08682E56-DA5F-46D0-915E-6C29375C19DB}" srcOrd="0" destOrd="0" presId="urn:microsoft.com/office/officeart/2005/8/layout/bList2"/>
    <dgm:cxn modelId="{A3EE2C73-B2F2-4AB6-BA3E-1D0009283294}" type="presParOf" srcId="{3C509AB7-3BA7-4B98-B21F-D0A77B138FAA}" destId="{9B921DD2-D79E-42FF-981F-1645DF12C24B}" srcOrd="1" destOrd="0" presId="urn:microsoft.com/office/officeart/2005/8/layout/bList2"/>
    <dgm:cxn modelId="{64DA39DA-A057-4A65-A210-0546A3D8A516}" type="presParOf" srcId="{3C509AB7-3BA7-4B98-B21F-D0A77B138FAA}" destId="{E195A8CF-59E9-4A7B-B042-29097EBDE26C}" srcOrd="2" destOrd="0" presId="urn:microsoft.com/office/officeart/2005/8/layout/bList2"/>
    <dgm:cxn modelId="{47E4F66E-9853-43CE-9ECB-C37967EF45E0}" type="presParOf" srcId="{3C509AB7-3BA7-4B98-B21F-D0A77B138FAA}" destId="{20910FAB-B94C-4CED-A3B6-E2343EA61A54}" srcOrd="3" destOrd="0" presId="urn:microsoft.com/office/officeart/2005/8/layout/bList2"/>
  </dgm:cxnLst>
  <dgm:bg>
    <a:effectLst>
      <a:glow rad="2286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82E56-DA5F-46D0-915E-6C29375C19DB}">
      <dsp:nvSpPr>
        <dsp:cNvPr id="0" name=""/>
        <dsp:cNvSpPr/>
      </dsp:nvSpPr>
      <dsp:spPr>
        <a:xfrm>
          <a:off x="1511344" y="66500"/>
          <a:ext cx="4716163" cy="3520516"/>
        </a:xfrm>
        <a:prstGeom prst="round2SameRect">
          <a:avLst>
            <a:gd name="adj1" fmla="val 8000"/>
            <a:gd name="adj2" fmla="val 0"/>
          </a:avLst>
        </a:pr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1">
              <a:satMod val="175000"/>
              <a:alpha val="40000"/>
            </a:schemeClr>
          </a:glow>
        </a:effectLst>
        <a:sp3d z="-152400" extrusionH="635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40640" tIns="121920" rIns="40640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 快速印出銷售單</a:t>
          </a:r>
          <a:endParaRPr lang="zh-TW" altLang="en-US" sz="3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 一鍵算出營收報表</a:t>
          </a:r>
          <a:endParaRPr lang="zh-TW" altLang="en-US" sz="3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 好操作   易上手</a:t>
          </a:r>
          <a:endParaRPr lang="zh-TW" altLang="en-US" sz="3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93834" y="148990"/>
        <a:ext cx="4551183" cy="3438026"/>
      </dsp:txXfrm>
    </dsp:sp>
    <dsp:sp modelId="{E195A8CF-59E9-4A7B-B042-29097EBDE26C}">
      <dsp:nvSpPr>
        <dsp:cNvPr id="0" name=""/>
        <dsp:cNvSpPr/>
      </dsp:nvSpPr>
      <dsp:spPr>
        <a:xfrm>
          <a:off x="1511344" y="3485931"/>
          <a:ext cx="4716163" cy="15138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0" rIns="60960" bIns="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   銷售系統</a:t>
          </a:r>
          <a:endParaRPr lang="zh-TW" altLang="en-US" sz="4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11344" y="3485931"/>
        <a:ext cx="3321241" cy="1513822"/>
      </dsp:txXfrm>
    </dsp:sp>
    <dsp:sp modelId="{20910FAB-B94C-4CED-A3B6-E2343EA61A54}">
      <dsp:nvSpPr>
        <dsp:cNvPr id="0" name=""/>
        <dsp:cNvSpPr/>
      </dsp:nvSpPr>
      <dsp:spPr>
        <a:xfrm>
          <a:off x="6477342" y="2883354"/>
          <a:ext cx="1650657" cy="1650657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1F4-89AC-41FA-BF27-EE90A1DD8B69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DB5C-206F-44A5-A5BE-08EA2622B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93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1F4-89AC-41FA-BF27-EE90A1DD8B69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DB5C-206F-44A5-A5BE-08EA2622B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36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1F4-89AC-41FA-BF27-EE90A1DD8B69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DB5C-206F-44A5-A5BE-08EA2622B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1F4-89AC-41FA-BF27-EE90A1DD8B69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DB5C-206F-44A5-A5BE-08EA2622B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44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1F4-89AC-41FA-BF27-EE90A1DD8B69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DB5C-206F-44A5-A5BE-08EA2622B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1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1F4-89AC-41FA-BF27-EE90A1DD8B69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DB5C-206F-44A5-A5BE-08EA2622B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73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1F4-89AC-41FA-BF27-EE90A1DD8B69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DB5C-206F-44A5-A5BE-08EA2622B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80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1F4-89AC-41FA-BF27-EE90A1DD8B69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DB5C-206F-44A5-A5BE-08EA2622B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87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1F4-89AC-41FA-BF27-EE90A1DD8B69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DB5C-206F-44A5-A5BE-08EA2622B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22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1F4-89AC-41FA-BF27-EE90A1DD8B69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DB5C-206F-44A5-A5BE-08EA2622B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42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1F4-89AC-41FA-BF27-EE90A1DD8B69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DB5C-206F-44A5-A5BE-08EA2622B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68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EC1F4-89AC-41FA-BF27-EE90A1DD8B69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DB5C-206F-44A5-A5BE-08EA2622B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65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123112" y="1471354"/>
            <a:ext cx="1853738" cy="4821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銷 售 系 統</a:t>
            </a:r>
            <a:endParaRPr lang="zh-TW" alt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201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8197741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54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0" y="344424"/>
            <a:ext cx="9582539" cy="6109066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5243804" y="2148534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銷售系統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9275444" y="2148534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營收</a:t>
            </a:r>
            <a:r>
              <a:rPr lang="zh-TW" altLang="en-US" b="1" dirty="0" smtClean="0">
                <a:solidFill>
                  <a:schemeClr val="tx1"/>
                </a:solidFill>
              </a:rPr>
              <a:t>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352130" y="2148534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庫存管理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5243804" y="3663385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出貨管理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243804" y="497012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銷售單列印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304005" y="4989897"/>
            <a:ext cx="2770140" cy="138894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400" b="1" dirty="0" smtClean="0">
                <a:solidFill>
                  <a:schemeClr val="tx1"/>
                </a:solidFill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擺脫傳統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Excel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管理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資料數位化</a:t>
            </a:r>
            <a:endParaRPr lang="en-US" altLang="zh-TW" sz="1400" b="1" dirty="0" smtClean="0">
              <a:solidFill>
                <a:schemeClr val="tx1"/>
              </a:solidFill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</a:rPr>
              <a:t>整合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資料統一管理</a:t>
            </a:r>
            <a:endParaRPr lang="en-US" altLang="zh-TW" sz="1400" b="1" dirty="0" smtClean="0">
              <a:solidFill>
                <a:schemeClr val="tx1"/>
              </a:solidFill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快速追溯資料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 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分析</a:t>
            </a:r>
            <a:endParaRPr lang="en-US" altLang="zh-TW" sz="1400" b="1" dirty="0" smtClean="0">
              <a:solidFill>
                <a:schemeClr val="tx1"/>
              </a:solidFill>
            </a:endParaRPr>
          </a:p>
          <a:p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4129468" y="4989898"/>
            <a:ext cx="4068147" cy="138894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開窗功能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快速建立銷售單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減少人工敲資料時間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快速印出銷售單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多功能查詢功能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快速查出想要資訊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快速查看銷售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營收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出貨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庫存狀況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好操作 易上手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234939" y="4989899"/>
            <a:ext cx="2513922" cy="138894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快入查看客戶收帳款紀錄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快速查看庫存狀況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銷售多少數量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剩餘多少數量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快速追溯資料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分析統計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915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323167" y="2314789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銷售系統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3663069" y="2314789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營收</a:t>
            </a:r>
            <a:r>
              <a:rPr lang="zh-TW" altLang="en-US" b="1" dirty="0" smtClean="0">
                <a:solidFill>
                  <a:schemeClr val="tx1"/>
                </a:solidFill>
              </a:rPr>
              <a:t>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663069" y="1390104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產品</a:t>
            </a:r>
            <a:r>
              <a:rPr lang="zh-TW" altLang="en-US" b="1" dirty="0" smtClean="0">
                <a:solidFill>
                  <a:schemeClr val="tx1"/>
                </a:solidFill>
              </a:rPr>
              <a:t>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982854" y="3201759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出貨管理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982854" y="2314789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銷售單列印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5681719" y="2819862"/>
            <a:ext cx="2770140" cy="138894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400" b="1" dirty="0" smtClean="0">
                <a:solidFill>
                  <a:schemeClr val="tx1"/>
                </a:solidFill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擺脫傳統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Excel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管理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資料數位化</a:t>
            </a:r>
            <a:endParaRPr lang="en-US" altLang="zh-TW" sz="1400" b="1" dirty="0" smtClean="0">
              <a:solidFill>
                <a:schemeClr val="tx1"/>
              </a:solidFill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</a:rPr>
              <a:t>整合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資料統一管理</a:t>
            </a:r>
            <a:endParaRPr lang="en-US" altLang="zh-TW" sz="1400" b="1" dirty="0" smtClean="0">
              <a:solidFill>
                <a:schemeClr val="tx1"/>
              </a:solidFill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快速追溯資料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 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分析</a:t>
            </a:r>
            <a:endParaRPr lang="en-US" altLang="zh-TW" sz="1400" b="1" dirty="0" smtClean="0">
              <a:solidFill>
                <a:schemeClr val="tx1"/>
              </a:solidFill>
            </a:endParaRPr>
          </a:p>
          <a:p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5343284" y="1276920"/>
            <a:ext cx="4068147" cy="147666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開窗功能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快速建立銷售單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減少人工敲資料時間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快速印出銷售單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多功能查詢功能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快速查出想要資訊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快速查看銷售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營收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出貨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庫存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狀況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減少人力費用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好操作 易上手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7006537" y="4275078"/>
            <a:ext cx="2513922" cy="138894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快入查看客戶收帳款紀錄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快速查看庫存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狀況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銷售多少數量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剩餘多少數量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快速追溯資料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分析統計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982854" y="1390105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庫存管理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3663069" y="3201759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客戶管理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3403782" y="2627906"/>
            <a:ext cx="259287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10" idx="3"/>
            <a:endCxn id="14" idx="1"/>
          </p:cNvCxnSpPr>
          <p:nvPr/>
        </p:nvCxnSpPr>
        <p:spPr>
          <a:xfrm>
            <a:off x="1723567" y="2627365"/>
            <a:ext cx="25928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5" idx="3"/>
            <a:endCxn id="12" idx="1"/>
          </p:cNvCxnSpPr>
          <p:nvPr/>
        </p:nvCxnSpPr>
        <p:spPr>
          <a:xfrm flipV="1">
            <a:off x="3383254" y="1702680"/>
            <a:ext cx="279815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3" idx="3"/>
            <a:endCxn id="16" idx="1"/>
          </p:cNvCxnSpPr>
          <p:nvPr/>
        </p:nvCxnSpPr>
        <p:spPr>
          <a:xfrm>
            <a:off x="3383254" y="3514335"/>
            <a:ext cx="279815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5" idx="1"/>
            <a:endCxn id="10" idx="0"/>
          </p:cNvCxnSpPr>
          <p:nvPr/>
        </p:nvCxnSpPr>
        <p:spPr>
          <a:xfrm rot="10800000" flipV="1">
            <a:off x="1023368" y="1702681"/>
            <a:ext cx="959487" cy="612108"/>
          </a:xfrm>
          <a:prstGeom prst="bentConnector2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3" idx="1"/>
            <a:endCxn id="10" idx="2"/>
          </p:cNvCxnSpPr>
          <p:nvPr/>
        </p:nvCxnSpPr>
        <p:spPr>
          <a:xfrm rot="10800000">
            <a:off x="1023368" y="2939941"/>
            <a:ext cx="959487" cy="574395"/>
          </a:xfrm>
          <a:prstGeom prst="bentConnector2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6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323167" y="2314789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銷售系統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3663069" y="2314789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營收</a:t>
            </a:r>
            <a:r>
              <a:rPr lang="zh-TW" altLang="en-US" b="1" dirty="0" smtClean="0">
                <a:solidFill>
                  <a:schemeClr val="tx1"/>
                </a:solidFill>
              </a:rPr>
              <a:t>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663069" y="1390104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產品</a:t>
            </a:r>
            <a:r>
              <a:rPr lang="zh-TW" altLang="en-US" b="1" dirty="0" smtClean="0">
                <a:solidFill>
                  <a:schemeClr val="tx1"/>
                </a:solidFill>
              </a:rPr>
              <a:t>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982854" y="3201759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出貨管理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982854" y="2314789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銷售單列印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936952" y="206331"/>
            <a:ext cx="2770140" cy="138894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400" b="1" dirty="0" smtClean="0">
                <a:solidFill>
                  <a:schemeClr val="tx1"/>
                </a:solidFill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擺脫傳統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Excel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管理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資料數位化</a:t>
            </a:r>
            <a:endParaRPr lang="en-US" altLang="zh-TW" sz="1400" b="1" dirty="0" smtClean="0">
              <a:solidFill>
                <a:schemeClr val="tx1"/>
              </a:solidFill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</a:rPr>
              <a:t>整合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資料統一管理</a:t>
            </a:r>
            <a:endParaRPr lang="en-US" altLang="zh-TW" sz="1400" b="1" dirty="0" smtClean="0">
              <a:solidFill>
                <a:schemeClr val="tx1"/>
              </a:solidFill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快速追溯資料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 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分析</a:t>
            </a:r>
            <a:endParaRPr lang="en-US" altLang="zh-TW" sz="1400" b="1" dirty="0" smtClean="0">
              <a:solidFill>
                <a:schemeClr val="tx1"/>
              </a:solidFill>
            </a:endParaRPr>
          </a:p>
          <a:p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5343284" y="2006145"/>
            <a:ext cx="4068147" cy="147666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開窗功能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快速建立銷售單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減少人工敲資料時間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快速印出銷售單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多功能查詢功能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快速查出想要資訊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快速查看銷售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營收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出貨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庫存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狀況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減少人力費用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好操作 易上手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7879344" y="3893685"/>
            <a:ext cx="2513922" cy="138894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快入查看客戶收帳款紀錄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快速查看庫存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狀況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銷售多少數量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剩餘多少數量</a:t>
            </a:r>
            <a:endParaRPr lang="en-US" altLang="zh-TW" sz="1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快速追溯資料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分析統計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982854" y="1390105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庫存管理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3663069" y="3201759"/>
            <a:ext cx="1400400" cy="625151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285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客戶管理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3403782" y="2627906"/>
            <a:ext cx="259287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10" idx="3"/>
            <a:endCxn id="14" idx="1"/>
          </p:cNvCxnSpPr>
          <p:nvPr/>
        </p:nvCxnSpPr>
        <p:spPr>
          <a:xfrm>
            <a:off x="1723567" y="2627365"/>
            <a:ext cx="25928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5" idx="3"/>
            <a:endCxn id="12" idx="1"/>
          </p:cNvCxnSpPr>
          <p:nvPr/>
        </p:nvCxnSpPr>
        <p:spPr>
          <a:xfrm flipV="1">
            <a:off x="3383254" y="1702680"/>
            <a:ext cx="279815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3" idx="3"/>
            <a:endCxn id="16" idx="1"/>
          </p:cNvCxnSpPr>
          <p:nvPr/>
        </p:nvCxnSpPr>
        <p:spPr>
          <a:xfrm>
            <a:off x="3383254" y="3514335"/>
            <a:ext cx="279815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5" idx="1"/>
            <a:endCxn id="10" idx="0"/>
          </p:cNvCxnSpPr>
          <p:nvPr/>
        </p:nvCxnSpPr>
        <p:spPr>
          <a:xfrm rot="10800000" flipV="1">
            <a:off x="1023368" y="1702681"/>
            <a:ext cx="959487" cy="612108"/>
          </a:xfrm>
          <a:prstGeom prst="bentConnector2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3" idx="1"/>
            <a:endCxn id="10" idx="2"/>
          </p:cNvCxnSpPr>
          <p:nvPr/>
        </p:nvCxnSpPr>
        <p:spPr>
          <a:xfrm rot="10800000">
            <a:off x="1023368" y="2939941"/>
            <a:ext cx="959487" cy="574395"/>
          </a:xfrm>
          <a:prstGeom prst="bentConnector2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360</Words>
  <Application>Microsoft Office PowerPoint</Application>
  <PresentationFormat>寬螢幕</PresentationFormat>
  <Paragraphs>62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35</cp:revision>
  <dcterms:created xsi:type="dcterms:W3CDTF">2022-07-16T10:28:28Z</dcterms:created>
  <dcterms:modified xsi:type="dcterms:W3CDTF">2022-09-05T11:56:29Z</dcterms:modified>
</cp:coreProperties>
</file>