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</p:sldMasterIdLst>
  <p:notesMasterIdLst>
    <p:notesMasterId r:id="rId26"/>
  </p:notesMasterIdLst>
  <p:sldIdLst>
    <p:sldId id="284" r:id="rId3"/>
    <p:sldId id="942" r:id="rId4"/>
    <p:sldId id="943" r:id="rId5"/>
    <p:sldId id="944" r:id="rId6"/>
    <p:sldId id="723" r:id="rId7"/>
    <p:sldId id="724" r:id="rId8"/>
    <p:sldId id="726" r:id="rId9"/>
    <p:sldId id="800" r:id="rId10"/>
    <p:sldId id="801" r:id="rId11"/>
    <p:sldId id="802" r:id="rId12"/>
    <p:sldId id="803" r:id="rId13"/>
    <p:sldId id="805" r:id="rId14"/>
    <p:sldId id="809" r:id="rId15"/>
    <p:sldId id="810" r:id="rId16"/>
    <p:sldId id="811" r:id="rId17"/>
    <p:sldId id="812" r:id="rId18"/>
    <p:sldId id="813" r:id="rId19"/>
    <p:sldId id="868" r:id="rId20"/>
    <p:sldId id="887" r:id="rId21"/>
    <p:sldId id="865" r:id="rId22"/>
    <p:sldId id="890" r:id="rId23"/>
    <p:sldId id="888" r:id="rId24"/>
    <p:sldId id="95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793EE"/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5" d="100"/>
          <a:sy n="155" d="100"/>
        </p:scale>
        <p:origin x="-304" y="-9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24A1145-2E31-E549-9BC2-058428807189}" type="datetime1">
              <a:rPr lang="en-US"/>
              <a:pPr>
                <a:defRPr/>
              </a:pPr>
              <a:t>9/26/14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A83AF72-7CF9-CF43-80C5-8FBA6C1EC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A351E5-9FB5-C14B-8F26-4D323517C4B8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1FA569-2820-0149-BA6D-4ECBF6946D44}" type="slidenum">
              <a:rPr lang="en-US" sz="1200">
                <a:latin typeface="Calibri" charset="0"/>
                <a:cs typeface="Arial" charset="0"/>
              </a:rPr>
              <a:pPr eaLnBrk="1" hangingPunct="1"/>
              <a:t>8</a:t>
            </a:fld>
            <a:endParaRPr lang="en-US" sz="1200">
              <a:latin typeface="Calibri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ECBC03-AC3F-D344-B8CE-E07FE5CAB7B3}" type="slidenum">
              <a:rPr lang="en-US" sz="1200">
                <a:latin typeface="Calibri" charset="0"/>
                <a:cs typeface="Arial" charset="0"/>
              </a:rPr>
              <a:pPr eaLnBrk="1" hangingPunct="1"/>
              <a:t>9</a:t>
            </a:fld>
            <a:endParaRPr lang="en-US" sz="1200">
              <a:latin typeface="Calibri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F875727-FB78-4148-98E7-98665EF05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86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F09E-7AB3-7F4E-B454-CB9891F6E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53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E244-784C-F14F-BE2C-1464CB74B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194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5BD88-8B18-1748-8BE2-11D764B09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133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76BDED0-50CB-B443-A0A7-00FDA19A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2281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5F885D9-63A2-EE43-8956-88548AAA1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8478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650F8C8-D697-FA4D-89EC-3404F4659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7168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4A9F713-A94E-5E4A-BC5E-FF86C42714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86848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3406E0D-3F64-C74F-B734-A9ABAA2FB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28480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78462E4-7788-4E46-AFA2-86A54369F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39664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A72B9C6-E2C1-1047-AFF9-AF0C8B11F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3595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835C-53F7-3041-A337-755258CE8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518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0B14CF2-17E3-5045-9350-57E30A2CF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9882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25B65B5-F736-8F4C-9F39-2F0648552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75797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BE8AE8-1A2E-C644-8F19-189004699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692175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E2B7B00-3230-CA49-AA56-680109C9F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62390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8C37-A6A7-7C4E-B45D-E598D374B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037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A286-DD22-3F45-B70E-5DC81B87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253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9675-3D14-9D44-9B6B-E440D86AD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866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ACF69-03C2-EC42-B4E3-6B7644DB4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409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3F75F-DC83-9A4F-B090-83E3DA376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712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5A523-0E43-814F-8C75-23A2109A2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819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C637-58C6-7940-8C57-75AAC2D52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29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985E4DD-DA8D-0640-AB5D-8B6A13345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  <p:sldLayoutId id="214748450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9A9D872-9435-EB4E-8479-C519E1F8E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28038" cy="202565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ECE3056A: 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Architecture, Concurrency, Energy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Lecture : Control Flow Handling</a:t>
            </a:r>
          </a:p>
        </p:txBody>
      </p:sp>
      <p:sp>
        <p:nvSpPr>
          <p:cNvPr id="276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</a:rPr>
              <a:t>Prof. Moinuddin K. Qureshi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Slides </a:t>
            </a:r>
            <a:r>
              <a:rPr lang="en-US" sz="1600" dirty="0" smtClean="0">
                <a:latin typeface="Tahoma" charset="0"/>
              </a:rPr>
              <a:t>Adapted from </a:t>
            </a:r>
            <a:r>
              <a:rPr lang="en-US" sz="1600" dirty="0">
                <a:latin typeface="Tahoma" charset="0"/>
              </a:rPr>
              <a:t>Prof. Onur Mutlu (CMU)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F4847C-9F29-1548-A2EB-034E809219FF}" type="slidenum">
              <a:rPr lang="en-US" sz="16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>
              <a:latin typeface="Garamond" charset="0"/>
              <a:cs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Branch Prediction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690813" y="4060825"/>
            <a:ext cx="6143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ea typeface="굴림" charset="0"/>
                <a:cs typeface="굴림" charset="0"/>
              </a:rPr>
              <a:t>Fetch  Decode  Rename  Schedule RegisterRead Execute</a:t>
            </a:r>
            <a:endParaRPr lang="en-US" sz="1800">
              <a:solidFill>
                <a:srgbClr val="000000"/>
              </a:solidFill>
              <a:ea typeface="굴림" charset="0"/>
              <a:cs typeface="굴림" charset="0"/>
            </a:endParaRPr>
          </a:p>
        </p:txBody>
      </p: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2743200" y="5038725"/>
            <a:ext cx="514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ea typeface="굴림" charset="0"/>
                <a:cs typeface="굴림" charset="0"/>
              </a:rPr>
              <a:t>Target Misprediction Detected! Flush the pipeline</a:t>
            </a:r>
            <a:endParaRPr lang="en-US" sz="1800">
              <a:solidFill>
                <a:srgbClr val="FF0000"/>
              </a:solidFill>
              <a:ea typeface="굴림" charset="0"/>
              <a:cs typeface="굴림" charset="0"/>
            </a:endParaRPr>
          </a:p>
        </p:txBody>
      </p:sp>
      <p:sp>
        <p:nvSpPr>
          <p:cNvPr id="48133" name="Text Box 34"/>
          <p:cNvSpPr txBox="1">
            <a:spLocks noChangeArrowheads="1"/>
          </p:cNvSpPr>
          <p:nvPr/>
        </p:nvSpPr>
        <p:spPr bwMode="auto">
          <a:xfrm>
            <a:off x="2695575" y="3616325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3B812F"/>
                </a:solidFill>
                <a:ea typeface="굴림" charset="0"/>
                <a:cs typeface="굴림" charset="0"/>
              </a:rPr>
              <a:t>Pipeline</a:t>
            </a:r>
            <a:endParaRPr lang="en-US" sz="1800">
              <a:solidFill>
                <a:srgbClr val="3B812F"/>
              </a:solidFill>
              <a:ea typeface="굴림" charset="0"/>
              <a:cs typeface="굴림" charset="0"/>
            </a:endParaRPr>
          </a:p>
        </p:txBody>
      </p:sp>
      <p:sp>
        <p:nvSpPr>
          <p:cNvPr id="48134" name="Rectangle 35"/>
          <p:cNvSpPr>
            <a:spLocks noChangeArrowheads="1"/>
          </p:cNvSpPr>
          <p:nvPr/>
        </p:nvSpPr>
        <p:spPr bwMode="auto">
          <a:xfrm>
            <a:off x="868363" y="2871788"/>
            <a:ext cx="460375" cy="42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8135" name="Rectangle 36"/>
          <p:cNvSpPr>
            <a:spLocks noChangeArrowheads="1"/>
          </p:cNvSpPr>
          <p:nvPr/>
        </p:nvSpPr>
        <p:spPr bwMode="auto">
          <a:xfrm>
            <a:off x="1368425" y="3598863"/>
            <a:ext cx="460375" cy="42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B3</a:t>
            </a:r>
          </a:p>
        </p:txBody>
      </p:sp>
      <p:sp>
        <p:nvSpPr>
          <p:cNvPr id="48136" name="Rectangle 37"/>
          <p:cNvSpPr>
            <a:spLocks noChangeArrowheads="1"/>
          </p:cNvSpPr>
          <p:nvPr/>
        </p:nvSpPr>
        <p:spPr bwMode="auto">
          <a:xfrm>
            <a:off x="407988" y="359886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B1</a:t>
            </a:r>
          </a:p>
        </p:txBody>
      </p:sp>
      <p:sp>
        <p:nvSpPr>
          <p:cNvPr id="48137" name="Rectangle 38"/>
          <p:cNvSpPr>
            <a:spLocks noChangeArrowheads="1"/>
          </p:cNvSpPr>
          <p:nvPr/>
        </p:nvSpPr>
        <p:spPr bwMode="auto">
          <a:xfrm>
            <a:off x="868363" y="4291013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8138" name="Rectangle 39"/>
          <p:cNvSpPr>
            <a:spLocks noChangeArrowheads="1"/>
          </p:cNvSpPr>
          <p:nvPr/>
        </p:nvSpPr>
        <p:spPr bwMode="auto">
          <a:xfrm>
            <a:off x="869950" y="498157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8139" name="Rectangle 40"/>
          <p:cNvSpPr>
            <a:spLocks noChangeArrowheads="1"/>
          </p:cNvSpPr>
          <p:nvPr/>
        </p:nvSpPr>
        <p:spPr bwMode="auto">
          <a:xfrm>
            <a:off x="868363" y="5673725"/>
            <a:ext cx="460375" cy="422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 flipH="1">
            <a:off x="600075" y="3290888"/>
            <a:ext cx="45720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1133475" y="3290888"/>
            <a:ext cx="388938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051" name="Line 43"/>
          <p:cNvSpPr>
            <a:spLocks noChangeShapeType="1"/>
          </p:cNvSpPr>
          <p:nvPr/>
        </p:nvSpPr>
        <p:spPr bwMode="auto">
          <a:xfrm>
            <a:off x="600075" y="4021138"/>
            <a:ext cx="384175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052" name="Line 44"/>
          <p:cNvSpPr>
            <a:spLocks noChangeShapeType="1"/>
          </p:cNvSpPr>
          <p:nvPr/>
        </p:nvSpPr>
        <p:spPr bwMode="auto">
          <a:xfrm flipH="1">
            <a:off x="1214438" y="4021138"/>
            <a:ext cx="344487" cy="2698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053" name="Line 45"/>
          <p:cNvSpPr>
            <a:spLocks noChangeShapeType="1"/>
          </p:cNvSpPr>
          <p:nvPr/>
        </p:nvSpPr>
        <p:spPr bwMode="auto">
          <a:xfrm>
            <a:off x="1098550" y="4721225"/>
            <a:ext cx="0" cy="2682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054" name="Line 46"/>
          <p:cNvSpPr>
            <a:spLocks noChangeShapeType="1"/>
          </p:cNvSpPr>
          <p:nvPr/>
        </p:nvSpPr>
        <p:spPr bwMode="auto">
          <a:xfrm>
            <a:off x="1098550" y="5405438"/>
            <a:ext cx="0" cy="268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49" name="Rectangle 141"/>
          <p:cNvSpPr>
            <a:spLocks noChangeArrowheads="1"/>
          </p:cNvSpPr>
          <p:nvPr/>
        </p:nvSpPr>
        <p:spPr bwMode="auto">
          <a:xfrm>
            <a:off x="2797175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0" name="Rectangle 142"/>
          <p:cNvSpPr>
            <a:spLocks noChangeArrowheads="1"/>
          </p:cNvSpPr>
          <p:nvPr/>
        </p:nvSpPr>
        <p:spPr bwMode="auto">
          <a:xfrm>
            <a:off x="3259138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1" name="Rectangle 143"/>
          <p:cNvSpPr>
            <a:spLocks noChangeArrowheads="1"/>
          </p:cNvSpPr>
          <p:nvPr/>
        </p:nvSpPr>
        <p:spPr bwMode="auto">
          <a:xfrm>
            <a:off x="3719513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2" name="Rectangle 144"/>
          <p:cNvSpPr>
            <a:spLocks noChangeArrowheads="1"/>
          </p:cNvSpPr>
          <p:nvPr/>
        </p:nvSpPr>
        <p:spPr bwMode="auto">
          <a:xfrm>
            <a:off x="4179888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3" name="Rectangle 145"/>
          <p:cNvSpPr>
            <a:spLocks noChangeArrowheads="1"/>
          </p:cNvSpPr>
          <p:nvPr/>
        </p:nvSpPr>
        <p:spPr bwMode="auto">
          <a:xfrm>
            <a:off x="4645025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4" name="Rectangle 146"/>
          <p:cNvSpPr>
            <a:spLocks noChangeArrowheads="1"/>
          </p:cNvSpPr>
          <p:nvPr/>
        </p:nvSpPr>
        <p:spPr bwMode="auto">
          <a:xfrm>
            <a:off x="5102225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5" name="Rectangle 147"/>
          <p:cNvSpPr>
            <a:spLocks noChangeArrowheads="1"/>
          </p:cNvSpPr>
          <p:nvPr/>
        </p:nvSpPr>
        <p:spPr bwMode="auto">
          <a:xfrm>
            <a:off x="5562600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6" name="Rectangle 148"/>
          <p:cNvSpPr>
            <a:spLocks noChangeArrowheads="1"/>
          </p:cNvSpPr>
          <p:nvPr/>
        </p:nvSpPr>
        <p:spPr bwMode="auto">
          <a:xfrm>
            <a:off x="6022975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7" name="Rectangle 149"/>
          <p:cNvSpPr>
            <a:spLocks noChangeArrowheads="1"/>
          </p:cNvSpPr>
          <p:nvPr/>
        </p:nvSpPr>
        <p:spPr bwMode="auto">
          <a:xfrm>
            <a:off x="6483350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8" name="Rectangle 150"/>
          <p:cNvSpPr>
            <a:spLocks noChangeArrowheads="1"/>
          </p:cNvSpPr>
          <p:nvPr/>
        </p:nvSpPr>
        <p:spPr bwMode="auto">
          <a:xfrm>
            <a:off x="6945313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59" name="Rectangle 151"/>
          <p:cNvSpPr>
            <a:spLocks noChangeArrowheads="1"/>
          </p:cNvSpPr>
          <p:nvPr/>
        </p:nvSpPr>
        <p:spPr bwMode="auto">
          <a:xfrm>
            <a:off x="7405688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60" name="Rectangle 152"/>
          <p:cNvSpPr>
            <a:spLocks noChangeArrowheads="1"/>
          </p:cNvSpPr>
          <p:nvPr/>
        </p:nvSpPr>
        <p:spPr bwMode="auto">
          <a:xfrm>
            <a:off x="7867650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299161" name="Rectangle 153"/>
          <p:cNvSpPr>
            <a:spLocks noChangeArrowheads="1"/>
          </p:cNvSpPr>
          <p:nvPr/>
        </p:nvSpPr>
        <p:spPr bwMode="auto">
          <a:xfrm>
            <a:off x="8328025" y="4433888"/>
            <a:ext cx="46037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636" y="3454"/>
            <a:chExt cx="3774" cy="290"/>
          </a:xfrm>
        </p:grpSpPr>
        <p:sp>
          <p:nvSpPr>
            <p:cNvPr id="299133" name="Rectangle 125"/>
            <p:cNvSpPr>
              <a:spLocks noChangeArrowheads="1"/>
            </p:cNvSpPr>
            <p:nvPr/>
          </p:nvSpPr>
          <p:spPr bwMode="auto">
            <a:xfrm>
              <a:off x="1636" y="3454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4" name="Rectangle 126"/>
            <p:cNvSpPr>
              <a:spLocks noChangeArrowheads="1"/>
            </p:cNvSpPr>
            <p:nvPr/>
          </p:nvSpPr>
          <p:spPr bwMode="auto">
            <a:xfrm>
              <a:off x="192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5" name="Rectangle 127"/>
            <p:cNvSpPr>
              <a:spLocks noChangeArrowheads="1"/>
            </p:cNvSpPr>
            <p:nvPr/>
          </p:nvSpPr>
          <p:spPr bwMode="auto">
            <a:xfrm>
              <a:off x="221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6" name="Rectangle 128"/>
            <p:cNvSpPr>
              <a:spLocks noChangeArrowheads="1"/>
            </p:cNvSpPr>
            <p:nvPr/>
          </p:nvSpPr>
          <p:spPr bwMode="auto">
            <a:xfrm>
              <a:off x="2507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7" name="Rectangle 129"/>
            <p:cNvSpPr>
              <a:spLocks noChangeArrowheads="1"/>
            </p:cNvSpPr>
            <p:nvPr/>
          </p:nvSpPr>
          <p:spPr bwMode="auto">
            <a:xfrm>
              <a:off x="280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8" name="Rectangle 130"/>
            <p:cNvSpPr>
              <a:spLocks noChangeArrowheads="1"/>
            </p:cNvSpPr>
            <p:nvPr/>
          </p:nvSpPr>
          <p:spPr bwMode="auto">
            <a:xfrm>
              <a:off x="308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39" name="Rectangle 131"/>
            <p:cNvSpPr>
              <a:spLocks noChangeArrowheads="1"/>
            </p:cNvSpPr>
            <p:nvPr/>
          </p:nvSpPr>
          <p:spPr bwMode="auto">
            <a:xfrm>
              <a:off x="337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0" name="Rectangle 132"/>
            <p:cNvSpPr>
              <a:spLocks noChangeArrowheads="1"/>
            </p:cNvSpPr>
            <p:nvPr/>
          </p:nvSpPr>
          <p:spPr bwMode="auto">
            <a:xfrm>
              <a:off x="366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1" name="Rectangle 133"/>
            <p:cNvSpPr>
              <a:spLocks noChangeArrowheads="1"/>
            </p:cNvSpPr>
            <p:nvPr/>
          </p:nvSpPr>
          <p:spPr bwMode="auto">
            <a:xfrm>
              <a:off x="3958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2" name="Rectangle 134"/>
            <p:cNvSpPr>
              <a:spLocks noChangeArrowheads="1"/>
            </p:cNvSpPr>
            <p:nvPr/>
          </p:nvSpPr>
          <p:spPr bwMode="auto">
            <a:xfrm>
              <a:off x="4249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3" name="Rectangle 135"/>
            <p:cNvSpPr>
              <a:spLocks noChangeArrowheads="1"/>
            </p:cNvSpPr>
            <p:nvPr/>
          </p:nvSpPr>
          <p:spPr bwMode="auto">
            <a:xfrm>
              <a:off x="4539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4" name="Rectangle 136"/>
            <p:cNvSpPr>
              <a:spLocks noChangeArrowheads="1"/>
            </p:cNvSpPr>
            <p:nvPr/>
          </p:nvSpPr>
          <p:spPr bwMode="auto">
            <a:xfrm>
              <a:off x="483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45" name="Rectangle 137"/>
            <p:cNvSpPr>
              <a:spLocks noChangeArrowheads="1"/>
            </p:cNvSpPr>
            <p:nvPr/>
          </p:nvSpPr>
          <p:spPr bwMode="auto">
            <a:xfrm>
              <a:off x="5120" y="3454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429" name="Text Box 93"/>
            <p:cNvSpPr txBox="1">
              <a:spLocks noChangeArrowheads="1"/>
            </p:cNvSpPr>
            <p:nvPr/>
          </p:nvSpPr>
          <p:spPr bwMode="auto">
            <a:xfrm>
              <a:off x="1668" y="348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96"/>
          <p:cNvGrpSpPr>
            <a:grpSpLocks/>
          </p:cNvGrpSpPr>
          <p:nvPr/>
        </p:nvGrpSpPr>
        <p:grpSpPr bwMode="auto">
          <a:xfrm>
            <a:off x="2781300" y="4440238"/>
            <a:ext cx="6010275" cy="460375"/>
            <a:chOff x="1302" y="3360"/>
            <a:chExt cx="3786" cy="290"/>
          </a:xfrm>
        </p:grpSpPr>
        <p:sp>
          <p:nvSpPr>
            <p:cNvPr id="299189" name="Rectangle 181"/>
            <p:cNvSpPr>
              <a:spLocks noChangeArrowheads="1"/>
            </p:cNvSpPr>
            <p:nvPr/>
          </p:nvSpPr>
          <p:spPr bwMode="auto">
            <a:xfrm>
              <a:off x="1314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0" name="Rectangle 182"/>
            <p:cNvSpPr>
              <a:spLocks noChangeArrowheads="1"/>
            </p:cNvSpPr>
            <p:nvPr/>
          </p:nvSpPr>
          <p:spPr bwMode="auto">
            <a:xfrm>
              <a:off x="160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1" name="Rectangle 183"/>
            <p:cNvSpPr>
              <a:spLocks noChangeArrowheads="1"/>
            </p:cNvSpPr>
            <p:nvPr/>
          </p:nvSpPr>
          <p:spPr bwMode="auto">
            <a:xfrm>
              <a:off x="1895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2" name="Rectangle 184"/>
            <p:cNvSpPr>
              <a:spLocks noChangeArrowheads="1"/>
            </p:cNvSpPr>
            <p:nvPr/>
          </p:nvSpPr>
          <p:spPr bwMode="auto">
            <a:xfrm>
              <a:off x="2185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3" name="Rectangle 185"/>
            <p:cNvSpPr>
              <a:spLocks noChangeArrowheads="1"/>
            </p:cNvSpPr>
            <p:nvPr/>
          </p:nvSpPr>
          <p:spPr bwMode="auto">
            <a:xfrm>
              <a:off x="247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4" name="Rectangle 186"/>
            <p:cNvSpPr>
              <a:spLocks noChangeArrowheads="1"/>
            </p:cNvSpPr>
            <p:nvPr/>
          </p:nvSpPr>
          <p:spPr bwMode="auto">
            <a:xfrm>
              <a:off x="276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5" name="Rectangle 187"/>
            <p:cNvSpPr>
              <a:spLocks noChangeArrowheads="1"/>
            </p:cNvSpPr>
            <p:nvPr/>
          </p:nvSpPr>
          <p:spPr bwMode="auto">
            <a:xfrm>
              <a:off x="305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6" name="Rectangle 188"/>
            <p:cNvSpPr>
              <a:spLocks noChangeArrowheads="1"/>
            </p:cNvSpPr>
            <p:nvPr/>
          </p:nvSpPr>
          <p:spPr bwMode="auto">
            <a:xfrm>
              <a:off x="334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7" name="Rectangle 189"/>
            <p:cNvSpPr>
              <a:spLocks noChangeArrowheads="1"/>
            </p:cNvSpPr>
            <p:nvPr/>
          </p:nvSpPr>
          <p:spPr bwMode="auto">
            <a:xfrm>
              <a:off x="363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8" name="Rectangle 190"/>
            <p:cNvSpPr>
              <a:spLocks noChangeArrowheads="1"/>
            </p:cNvSpPr>
            <p:nvPr/>
          </p:nvSpPr>
          <p:spPr bwMode="auto">
            <a:xfrm>
              <a:off x="392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199" name="Rectangle 191"/>
            <p:cNvSpPr>
              <a:spLocks noChangeArrowheads="1"/>
            </p:cNvSpPr>
            <p:nvPr/>
          </p:nvSpPr>
          <p:spPr bwMode="auto">
            <a:xfrm>
              <a:off x="421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0" name="Rectangle 192"/>
            <p:cNvSpPr>
              <a:spLocks noChangeArrowheads="1"/>
            </p:cNvSpPr>
            <p:nvPr/>
          </p:nvSpPr>
          <p:spPr bwMode="auto">
            <a:xfrm>
              <a:off x="450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1" name="Rectangle 193"/>
            <p:cNvSpPr>
              <a:spLocks noChangeArrowheads="1"/>
            </p:cNvSpPr>
            <p:nvPr/>
          </p:nvSpPr>
          <p:spPr bwMode="auto">
            <a:xfrm>
              <a:off x="479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414" name="Text Box 122"/>
            <p:cNvSpPr txBox="1">
              <a:spLocks noChangeArrowheads="1"/>
            </p:cNvSpPr>
            <p:nvPr/>
          </p:nvSpPr>
          <p:spPr bwMode="auto">
            <a:xfrm>
              <a:off x="1302" y="339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415" name="Text Box 121"/>
            <p:cNvSpPr txBox="1">
              <a:spLocks noChangeArrowheads="1"/>
            </p:cNvSpPr>
            <p:nvPr/>
          </p:nvSpPr>
          <p:spPr bwMode="auto">
            <a:xfrm>
              <a:off x="1642" y="3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4" name="Group 215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488" y="3388"/>
            <a:chExt cx="3774" cy="290"/>
          </a:xfrm>
        </p:grpSpPr>
        <p:sp>
          <p:nvSpPr>
            <p:cNvPr id="299205" name="Rectangle 197"/>
            <p:cNvSpPr>
              <a:spLocks noChangeArrowheads="1"/>
            </p:cNvSpPr>
            <p:nvPr/>
          </p:nvSpPr>
          <p:spPr bwMode="auto">
            <a:xfrm>
              <a:off x="1488" y="338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6" name="Rectangle 198"/>
            <p:cNvSpPr>
              <a:spLocks noChangeArrowheads="1"/>
            </p:cNvSpPr>
            <p:nvPr/>
          </p:nvSpPr>
          <p:spPr bwMode="auto">
            <a:xfrm>
              <a:off x="1779" y="338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7" name="Rectangle 199"/>
            <p:cNvSpPr>
              <a:spLocks noChangeArrowheads="1"/>
            </p:cNvSpPr>
            <p:nvPr/>
          </p:nvSpPr>
          <p:spPr bwMode="auto">
            <a:xfrm>
              <a:off x="2069" y="338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8" name="Rectangle 200"/>
            <p:cNvSpPr>
              <a:spLocks noChangeArrowheads="1"/>
            </p:cNvSpPr>
            <p:nvPr/>
          </p:nvSpPr>
          <p:spPr bwMode="auto">
            <a:xfrm>
              <a:off x="2359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09" name="Rectangle 201"/>
            <p:cNvSpPr>
              <a:spLocks noChangeArrowheads="1"/>
            </p:cNvSpPr>
            <p:nvPr/>
          </p:nvSpPr>
          <p:spPr bwMode="auto">
            <a:xfrm>
              <a:off x="2652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0" name="Rectangle 202"/>
            <p:cNvSpPr>
              <a:spLocks noChangeArrowheads="1"/>
            </p:cNvSpPr>
            <p:nvPr/>
          </p:nvSpPr>
          <p:spPr bwMode="auto">
            <a:xfrm>
              <a:off x="2940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1" name="Rectangle 203"/>
            <p:cNvSpPr>
              <a:spLocks noChangeArrowheads="1"/>
            </p:cNvSpPr>
            <p:nvPr/>
          </p:nvSpPr>
          <p:spPr bwMode="auto">
            <a:xfrm>
              <a:off x="3230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2" name="Rectangle 204"/>
            <p:cNvSpPr>
              <a:spLocks noChangeArrowheads="1"/>
            </p:cNvSpPr>
            <p:nvPr/>
          </p:nvSpPr>
          <p:spPr bwMode="auto">
            <a:xfrm>
              <a:off x="3520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3" name="Rectangle 205"/>
            <p:cNvSpPr>
              <a:spLocks noChangeArrowheads="1"/>
            </p:cNvSpPr>
            <p:nvPr/>
          </p:nvSpPr>
          <p:spPr bwMode="auto">
            <a:xfrm>
              <a:off x="3810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4" name="Rectangle 206"/>
            <p:cNvSpPr>
              <a:spLocks noChangeArrowheads="1"/>
            </p:cNvSpPr>
            <p:nvPr/>
          </p:nvSpPr>
          <p:spPr bwMode="auto">
            <a:xfrm>
              <a:off x="4101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5" name="Rectangle 207"/>
            <p:cNvSpPr>
              <a:spLocks noChangeArrowheads="1"/>
            </p:cNvSpPr>
            <p:nvPr/>
          </p:nvSpPr>
          <p:spPr bwMode="auto">
            <a:xfrm>
              <a:off x="4391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6" name="Rectangle 208"/>
            <p:cNvSpPr>
              <a:spLocks noChangeArrowheads="1"/>
            </p:cNvSpPr>
            <p:nvPr/>
          </p:nvSpPr>
          <p:spPr bwMode="auto">
            <a:xfrm>
              <a:off x="4682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17" name="Rectangle 209"/>
            <p:cNvSpPr>
              <a:spLocks noChangeArrowheads="1"/>
            </p:cNvSpPr>
            <p:nvPr/>
          </p:nvSpPr>
          <p:spPr bwMode="auto">
            <a:xfrm>
              <a:off x="4972" y="338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98" name="Text Box 194"/>
            <p:cNvSpPr txBox="1">
              <a:spLocks noChangeArrowheads="1"/>
            </p:cNvSpPr>
            <p:nvPr/>
          </p:nvSpPr>
          <p:spPr bwMode="auto">
            <a:xfrm>
              <a:off x="1770" y="341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99" name="Text Box 195"/>
            <p:cNvSpPr txBox="1">
              <a:spLocks noChangeArrowheads="1"/>
            </p:cNvSpPr>
            <p:nvPr/>
          </p:nvSpPr>
          <p:spPr bwMode="auto">
            <a:xfrm>
              <a:off x="2098" y="341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400" name="Text Box 210"/>
            <p:cNvSpPr txBox="1">
              <a:spLocks noChangeArrowheads="1"/>
            </p:cNvSpPr>
            <p:nvPr/>
          </p:nvSpPr>
          <p:spPr bwMode="auto">
            <a:xfrm>
              <a:off x="1528" y="341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5" name="Group 234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314" y="3408"/>
            <a:chExt cx="3774" cy="290"/>
          </a:xfrm>
        </p:grpSpPr>
        <p:sp>
          <p:nvSpPr>
            <p:cNvPr id="299224" name="Rectangle 216"/>
            <p:cNvSpPr>
              <a:spLocks noChangeArrowheads="1"/>
            </p:cNvSpPr>
            <p:nvPr/>
          </p:nvSpPr>
          <p:spPr bwMode="auto">
            <a:xfrm>
              <a:off x="1314" y="340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25" name="Rectangle 217"/>
            <p:cNvSpPr>
              <a:spLocks noChangeArrowheads="1"/>
            </p:cNvSpPr>
            <p:nvPr/>
          </p:nvSpPr>
          <p:spPr bwMode="auto">
            <a:xfrm>
              <a:off x="1605" y="340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26" name="Rectangle 218"/>
            <p:cNvSpPr>
              <a:spLocks noChangeArrowheads="1"/>
            </p:cNvSpPr>
            <p:nvPr/>
          </p:nvSpPr>
          <p:spPr bwMode="auto">
            <a:xfrm>
              <a:off x="1895" y="340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27" name="Rectangle 219"/>
            <p:cNvSpPr>
              <a:spLocks noChangeArrowheads="1"/>
            </p:cNvSpPr>
            <p:nvPr/>
          </p:nvSpPr>
          <p:spPr bwMode="auto">
            <a:xfrm>
              <a:off x="2185" y="3408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28" name="Rectangle 220"/>
            <p:cNvSpPr>
              <a:spLocks noChangeArrowheads="1"/>
            </p:cNvSpPr>
            <p:nvPr/>
          </p:nvSpPr>
          <p:spPr bwMode="auto">
            <a:xfrm>
              <a:off x="2478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29" name="Rectangle 221"/>
            <p:cNvSpPr>
              <a:spLocks noChangeArrowheads="1"/>
            </p:cNvSpPr>
            <p:nvPr/>
          </p:nvSpPr>
          <p:spPr bwMode="auto">
            <a:xfrm>
              <a:off x="2766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0" name="Rectangle 222"/>
            <p:cNvSpPr>
              <a:spLocks noChangeArrowheads="1"/>
            </p:cNvSpPr>
            <p:nvPr/>
          </p:nvSpPr>
          <p:spPr bwMode="auto">
            <a:xfrm>
              <a:off x="3056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1" name="Rectangle 223"/>
            <p:cNvSpPr>
              <a:spLocks noChangeArrowheads="1"/>
            </p:cNvSpPr>
            <p:nvPr/>
          </p:nvSpPr>
          <p:spPr bwMode="auto">
            <a:xfrm>
              <a:off x="3346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2" name="Rectangle 224"/>
            <p:cNvSpPr>
              <a:spLocks noChangeArrowheads="1"/>
            </p:cNvSpPr>
            <p:nvPr/>
          </p:nvSpPr>
          <p:spPr bwMode="auto">
            <a:xfrm>
              <a:off x="3636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3" name="Rectangle 225"/>
            <p:cNvSpPr>
              <a:spLocks noChangeArrowheads="1"/>
            </p:cNvSpPr>
            <p:nvPr/>
          </p:nvSpPr>
          <p:spPr bwMode="auto">
            <a:xfrm>
              <a:off x="3927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4" name="Rectangle 226"/>
            <p:cNvSpPr>
              <a:spLocks noChangeArrowheads="1"/>
            </p:cNvSpPr>
            <p:nvPr/>
          </p:nvSpPr>
          <p:spPr bwMode="auto">
            <a:xfrm>
              <a:off x="4217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5" name="Rectangle 227"/>
            <p:cNvSpPr>
              <a:spLocks noChangeArrowheads="1"/>
            </p:cNvSpPr>
            <p:nvPr/>
          </p:nvSpPr>
          <p:spPr bwMode="auto">
            <a:xfrm>
              <a:off x="4508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36" name="Rectangle 228"/>
            <p:cNvSpPr>
              <a:spLocks noChangeArrowheads="1"/>
            </p:cNvSpPr>
            <p:nvPr/>
          </p:nvSpPr>
          <p:spPr bwMode="auto">
            <a:xfrm>
              <a:off x="4798" y="3408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81" name="Text Box 211"/>
            <p:cNvSpPr txBox="1">
              <a:spLocks noChangeArrowheads="1"/>
            </p:cNvSpPr>
            <p:nvPr/>
          </p:nvSpPr>
          <p:spPr bwMode="auto">
            <a:xfrm>
              <a:off x="1884" y="343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82" name="Text Box 212"/>
            <p:cNvSpPr txBox="1">
              <a:spLocks noChangeArrowheads="1"/>
            </p:cNvSpPr>
            <p:nvPr/>
          </p:nvSpPr>
          <p:spPr bwMode="auto">
            <a:xfrm>
              <a:off x="2212" y="343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83" name="Text Box 213"/>
            <p:cNvSpPr txBox="1">
              <a:spLocks noChangeArrowheads="1"/>
            </p:cNvSpPr>
            <p:nvPr/>
          </p:nvSpPr>
          <p:spPr bwMode="auto">
            <a:xfrm>
              <a:off x="1642" y="34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84" name="Text Box 229"/>
            <p:cNvSpPr txBox="1">
              <a:spLocks noChangeArrowheads="1"/>
            </p:cNvSpPr>
            <p:nvPr/>
          </p:nvSpPr>
          <p:spPr bwMode="auto">
            <a:xfrm>
              <a:off x="1356" y="343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6" name="Group 258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314" y="3360"/>
            <a:chExt cx="3774" cy="290"/>
          </a:xfrm>
        </p:grpSpPr>
        <p:sp>
          <p:nvSpPr>
            <p:cNvPr id="299243" name="Rectangle 235"/>
            <p:cNvSpPr>
              <a:spLocks noChangeArrowheads="1"/>
            </p:cNvSpPr>
            <p:nvPr/>
          </p:nvSpPr>
          <p:spPr bwMode="auto">
            <a:xfrm>
              <a:off x="1314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4" name="Rectangle 236"/>
            <p:cNvSpPr>
              <a:spLocks noChangeArrowheads="1"/>
            </p:cNvSpPr>
            <p:nvPr/>
          </p:nvSpPr>
          <p:spPr bwMode="auto">
            <a:xfrm>
              <a:off x="160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5" name="Rectangle 237"/>
            <p:cNvSpPr>
              <a:spLocks noChangeArrowheads="1"/>
            </p:cNvSpPr>
            <p:nvPr/>
          </p:nvSpPr>
          <p:spPr bwMode="auto">
            <a:xfrm>
              <a:off x="189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6" name="Rectangle 238"/>
            <p:cNvSpPr>
              <a:spLocks noChangeArrowheads="1"/>
            </p:cNvSpPr>
            <p:nvPr/>
          </p:nvSpPr>
          <p:spPr bwMode="auto">
            <a:xfrm>
              <a:off x="218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7" name="Rectangle 239"/>
            <p:cNvSpPr>
              <a:spLocks noChangeArrowheads="1"/>
            </p:cNvSpPr>
            <p:nvPr/>
          </p:nvSpPr>
          <p:spPr bwMode="auto">
            <a:xfrm>
              <a:off x="247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8" name="Rectangle 240"/>
            <p:cNvSpPr>
              <a:spLocks noChangeArrowheads="1"/>
            </p:cNvSpPr>
            <p:nvPr/>
          </p:nvSpPr>
          <p:spPr bwMode="auto">
            <a:xfrm>
              <a:off x="276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49" name="Rectangle 241"/>
            <p:cNvSpPr>
              <a:spLocks noChangeArrowheads="1"/>
            </p:cNvSpPr>
            <p:nvPr/>
          </p:nvSpPr>
          <p:spPr bwMode="auto">
            <a:xfrm>
              <a:off x="305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0" name="Rectangle 242"/>
            <p:cNvSpPr>
              <a:spLocks noChangeArrowheads="1"/>
            </p:cNvSpPr>
            <p:nvPr/>
          </p:nvSpPr>
          <p:spPr bwMode="auto">
            <a:xfrm>
              <a:off x="334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1" name="Rectangle 243"/>
            <p:cNvSpPr>
              <a:spLocks noChangeArrowheads="1"/>
            </p:cNvSpPr>
            <p:nvPr/>
          </p:nvSpPr>
          <p:spPr bwMode="auto">
            <a:xfrm>
              <a:off x="363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2" name="Rectangle 244"/>
            <p:cNvSpPr>
              <a:spLocks noChangeArrowheads="1"/>
            </p:cNvSpPr>
            <p:nvPr/>
          </p:nvSpPr>
          <p:spPr bwMode="auto">
            <a:xfrm>
              <a:off x="392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3" name="Rectangle 245"/>
            <p:cNvSpPr>
              <a:spLocks noChangeArrowheads="1"/>
            </p:cNvSpPr>
            <p:nvPr/>
          </p:nvSpPr>
          <p:spPr bwMode="auto">
            <a:xfrm>
              <a:off x="421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4" name="Rectangle 246"/>
            <p:cNvSpPr>
              <a:spLocks noChangeArrowheads="1"/>
            </p:cNvSpPr>
            <p:nvPr/>
          </p:nvSpPr>
          <p:spPr bwMode="auto">
            <a:xfrm>
              <a:off x="450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55" name="Rectangle 247"/>
            <p:cNvSpPr>
              <a:spLocks noChangeArrowheads="1"/>
            </p:cNvSpPr>
            <p:nvPr/>
          </p:nvSpPr>
          <p:spPr bwMode="auto">
            <a:xfrm>
              <a:off x="479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63" name="Text Box 248"/>
            <p:cNvSpPr txBox="1">
              <a:spLocks noChangeArrowheads="1"/>
            </p:cNvSpPr>
            <p:nvPr/>
          </p:nvSpPr>
          <p:spPr bwMode="auto">
            <a:xfrm>
              <a:off x="2184" y="339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64" name="Text Box 249"/>
            <p:cNvSpPr txBox="1">
              <a:spLocks noChangeArrowheads="1"/>
            </p:cNvSpPr>
            <p:nvPr/>
          </p:nvSpPr>
          <p:spPr bwMode="auto">
            <a:xfrm>
              <a:off x="2512" y="339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65" name="Text Box 250"/>
            <p:cNvSpPr txBox="1">
              <a:spLocks noChangeArrowheads="1"/>
            </p:cNvSpPr>
            <p:nvPr/>
          </p:nvSpPr>
          <p:spPr bwMode="auto">
            <a:xfrm>
              <a:off x="1942" y="339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66" name="Text Box 251"/>
            <p:cNvSpPr txBox="1">
              <a:spLocks noChangeArrowheads="1"/>
            </p:cNvSpPr>
            <p:nvPr/>
          </p:nvSpPr>
          <p:spPr bwMode="auto">
            <a:xfrm>
              <a:off x="1644" y="339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67" name="Text Box 252"/>
            <p:cNvSpPr txBox="1">
              <a:spLocks noChangeArrowheads="1"/>
            </p:cNvSpPr>
            <p:nvPr/>
          </p:nvSpPr>
          <p:spPr bwMode="auto">
            <a:xfrm>
              <a:off x="1344" y="339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7" name="Group 277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554" y="3312"/>
            <a:chExt cx="3774" cy="290"/>
          </a:xfrm>
        </p:grpSpPr>
        <p:sp>
          <p:nvSpPr>
            <p:cNvPr id="299267" name="Rectangle 259"/>
            <p:cNvSpPr>
              <a:spLocks noChangeArrowheads="1"/>
            </p:cNvSpPr>
            <p:nvPr/>
          </p:nvSpPr>
          <p:spPr bwMode="auto">
            <a:xfrm>
              <a:off x="1554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68" name="Rectangle 260"/>
            <p:cNvSpPr>
              <a:spLocks noChangeArrowheads="1"/>
            </p:cNvSpPr>
            <p:nvPr/>
          </p:nvSpPr>
          <p:spPr bwMode="auto">
            <a:xfrm>
              <a:off x="184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69" name="Rectangle 261"/>
            <p:cNvSpPr>
              <a:spLocks noChangeArrowheads="1"/>
            </p:cNvSpPr>
            <p:nvPr/>
          </p:nvSpPr>
          <p:spPr bwMode="auto">
            <a:xfrm>
              <a:off x="213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0" name="Rectangle 262"/>
            <p:cNvSpPr>
              <a:spLocks noChangeArrowheads="1"/>
            </p:cNvSpPr>
            <p:nvPr/>
          </p:nvSpPr>
          <p:spPr bwMode="auto">
            <a:xfrm>
              <a:off x="242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1" name="Rectangle 263"/>
            <p:cNvSpPr>
              <a:spLocks noChangeArrowheads="1"/>
            </p:cNvSpPr>
            <p:nvPr/>
          </p:nvSpPr>
          <p:spPr bwMode="auto">
            <a:xfrm>
              <a:off x="2718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2" name="Rectangle 264"/>
            <p:cNvSpPr>
              <a:spLocks noChangeArrowheads="1"/>
            </p:cNvSpPr>
            <p:nvPr/>
          </p:nvSpPr>
          <p:spPr bwMode="auto">
            <a:xfrm>
              <a:off x="300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3" name="Rectangle 265"/>
            <p:cNvSpPr>
              <a:spLocks noChangeArrowheads="1"/>
            </p:cNvSpPr>
            <p:nvPr/>
          </p:nvSpPr>
          <p:spPr bwMode="auto">
            <a:xfrm>
              <a:off x="3296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4" name="Rectangle 266"/>
            <p:cNvSpPr>
              <a:spLocks noChangeArrowheads="1"/>
            </p:cNvSpPr>
            <p:nvPr/>
          </p:nvSpPr>
          <p:spPr bwMode="auto">
            <a:xfrm>
              <a:off x="3586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5" name="Rectangle 267"/>
            <p:cNvSpPr>
              <a:spLocks noChangeArrowheads="1"/>
            </p:cNvSpPr>
            <p:nvPr/>
          </p:nvSpPr>
          <p:spPr bwMode="auto">
            <a:xfrm>
              <a:off x="3876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6" name="Rectangle 268"/>
            <p:cNvSpPr>
              <a:spLocks noChangeArrowheads="1"/>
            </p:cNvSpPr>
            <p:nvPr/>
          </p:nvSpPr>
          <p:spPr bwMode="auto">
            <a:xfrm>
              <a:off x="4167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7" name="Rectangle 269"/>
            <p:cNvSpPr>
              <a:spLocks noChangeArrowheads="1"/>
            </p:cNvSpPr>
            <p:nvPr/>
          </p:nvSpPr>
          <p:spPr bwMode="auto">
            <a:xfrm>
              <a:off x="4457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8" name="Rectangle 270"/>
            <p:cNvSpPr>
              <a:spLocks noChangeArrowheads="1"/>
            </p:cNvSpPr>
            <p:nvPr/>
          </p:nvSpPr>
          <p:spPr bwMode="auto">
            <a:xfrm>
              <a:off x="474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79" name="Rectangle 271"/>
            <p:cNvSpPr>
              <a:spLocks noChangeArrowheads="1"/>
            </p:cNvSpPr>
            <p:nvPr/>
          </p:nvSpPr>
          <p:spPr bwMode="auto">
            <a:xfrm>
              <a:off x="503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45" name="Text Box 272"/>
            <p:cNvSpPr txBox="1">
              <a:spLocks noChangeArrowheads="1"/>
            </p:cNvSpPr>
            <p:nvPr/>
          </p:nvSpPr>
          <p:spPr bwMode="auto">
            <a:xfrm>
              <a:off x="2724" y="334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46" name="Text Box 273"/>
            <p:cNvSpPr txBox="1">
              <a:spLocks noChangeArrowheads="1"/>
            </p:cNvSpPr>
            <p:nvPr/>
          </p:nvSpPr>
          <p:spPr bwMode="auto">
            <a:xfrm>
              <a:off x="3052" y="33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47" name="Text Box 274"/>
            <p:cNvSpPr txBox="1">
              <a:spLocks noChangeArrowheads="1"/>
            </p:cNvSpPr>
            <p:nvPr/>
          </p:nvSpPr>
          <p:spPr bwMode="auto">
            <a:xfrm>
              <a:off x="2448" y="3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48" name="Text Box 275"/>
            <p:cNvSpPr txBox="1">
              <a:spLocks noChangeArrowheads="1"/>
            </p:cNvSpPr>
            <p:nvPr/>
          </p:nvSpPr>
          <p:spPr bwMode="auto">
            <a:xfrm>
              <a:off x="2184" y="334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49" name="Text Box 276"/>
            <p:cNvSpPr txBox="1">
              <a:spLocks noChangeArrowheads="1"/>
            </p:cNvSpPr>
            <p:nvPr/>
          </p:nvSpPr>
          <p:spPr bwMode="auto">
            <a:xfrm>
              <a:off x="1884" y="33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8" name="Group 296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698" y="3312"/>
            <a:chExt cx="3774" cy="290"/>
          </a:xfrm>
        </p:grpSpPr>
        <p:sp>
          <p:nvSpPr>
            <p:cNvPr id="299286" name="Rectangle 278"/>
            <p:cNvSpPr>
              <a:spLocks noChangeArrowheads="1"/>
            </p:cNvSpPr>
            <p:nvPr/>
          </p:nvSpPr>
          <p:spPr bwMode="auto">
            <a:xfrm>
              <a:off x="1698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87" name="Rectangle 279"/>
            <p:cNvSpPr>
              <a:spLocks noChangeArrowheads="1"/>
            </p:cNvSpPr>
            <p:nvPr/>
          </p:nvSpPr>
          <p:spPr bwMode="auto">
            <a:xfrm>
              <a:off x="198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88" name="Rectangle 280"/>
            <p:cNvSpPr>
              <a:spLocks noChangeArrowheads="1"/>
            </p:cNvSpPr>
            <p:nvPr/>
          </p:nvSpPr>
          <p:spPr bwMode="auto">
            <a:xfrm>
              <a:off x="227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89" name="Rectangle 281"/>
            <p:cNvSpPr>
              <a:spLocks noChangeArrowheads="1"/>
            </p:cNvSpPr>
            <p:nvPr/>
          </p:nvSpPr>
          <p:spPr bwMode="auto">
            <a:xfrm>
              <a:off x="256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0" name="Rectangle 282"/>
            <p:cNvSpPr>
              <a:spLocks noChangeArrowheads="1"/>
            </p:cNvSpPr>
            <p:nvPr/>
          </p:nvSpPr>
          <p:spPr bwMode="auto">
            <a:xfrm>
              <a:off x="286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1" name="Rectangle 283"/>
            <p:cNvSpPr>
              <a:spLocks noChangeArrowheads="1"/>
            </p:cNvSpPr>
            <p:nvPr/>
          </p:nvSpPr>
          <p:spPr bwMode="auto">
            <a:xfrm>
              <a:off x="315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2" name="Rectangle 284"/>
            <p:cNvSpPr>
              <a:spLocks noChangeArrowheads="1"/>
            </p:cNvSpPr>
            <p:nvPr/>
          </p:nvSpPr>
          <p:spPr bwMode="auto">
            <a:xfrm>
              <a:off x="344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3" name="Rectangle 285"/>
            <p:cNvSpPr>
              <a:spLocks noChangeArrowheads="1"/>
            </p:cNvSpPr>
            <p:nvPr/>
          </p:nvSpPr>
          <p:spPr bwMode="auto">
            <a:xfrm>
              <a:off x="3730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4" name="Rectangle 286"/>
            <p:cNvSpPr>
              <a:spLocks noChangeArrowheads="1"/>
            </p:cNvSpPr>
            <p:nvPr/>
          </p:nvSpPr>
          <p:spPr bwMode="auto">
            <a:xfrm>
              <a:off x="4020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5" name="Rectangle 287"/>
            <p:cNvSpPr>
              <a:spLocks noChangeArrowheads="1"/>
            </p:cNvSpPr>
            <p:nvPr/>
          </p:nvSpPr>
          <p:spPr bwMode="auto">
            <a:xfrm>
              <a:off x="4311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6" name="Rectangle 288"/>
            <p:cNvSpPr>
              <a:spLocks noChangeArrowheads="1"/>
            </p:cNvSpPr>
            <p:nvPr/>
          </p:nvSpPr>
          <p:spPr bwMode="auto">
            <a:xfrm>
              <a:off x="4601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7" name="Rectangle 289"/>
            <p:cNvSpPr>
              <a:spLocks noChangeArrowheads="1"/>
            </p:cNvSpPr>
            <p:nvPr/>
          </p:nvSpPr>
          <p:spPr bwMode="auto">
            <a:xfrm>
              <a:off x="4892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298" name="Rectangle 290"/>
            <p:cNvSpPr>
              <a:spLocks noChangeArrowheads="1"/>
            </p:cNvSpPr>
            <p:nvPr/>
          </p:nvSpPr>
          <p:spPr bwMode="auto">
            <a:xfrm>
              <a:off x="5182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27" name="Text Box 291"/>
            <p:cNvSpPr txBox="1">
              <a:spLocks noChangeArrowheads="1"/>
            </p:cNvSpPr>
            <p:nvPr/>
          </p:nvSpPr>
          <p:spPr bwMode="auto">
            <a:xfrm>
              <a:off x="3144" y="334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28" name="Text Box 292"/>
            <p:cNvSpPr txBox="1">
              <a:spLocks noChangeArrowheads="1"/>
            </p:cNvSpPr>
            <p:nvPr/>
          </p:nvSpPr>
          <p:spPr bwMode="auto">
            <a:xfrm>
              <a:off x="3472" y="33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29" name="Text Box 293"/>
            <p:cNvSpPr txBox="1">
              <a:spLocks noChangeArrowheads="1"/>
            </p:cNvSpPr>
            <p:nvPr/>
          </p:nvSpPr>
          <p:spPr bwMode="auto">
            <a:xfrm>
              <a:off x="2880" y="3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30" name="Text Box 294"/>
            <p:cNvSpPr txBox="1">
              <a:spLocks noChangeArrowheads="1"/>
            </p:cNvSpPr>
            <p:nvPr/>
          </p:nvSpPr>
          <p:spPr bwMode="auto">
            <a:xfrm>
              <a:off x="2604" y="334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31" name="Text Box 295"/>
            <p:cNvSpPr txBox="1">
              <a:spLocks noChangeArrowheads="1"/>
            </p:cNvSpPr>
            <p:nvPr/>
          </p:nvSpPr>
          <p:spPr bwMode="auto">
            <a:xfrm>
              <a:off x="2304" y="33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9" name="Group 315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650" y="3312"/>
            <a:chExt cx="3774" cy="290"/>
          </a:xfrm>
        </p:grpSpPr>
        <p:sp>
          <p:nvSpPr>
            <p:cNvPr id="299305" name="Rectangle 297"/>
            <p:cNvSpPr>
              <a:spLocks noChangeArrowheads="1"/>
            </p:cNvSpPr>
            <p:nvPr/>
          </p:nvSpPr>
          <p:spPr bwMode="auto">
            <a:xfrm>
              <a:off x="165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06" name="Rectangle 298"/>
            <p:cNvSpPr>
              <a:spLocks noChangeArrowheads="1"/>
            </p:cNvSpPr>
            <p:nvPr/>
          </p:nvSpPr>
          <p:spPr bwMode="auto">
            <a:xfrm>
              <a:off x="194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07" name="Rectangle 299"/>
            <p:cNvSpPr>
              <a:spLocks noChangeArrowheads="1"/>
            </p:cNvSpPr>
            <p:nvPr/>
          </p:nvSpPr>
          <p:spPr bwMode="auto">
            <a:xfrm>
              <a:off x="223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08" name="Rectangle 300"/>
            <p:cNvSpPr>
              <a:spLocks noChangeArrowheads="1"/>
            </p:cNvSpPr>
            <p:nvPr/>
          </p:nvSpPr>
          <p:spPr bwMode="auto">
            <a:xfrm>
              <a:off x="252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09" name="Rectangle 301"/>
            <p:cNvSpPr>
              <a:spLocks noChangeArrowheads="1"/>
            </p:cNvSpPr>
            <p:nvPr/>
          </p:nvSpPr>
          <p:spPr bwMode="auto">
            <a:xfrm>
              <a:off x="2814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0" name="Rectangle 302"/>
            <p:cNvSpPr>
              <a:spLocks noChangeArrowheads="1"/>
            </p:cNvSpPr>
            <p:nvPr/>
          </p:nvSpPr>
          <p:spPr bwMode="auto">
            <a:xfrm>
              <a:off x="310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1" name="Rectangle 303"/>
            <p:cNvSpPr>
              <a:spLocks noChangeArrowheads="1"/>
            </p:cNvSpPr>
            <p:nvPr/>
          </p:nvSpPr>
          <p:spPr bwMode="auto">
            <a:xfrm>
              <a:off x="339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2" name="Rectangle 304"/>
            <p:cNvSpPr>
              <a:spLocks noChangeArrowheads="1"/>
            </p:cNvSpPr>
            <p:nvPr/>
          </p:nvSpPr>
          <p:spPr bwMode="auto">
            <a:xfrm>
              <a:off x="368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3" name="Rectangle 305"/>
            <p:cNvSpPr>
              <a:spLocks noChangeArrowheads="1"/>
            </p:cNvSpPr>
            <p:nvPr/>
          </p:nvSpPr>
          <p:spPr bwMode="auto">
            <a:xfrm>
              <a:off x="3972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4" name="Rectangle 306"/>
            <p:cNvSpPr>
              <a:spLocks noChangeArrowheads="1"/>
            </p:cNvSpPr>
            <p:nvPr/>
          </p:nvSpPr>
          <p:spPr bwMode="auto">
            <a:xfrm>
              <a:off x="4263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5" name="Rectangle 307"/>
            <p:cNvSpPr>
              <a:spLocks noChangeArrowheads="1"/>
            </p:cNvSpPr>
            <p:nvPr/>
          </p:nvSpPr>
          <p:spPr bwMode="auto">
            <a:xfrm>
              <a:off x="4553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6" name="Rectangle 308"/>
            <p:cNvSpPr>
              <a:spLocks noChangeArrowheads="1"/>
            </p:cNvSpPr>
            <p:nvPr/>
          </p:nvSpPr>
          <p:spPr bwMode="auto">
            <a:xfrm>
              <a:off x="4844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17" name="Rectangle 309"/>
            <p:cNvSpPr>
              <a:spLocks noChangeArrowheads="1"/>
            </p:cNvSpPr>
            <p:nvPr/>
          </p:nvSpPr>
          <p:spPr bwMode="auto">
            <a:xfrm>
              <a:off x="5134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309" name="Text Box 310"/>
            <p:cNvSpPr txBox="1">
              <a:spLocks noChangeArrowheads="1"/>
            </p:cNvSpPr>
            <p:nvPr/>
          </p:nvSpPr>
          <p:spPr bwMode="auto">
            <a:xfrm>
              <a:off x="3390" y="335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10" name="Text Box 311"/>
            <p:cNvSpPr txBox="1">
              <a:spLocks noChangeArrowheads="1"/>
            </p:cNvSpPr>
            <p:nvPr/>
          </p:nvSpPr>
          <p:spPr bwMode="auto">
            <a:xfrm>
              <a:off x="3718" y="335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11" name="Text Box 312"/>
            <p:cNvSpPr txBox="1">
              <a:spLocks noChangeArrowheads="1"/>
            </p:cNvSpPr>
            <p:nvPr/>
          </p:nvSpPr>
          <p:spPr bwMode="auto">
            <a:xfrm>
              <a:off x="3126" y="335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12" name="Text Box 313"/>
            <p:cNvSpPr txBox="1">
              <a:spLocks noChangeArrowheads="1"/>
            </p:cNvSpPr>
            <p:nvPr/>
          </p:nvSpPr>
          <p:spPr bwMode="auto">
            <a:xfrm>
              <a:off x="2850" y="335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313" name="Text Box 314"/>
            <p:cNvSpPr txBox="1">
              <a:spLocks noChangeArrowheads="1"/>
            </p:cNvSpPr>
            <p:nvPr/>
          </p:nvSpPr>
          <p:spPr bwMode="auto">
            <a:xfrm>
              <a:off x="2550" y="334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0" name="Group 334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698" y="3312"/>
            <a:chExt cx="3774" cy="290"/>
          </a:xfrm>
        </p:grpSpPr>
        <p:sp>
          <p:nvSpPr>
            <p:cNvPr id="299324" name="Rectangle 316"/>
            <p:cNvSpPr>
              <a:spLocks noChangeArrowheads="1"/>
            </p:cNvSpPr>
            <p:nvPr/>
          </p:nvSpPr>
          <p:spPr bwMode="auto">
            <a:xfrm>
              <a:off x="1698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25" name="Rectangle 317"/>
            <p:cNvSpPr>
              <a:spLocks noChangeArrowheads="1"/>
            </p:cNvSpPr>
            <p:nvPr/>
          </p:nvSpPr>
          <p:spPr bwMode="auto">
            <a:xfrm>
              <a:off x="198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26" name="Rectangle 318"/>
            <p:cNvSpPr>
              <a:spLocks noChangeArrowheads="1"/>
            </p:cNvSpPr>
            <p:nvPr/>
          </p:nvSpPr>
          <p:spPr bwMode="auto">
            <a:xfrm>
              <a:off x="227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27" name="Rectangle 319"/>
            <p:cNvSpPr>
              <a:spLocks noChangeArrowheads="1"/>
            </p:cNvSpPr>
            <p:nvPr/>
          </p:nvSpPr>
          <p:spPr bwMode="auto">
            <a:xfrm>
              <a:off x="2569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28" name="Rectangle 320"/>
            <p:cNvSpPr>
              <a:spLocks noChangeArrowheads="1"/>
            </p:cNvSpPr>
            <p:nvPr/>
          </p:nvSpPr>
          <p:spPr bwMode="auto">
            <a:xfrm>
              <a:off x="286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29" name="Rectangle 321"/>
            <p:cNvSpPr>
              <a:spLocks noChangeArrowheads="1"/>
            </p:cNvSpPr>
            <p:nvPr/>
          </p:nvSpPr>
          <p:spPr bwMode="auto">
            <a:xfrm>
              <a:off x="315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0" name="Rectangle 322"/>
            <p:cNvSpPr>
              <a:spLocks noChangeArrowheads="1"/>
            </p:cNvSpPr>
            <p:nvPr/>
          </p:nvSpPr>
          <p:spPr bwMode="auto">
            <a:xfrm>
              <a:off x="344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1" name="Rectangle 323"/>
            <p:cNvSpPr>
              <a:spLocks noChangeArrowheads="1"/>
            </p:cNvSpPr>
            <p:nvPr/>
          </p:nvSpPr>
          <p:spPr bwMode="auto">
            <a:xfrm>
              <a:off x="373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2" name="Rectangle 324"/>
            <p:cNvSpPr>
              <a:spLocks noChangeArrowheads="1"/>
            </p:cNvSpPr>
            <p:nvPr/>
          </p:nvSpPr>
          <p:spPr bwMode="auto">
            <a:xfrm>
              <a:off x="402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3" name="Rectangle 325"/>
            <p:cNvSpPr>
              <a:spLocks noChangeArrowheads="1"/>
            </p:cNvSpPr>
            <p:nvPr/>
          </p:nvSpPr>
          <p:spPr bwMode="auto">
            <a:xfrm>
              <a:off x="4311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4" name="Rectangle 326"/>
            <p:cNvSpPr>
              <a:spLocks noChangeArrowheads="1"/>
            </p:cNvSpPr>
            <p:nvPr/>
          </p:nvSpPr>
          <p:spPr bwMode="auto">
            <a:xfrm>
              <a:off x="4601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5" name="Rectangle 327"/>
            <p:cNvSpPr>
              <a:spLocks noChangeArrowheads="1"/>
            </p:cNvSpPr>
            <p:nvPr/>
          </p:nvSpPr>
          <p:spPr bwMode="auto">
            <a:xfrm>
              <a:off x="4892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36" name="Rectangle 328"/>
            <p:cNvSpPr>
              <a:spLocks noChangeArrowheads="1"/>
            </p:cNvSpPr>
            <p:nvPr/>
          </p:nvSpPr>
          <p:spPr bwMode="auto">
            <a:xfrm>
              <a:off x="5182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291" name="Text Box 329"/>
            <p:cNvSpPr txBox="1">
              <a:spLocks noChangeArrowheads="1"/>
            </p:cNvSpPr>
            <p:nvPr/>
          </p:nvSpPr>
          <p:spPr bwMode="auto">
            <a:xfrm>
              <a:off x="3732" y="334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92" name="Text Box 330"/>
            <p:cNvSpPr txBox="1">
              <a:spLocks noChangeArrowheads="1"/>
            </p:cNvSpPr>
            <p:nvPr/>
          </p:nvSpPr>
          <p:spPr bwMode="auto">
            <a:xfrm>
              <a:off x="4060" y="334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93" name="Text Box 331"/>
            <p:cNvSpPr txBox="1">
              <a:spLocks noChangeArrowheads="1"/>
            </p:cNvSpPr>
            <p:nvPr/>
          </p:nvSpPr>
          <p:spPr bwMode="auto">
            <a:xfrm>
              <a:off x="3468" y="334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94" name="Text Box 332"/>
            <p:cNvSpPr txBox="1">
              <a:spLocks noChangeArrowheads="1"/>
            </p:cNvSpPr>
            <p:nvPr/>
          </p:nvSpPr>
          <p:spPr bwMode="auto">
            <a:xfrm>
              <a:off x="3192" y="33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95" name="Text Box 333"/>
            <p:cNvSpPr txBox="1">
              <a:spLocks noChangeArrowheads="1"/>
            </p:cNvSpPr>
            <p:nvPr/>
          </p:nvSpPr>
          <p:spPr bwMode="auto">
            <a:xfrm>
              <a:off x="2892" y="33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1" name="Group 353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680" y="3312"/>
            <a:chExt cx="3774" cy="290"/>
          </a:xfrm>
        </p:grpSpPr>
        <p:sp>
          <p:nvSpPr>
            <p:cNvPr id="299343" name="Rectangle 335"/>
            <p:cNvSpPr>
              <a:spLocks noChangeArrowheads="1"/>
            </p:cNvSpPr>
            <p:nvPr/>
          </p:nvSpPr>
          <p:spPr bwMode="auto">
            <a:xfrm>
              <a:off x="1680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4" name="Rectangle 336"/>
            <p:cNvSpPr>
              <a:spLocks noChangeArrowheads="1"/>
            </p:cNvSpPr>
            <p:nvPr/>
          </p:nvSpPr>
          <p:spPr bwMode="auto">
            <a:xfrm>
              <a:off x="197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5" name="Rectangle 337"/>
            <p:cNvSpPr>
              <a:spLocks noChangeArrowheads="1"/>
            </p:cNvSpPr>
            <p:nvPr/>
          </p:nvSpPr>
          <p:spPr bwMode="auto">
            <a:xfrm>
              <a:off x="226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6" name="Rectangle 338"/>
            <p:cNvSpPr>
              <a:spLocks noChangeArrowheads="1"/>
            </p:cNvSpPr>
            <p:nvPr/>
          </p:nvSpPr>
          <p:spPr bwMode="auto">
            <a:xfrm>
              <a:off x="2551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7" name="Rectangle 339"/>
            <p:cNvSpPr>
              <a:spLocks noChangeArrowheads="1"/>
            </p:cNvSpPr>
            <p:nvPr/>
          </p:nvSpPr>
          <p:spPr bwMode="auto">
            <a:xfrm>
              <a:off x="2844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8" name="Rectangle 340"/>
            <p:cNvSpPr>
              <a:spLocks noChangeArrowheads="1"/>
            </p:cNvSpPr>
            <p:nvPr/>
          </p:nvSpPr>
          <p:spPr bwMode="auto">
            <a:xfrm>
              <a:off x="313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49" name="Rectangle 341"/>
            <p:cNvSpPr>
              <a:spLocks noChangeArrowheads="1"/>
            </p:cNvSpPr>
            <p:nvPr/>
          </p:nvSpPr>
          <p:spPr bwMode="auto">
            <a:xfrm>
              <a:off x="342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0" name="Rectangle 342"/>
            <p:cNvSpPr>
              <a:spLocks noChangeArrowheads="1"/>
            </p:cNvSpPr>
            <p:nvPr/>
          </p:nvSpPr>
          <p:spPr bwMode="auto">
            <a:xfrm>
              <a:off x="371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1" name="Rectangle 343"/>
            <p:cNvSpPr>
              <a:spLocks noChangeArrowheads="1"/>
            </p:cNvSpPr>
            <p:nvPr/>
          </p:nvSpPr>
          <p:spPr bwMode="auto">
            <a:xfrm>
              <a:off x="4002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2" name="Rectangle 344"/>
            <p:cNvSpPr>
              <a:spLocks noChangeArrowheads="1"/>
            </p:cNvSpPr>
            <p:nvPr/>
          </p:nvSpPr>
          <p:spPr bwMode="auto">
            <a:xfrm>
              <a:off x="4293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3" name="Rectangle 345"/>
            <p:cNvSpPr>
              <a:spLocks noChangeArrowheads="1"/>
            </p:cNvSpPr>
            <p:nvPr/>
          </p:nvSpPr>
          <p:spPr bwMode="auto">
            <a:xfrm>
              <a:off x="4583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4" name="Rectangle 346"/>
            <p:cNvSpPr>
              <a:spLocks noChangeArrowheads="1"/>
            </p:cNvSpPr>
            <p:nvPr/>
          </p:nvSpPr>
          <p:spPr bwMode="auto">
            <a:xfrm>
              <a:off x="4874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55" name="Rectangle 347"/>
            <p:cNvSpPr>
              <a:spLocks noChangeArrowheads="1"/>
            </p:cNvSpPr>
            <p:nvPr/>
          </p:nvSpPr>
          <p:spPr bwMode="auto">
            <a:xfrm>
              <a:off x="5164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273" name="Text Box 348"/>
            <p:cNvSpPr txBox="1">
              <a:spLocks noChangeArrowheads="1"/>
            </p:cNvSpPr>
            <p:nvPr/>
          </p:nvSpPr>
          <p:spPr bwMode="auto">
            <a:xfrm>
              <a:off x="4002" y="334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74" name="Text Box 349"/>
            <p:cNvSpPr txBox="1">
              <a:spLocks noChangeArrowheads="1"/>
            </p:cNvSpPr>
            <p:nvPr/>
          </p:nvSpPr>
          <p:spPr bwMode="auto">
            <a:xfrm>
              <a:off x="4330" y="334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75" name="Text Box 350"/>
            <p:cNvSpPr txBox="1">
              <a:spLocks noChangeArrowheads="1"/>
            </p:cNvSpPr>
            <p:nvPr/>
          </p:nvSpPr>
          <p:spPr bwMode="auto">
            <a:xfrm>
              <a:off x="3738" y="334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76" name="Text Box 351"/>
            <p:cNvSpPr txBox="1">
              <a:spLocks noChangeArrowheads="1"/>
            </p:cNvSpPr>
            <p:nvPr/>
          </p:nvSpPr>
          <p:spPr bwMode="auto">
            <a:xfrm>
              <a:off x="3462" y="33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77" name="Text Box 352"/>
            <p:cNvSpPr txBox="1">
              <a:spLocks noChangeArrowheads="1"/>
            </p:cNvSpPr>
            <p:nvPr/>
          </p:nvSpPr>
          <p:spPr bwMode="auto">
            <a:xfrm>
              <a:off x="3162" y="334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2" name="Group 372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794" y="3312"/>
            <a:chExt cx="3774" cy="290"/>
          </a:xfrm>
        </p:grpSpPr>
        <p:sp>
          <p:nvSpPr>
            <p:cNvPr id="299362" name="Rectangle 354"/>
            <p:cNvSpPr>
              <a:spLocks noChangeArrowheads="1"/>
            </p:cNvSpPr>
            <p:nvPr/>
          </p:nvSpPr>
          <p:spPr bwMode="auto">
            <a:xfrm>
              <a:off x="1794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3" name="Rectangle 355"/>
            <p:cNvSpPr>
              <a:spLocks noChangeArrowheads="1"/>
            </p:cNvSpPr>
            <p:nvPr/>
          </p:nvSpPr>
          <p:spPr bwMode="auto">
            <a:xfrm>
              <a:off x="208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4" name="Rectangle 356"/>
            <p:cNvSpPr>
              <a:spLocks noChangeArrowheads="1"/>
            </p:cNvSpPr>
            <p:nvPr/>
          </p:nvSpPr>
          <p:spPr bwMode="auto">
            <a:xfrm>
              <a:off x="237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5" name="Rectangle 357"/>
            <p:cNvSpPr>
              <a:spLocks noChangeArrowheads="1"/>
            </p:cNvSpPr>
            <p:nvPr/>
          </p:nvSpPr>
          <p:spPr bwMode="auto">
            <a:xfrm>
              <a:off x="2665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6" name="Rectangle 358"/>
            <p:cNvSpPr>
              <a:spLocks noChangeArrowheads="1"/>
            </p:cNvSpPr>
            <p:nvPr/>
          </p:nvSpPr>
          <p:spPr bwMode="auto">
            <a:xfrm>
              <a:off x="2958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7" name="Rectangle 359"/>
            <p:cNvSpPr>
              <a:spLocks noChangeArrowheads="1"/>
            </p:cNvSpPr>
            <p:nvPr/>
          </p:nvSpPr>
          <p:spPr bwMode="auto">
            <a:xfrm>
              <a:off x="324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8" name="Rectangle 360"/>
            <p:cNvSpPr>
              <a:spLocks noChangeArrowheads="1"/>
            </p:cNvSpPr>
            <p:nvPr/>
          </p:nvSpPr>
          <p:spPr bwMode="auto">
            <a:xfrm>
              <a:off x="353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69" name="Rectangle 361"/>
            <p:cNvSpPr>
              <a:spLocks noChangeArrowheads="1"/>
            </p:cNvSpPr>
            <p:nvPr/>
          </p:nvSpPr>
          <p:spPr bwMode="auto">
            <a:xfrm>
              <a:off x="382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70" name="Rectangle 362"/>
            <p:cNvSpPr>
              <a:spLocks noChangeArrowheads="1"/>
            </p:cNvSpPr>
            <p:nvPr/>
          </p:nvSpPr>
          <p:spPr bwMode="auto">
            <a:xfrm>
              <a:off x="411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71" name="Rectangle 363"/>
            <p:cNvSpPr>
              <a:spLocks noChangeArrowheads="1"/>
            </p:cNvSpPr>
            <p:nvPr/>
          </p:nvSpPr>
          <p:spPr bwMode="auto">
            <a:xfrm>
              <a:off x="4407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72" name="Rectangle 364"/>
            <p:cNvSpPr>
              <a:spLocks noChangeArrowheads="1"/>
            </p:cNvSpPr>
            <p:nvPr/>
          </p:nvSpPr>
          <p:spPr bwMode="auto">
            <a:xfrm>
              <a:off x="4697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73" name="Rectangle 365"/>
            <p:cNvSpPr>
              <a:spLocks noChangeArrowheads="1"/>
            </p:cNvSpPr>
            <p:nvPr/>
          </p:nvSpPr>
          <p:spPr bwMode="auto">
            <a:xfrm>
              <a:off x="498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74" name="Rectangle 366"/>
            <p:cNvSpPr>
              <a:spLocks noChangeArrowheads="1"/>
            </p:cNvSpPr>
            <p:nvPr/>
          </p:nvSpPr>
          <p:spPr bwMode="auto">
            <a:xfrm>
              <a:off x="527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255" name="Text Box 367"/>
            <p:cNvSpPr txBox="1">
              <a:spLocks noChangeArrowheads="1"/>
            </p:cNvSpPr>
            <p:nvPr/>
          </p:nvSpPr>
          <p:spPr bwMode="auto">
            <a:xfrm>
              <a:off x="4410" y="334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56" name="Text Box 368"/>
            <p:cNvSpPr txBox="1">
              <a:spLocks noChangeArrowheads="1"/>
            </p:cNvSpPr>
            <p:nvPr/>
          </p:nvSpPr>
          <p:spPr bwMode="auto">
            <a:xfrm>
              <a:off x="4738" y="33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57" name="Text Box 369"/>
            <p:cNvSpPr txBox="1">
              <a:spLocks noChangeArrowheads="1"/>
            </p:cNvSpPr>
            <p:nvPr/>
          </p:nvSpPr>
          <p:spPr bwMode="auto">
            <a:xfrm>
              <a:off x="4146" y="3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58" name="Text Box 370"/>
            <p:cNvSpPr txBox="1">
              <a:spLocks noChangeArrowheads="1"/>
            </p:cNvSpPr>
            <p:nvPr/>
          </p:nvSpPr>
          <p:spPr bwMode="auto">
            <a:xfrm>
              <a:off x="3870" y="334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59" name="Text Box 371"/>
            <p:cNvSpPr txBox="1">
              <a:spLocks noChangeArrowheads="1"/>
            </p:cNvSpPr>
            <p:nvPr/>
          </p:nvSpPr>
          <p:spPr bwMode="auto">
            <a:xfrm>
              <a:off x="3570" y="33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3" name="Group 391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746" y="3360"/>
            <a:chExt cx="3774" cy="290"/>
          </a:xfrm>
        </p:grpSpPr>
        <p:sp>
          <p:nvSpPr>
            <p:cNvPr id="299381" name="Rectangle 373"/>
            <p:cNvSpPr>
              <a:spLocks noChangeArrowheads="1"/>
            </p:cNvSpPr>
            <p:nvPr/>
          </p:nvSpPr>
          <p:spPr bwMode="auto">
            <a:xfrm>
              <a:off x="1746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2" name="Rectangle 374"/>
            <p:cNvSpPr>
              <a:spLocks noChangeArrowheads="1"/>
            </p:cNvSpPr>
            <p:nvPr/>
          </p:nvSpPr>
          <p:spPr bwMode="auto">
            <a:xfrm>
              <a:off x="2037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3" name="Rectangle 375"/>
            <p:cNvSpPr>
              <a:spLocks noChangeArrowheads="1"/>
            </p:cNvSpPr>
            <p:nvPr/>
          </p:nvSpPr>
          <p:spPr bwMode="auto">
            <a:xfrm>
              <a:off x="2327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4" name="Rectangle 376"/>
            <p:cNvSpPr>
              <a:spLocks noChangeArrowheads="1"/>
            </p:cNvSpPr>
            <p:nvPr/>
          </p:nvSpPr>
          <p:spPr bwMode="auto">
            <a:xfrm>
              <a:off x="2617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5" name="Rectangle 377"/>
            <p:cNvSpPr>
              <a:spLocks noChangeArrowheads="1"/>
            </p:cNvSpPr>
            <p:nvPr/>
          </p:nvSpPr>
          <p:spPr bwMode="auto">
            <a:xfrm>
              <a:off x="2910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6" name="Rectangle 378"/>
            <p:cNvSpPr>
              <a:spLocks noChangeArrowheads="1"/>
            </p:cNvSpPr>
            <p:nvPr/>
          </p:nvSpPr>
          <p:spPr bwMode="auto">
            <a:xfrm>
              <a:off x="319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7" name="Rectangle 379"/>
            <p:cNvSpPr>
              <a:spLocks noChangeArrowheads="1"/>
            </p:cNvSpPr>
            <p:nvPr/>
          </p:nvSpPr>
          <p:spPr bwMode="auto">
            <a:xfrm>
              <a:off x="348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8" name="Rectangle 380"/>
            <p:cNvSpPr>
              <a:spLocks noChangeArrowheads="1"/>
            </p:cNvSpPr>
            <p:nvPr/>
          </p:nvSpPr>
          <p:spPr bwMode="auto">
            <a:xfrm>
              <a:off x="377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89" name="Rectangle 381"/>
            <p:cNvSpPr>
              <a:spLocks noChangeArrowheads="1"/>
            </p:cNvSpPr>
            <p:nvPr/>
          </p:nvSpPr>
          <p:spPr bwMode="auto">
            <a:xfrm>
              <a:off x="406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90" name="Rectangle 382"/>
            <p:cNvSpPr>
              <a:spLocks noChangeArrowheads="1"/>
            </p:cNvSpPr>
            <p:nvPr/>
          </p:nvSpPr>
          <p:spPr bwMode="auto">
            <a:xfrm>
              <a:off x="4359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91" name="Rectangle 383"/>
            <p:cNvSpPr>
              <a:spLocks noChangeArrowheads="1"/>
            </p:cNvSpPr>
            <p:nvPr/>
          </p:nvSpPr>
          <p:spPr bwMode="auto">
            <a:xfrm>
              <a:off x="4649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92" name="Rectangle 384"/>
            <p:cNvSpPr>
              <a:spLocks noChangeArrowheads="1"/>
            </p:cNvSpPr>
            <p:nvPr/>
          </p:nvSpPr>
          <p:spPr bwMode="auto">
            <a:xfrm>
              <a:off x="4940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393" name="Rectangle 385"/>
            <p:cNvSpPr>
              <a:spLocks noChangeArrowheads="1"/>
            </p:cNvSpPr>
            <p:nvPr/>
          </p:nvSpPr>
          <p:spPr bwMode="auto">
            <a:xfrm>
              <a:off x="5230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237" name="Text Box 386"/>
            <p:cNvSpPr txBox="1">
              <a:spLocks noChangeArrowheads="1"/>
            </p:cNvSpPr>
            <p:nvPr/>
          </p:nvSpPr>
          <p:spPr bwMode="auto">
            <a:xfrm>
              <a:off x="4650" y="3390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38" name="Text Box 387"/>
            <p:cNvSpPr txBox="1">
              <a:spLocks noChangeArrowheads="1"/>
            </p:cNvSpPr>
            <p:nvPr/>
          </p:nvSpPr>
          <p:spPr bwMode="auto">
            <a:xfrm>
              <a:off x="4978" y="3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39" name="Text Box 388"/>
            <p:cNvSpPr txBox="1">
              <a:spLocks noChangeArrowheads="1"/>
            </p:cNvSpPr>
            <p:nvPr/>
          </p:nvSpPr>
          <p:spPr bwMode="auto">
            <a:xfrm>
              <a:off x="4386" y="339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40" name="Text Box 389"/>
            <p:cNvSpPr txBox="1">
              <a:spLocks noChangeArrowheads="1"/>
            </p:cNvSpPr>
            <p:nvPr/>
          </p:nvSpPr>
          <p:spPr bwMode="auto">
            <a:xfrm>
              <a:off x="4110" y="338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41" name="Text Box 390"/>
            <p:cNvSpPr txBox="1">
              <a:spLocks noChangeArrowheads="1"/>
            </p:cNvSpPr>
            <p:nvPr/>
          </p:nvSpPr>
          <p:spPr bwMode="auto">
            <a:xfrm>
              <a:off x="3810" y="338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4" name="Group 410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794" y="3360"/>
            <a:chExt cx="3774" cy="290"/>
          </a:xfrm>
        </p:grpSpPr>
        <p:sp>
          <p:nvSpPr>
            <p:cNvPr id="299400" name="Rectangle 392"/>
            <p:cNvSpPr>
              <a:spLocks noChangeArrowheads="1"/>
            </p:cNvSpPr>
            <p:nvPr/>
          </p:nvSpPr>
          <p:spPr bwMode="auto">
            <a:xfrm>
              <a:off x="1794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1" name="Rectangle 393"/>
            <p:cNvSpPr>
              <a:spLocks noChangeArrowheads="1"/>
            </p:cNvSpPr>
            <p:nvPr/>
          </p:nvSpPr>
          <p:spPr bwMode="auto">
            <a:xfrm>
              <a:off x="208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2" name="Rectangle 394"/>
            <p:cNvSpPr>
              <a:spLocks noChangeArrowheads="1"/>
            </p:cNvSpPr>
            <p:nvPr/>
          </p:nvSpPr>
          <p:spPr bwMode="auto">
            <a:xfrm>
              <a:off x="237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3" name="Rectangle 395"/>
            <p:cNvSpPr>
              <a:spLocks noChangeArrowheads="1"/>
            </p:cNvSpPr>
            <p:nvPr/>
          </p:nvSpPr>
          <p:spPr bwMode="auto">
            <a:xfrm>
              <a:off x="2665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4" name="Rectangle 396"/>
            <p:cNvSpPr>
              <a:spLocks noChangeArrowheads="1"/>
            </p:cNvSpPr>
            <p:nvPr/>
          </p:nvSpPr>
          <p:spPr bwMode="auto">
            <a:xfrm>
              <a:off x="295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5" name="Rectangle 397"/>
            <p:cNvSpPr>
              <a:spLocks noChangeArrowheads="1"/>
            </p:cNvSpPr>
            <p:nvPr/>
          </p:nvSpPr>
          <p:spPr bwMode="auto">
            <a:xfrm>
              <a:off x="3246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6" name="Rectangle 398"/>
            <p:cNvSpPr>
              <a:spLocks noChangeArrowheads="1"/>
            </p:cNvSpPr>
            <p:nvPr/>
          </p:nvSpPr>
          <p:spPr bwMode="auto">
            <a:xfrm>
              <a:off x="3536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7" name="Rectangle 399"/>
            <p:cNvSpPr>
              <a:spLocks noChangeArrowheads="1"/>
            </p:cNvSpPr>
            <p:nvPr/>
          </p:nvSpPr>
          <p:spPr bwMode="auto">
            <a:xfrm>
              <a:off x="3826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8" name="Rectangle 400"/>
            <p:cNvSpPr>
              <a:spLocks noChangeArrowheads="1"/>
            </p:cNvSpPr>
            <p:nvPr/>
          </p:nvSpPr>
          <p:spPr bwMode="auto">
            <a:xfrm>
              <a:off x="4116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09" name="Rectangle 401"/>
            <p:cNvSpPr>
              <a:spLocks noChangeArrowheads="1"/>
            </p:cNvSpPr>
            <p:nvPr/>
          </p:nvSpPr>
          <p:spPr bwMode="auto">
            <a:xfrm>
              <a:off x="4407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10" name="Rectangle 402"/>
            <p:cNvSpPr>
              <a:spLocks noChangeArrowheads="1"/>
            </p:cNvSpPr>
            <p:nvPr/>
          </p:nvSpPr>
          <p:spPr bwMode="auto">
            <a:xfrm>
              <a:off x="4697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11" name="Rectangle 403"/>
            <p:cNvSpPr>
              <a:spLocks noChangeArrowheads="1"/>
            </p:cNvSpPr>
            <p:nvPr/>
          </p:nvSpPr>
          <p:spPr bwMode="auto">
            <a:xfrm>
              <a:off x="498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12" name="Rectangle 404"/>
            <p:cNvSpPr>
              <a:spLocks noChangeArrowheads="1"/>
            </p:cNvSpPr>
            <p:nvPr/>
          </p:nvSpPr>
          <p:spPr bwMode="auto">
            <a:xfrm>
              <a:off x="5278" y="3360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219" name="Text Box 405"/>
            <p:cNvSpPr txBox="1">
              <a:spLocks noChangeArrowheads="1"/>
            </p:cNvSpPr>
            <p:nvPr/>
          </p:nvSpPr>
          <p:spPr bwMode="auto">
            <a:xfrm>
              <a:off x="4992" y="339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B1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20" name="Text Box 406"/>
            <p:cNvSpPr txBox="1">
              <a:spLocks noChangeArrowheads="1"/>
            </p:cNvSpPr>
            <p:nvPr/>
          </p:nvSpPr>
          <p:spPr bwMode="auto">
            <a:xfrm>
              <a:off x="5320" y="339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A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21" name="Text Box 407"/>
            <p:cNvSpPr txBox="1">
              <a:spLocks noChangeArrowheads="1"/>
            </p:cNvSpPr>
            <p:nvPr/>
          </p:nvSpPr>
          <p:spPr bwMode="auto">
            <a:xfrm>
              <a:off x="4728" y="339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D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22" name="Text Box 408"/>
            <p:cNvSpPr txBox="1">
              <a:spLocks noChangeArrowheads="1"/>
            </p:cNvSpPr>
            <p:nvPr/>
          </p:nvSpPr>
          <p:spPr bwMode="auto">
            <a:xfrm>
              <a:off x="4452" y="339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E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  <p:sp>
          <p:nvSpPr>
            <p:cNvPr id="48223" name="Text Box 409"/>
            <p:cNvSpPr txBox="1">
              <a:spLocks noChangeArrowheads="1"/>
            </p:cNvSpPr>
            <p:nvPr/>
          </p:nvSpPr>
          <p:spPr bwMode="auto">
            <a:xfrm>
              <a:off x="4152" y="33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F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grpSp>
        <p:nvGrpSpPr>
          <p:cNvPr id="15" name="Group 426"/>
          <p:cNvGrpSpPr>
            <a:grpSpLocks/>
          </p:cNvGrpSpPr>
          <p:nvPr/>
        </p:nvGrpSpPr>
        <p:grpSpPr bwMode="auto">
          <a:xfrm>
            <a:off x="2800350" y="4433888"/>
            <a:ext cx="5991225" cy="460375"/>
            <a:chOff x="1746" y="3360"/>
            <a:chExt cx="3774" cy="290"/>
          </a:xfrm>
        </p:grpSpPr>
        <p:sp>
          <p:nvSpPr>
            <p:cNvPr id="299419" name="Rectangle 411"/>
            <p:cNvSpPr>
              <a:spLocks noChangeArrowheads="1"/>
            </p:cNvSpPr>
            <p:nvPr/>
          </p:nvSpPr>
          <p:spPr bwMode="auto">
            <a:xfrm>
              <a:off x="1746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0" name="Rectangle 412"/>
            <p:cNvSpPr>
              <a:spLocks noChangeArrowheads="1"/>
            </p:cNvSpPr>
            <p:nvPr/>
          </p:nvSpPr>
          <p:spPr bwMode="auto">
            <a:xfrm>
              <a:off x="203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1" name="Rectangle 413"/>
            <p:cNvSpPr>
              <a:spLocks noChangeArrowheads="1"/>
            </p:cNvSpPr>
            <p:nvPr/>
          </p:nvSpPr>
          <p:spPr bwMode="auto">
            <a:xfrm>
              <a:off x="232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2" name="Rectangle 414"/>
            <p:cNvSpPr>
              <a:spLocks noChangeArrowheads="1"/>
            </p:cNvSpPr>
            <p:nvPr/>
          </p:nvSpPr>
          <p:spPr bwMode="auto">
            <a:xfrm>
              <a:off x="2617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3" name="Rectangle 415"/>
            <p:cNvSpPr>
              <a:spLocks noChangeArrowheads="1"/>
            </p:cNvSpPr>
            <p:nvPr/>
          </p:nvSpPr>
          <p:spPr bwMode="auto">
            <a:xfrm>
              <a:off x="2910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4" name="Rectangle 416"/>
            <p:cNvSpPr>
              <a:spLocks noChangeArrowheads="1"/>
            </p:cNvSpPr>
            <p:nvPr/>
          </p:nvSpPr>
          <p:spPr bwMode="auto">
            <a:xfrm>
              <a:off x="319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5" name="Rectangle 417"/>
            <p:cNvSpPr>
              <a:spLocks noChangeArrowheads="1"/>
            </p:cNvSpPr>
            <p:nvPr/>
          </p:nvSpPr>
          <p:spPr bwMode="auto">
            <a:xfrm>
              <a:off x="348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6" name="Rectangle 418"/>
            <p:cNvSpPr>
              <a:spLocks noChangeArrowheads="1"/>
            </p:cNvSpPr>
            <p:nvPr/>
          </p:nvSpPr>
          <p:spPr bwMode="auto">
            <a:xfrm>
              <a:off x="377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7" name="Rectangle 419"/>
            <p:cNvSpPr>
              <a:spLocks noChangeArrowheads="1"/>
            </p:cNvSpPr>
            <p:nvPr/>
          </p:nvSpPr>
          <p:spPr bwMode="auto">
            <a:xfrm>
              <a:off x="4068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8" name="Rectangle 420"/>
            <p:cNvSpPr>
              <a:spLocks noChangeArrowheads="1"/>
            </p:cNvSpPr>
            <p:nvPr/>
          </p:nvSpPr>
          <p:spPr bwMode="auto">
            <a:xfrm>
              <a:off x="4359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29" name="Rectangle 421"/>
            <p:cNvSpPr>
              <a:spLocks noChangeArrowheads="1"/>
            </p:cNvSpPr>
            <p:nvPr/>
          </p:nvSpPr>
          <p:spPr bwMode="auto">
            <a:xfrm>
              <a:off x="4649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0" name="Rectangle 422"/>
            <p:cNvSpPr>
              <a:spLocks noChangeArrowheads="1"/>
            </p:cNvSpPr>
            <p:nvPr/>
          </p:nvSpPr>
          <p:spPr bwMode="auto">
            <a:xfrm>
              <a:off x="4940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1" name="Rectangle 423"/>
            <p:cNvSpPr>
              <a:spLocks noChangeArrowheads="1"/>
            </p:cNvSpPr>
            <p:nvPr/>
          </p:nvSpPr>
          <p:spPr bwMode="auto">
            <a:xfrm>
              <a:off x="5230" y="3360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6" name="Group 441"/>
          <p:cNvGrpSpPr>
            <a:grpSpLocks/>
          </p:cNvGrpSpPr>
          <p:nvPr/>
        </p:nvGrpSpPr>
        <p:grpSpPr bwMode="auto">
          <a:xfrm>
            <a:off x="2794000" y="4433888"/>
            <a:ext cx="5997575" cy="460375"/>
            <a:chOff x="1772" y="3312"/>
            <a:chExt cx="3778" cy="290"/>
          </a:xfrm>
        </p:grpSpPr>
        <p:sp>
          <p:nvSpPr>
            <p:cNvPr id="299435" name="Rectangle 427"/>
            <p:cNvSpPr>
              <a:spLocks noChangeArrowheads="1"/>
            </p:cNvSpPr>
            <p:nvPr/>
          </p:nvSpPr>
          <p:spPr bwMode="auto">
            <a:xfrm>
              <a:off x="1776" y="3312"/>
              <a:ext cx="290" cy="29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6" name="Rectangle 428"/>
            <p:cNvSpPr>
              <a:spLocks noChangeArrowheads="1"/>
            </p:cNvSpPr>
            <p:nvPr/>
          </p:nvSpPr>
          <p:spPr bwMode="auto">
            <a:xfrm>
              <a:off x="2067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7" name="Rectangle 429"/>
            <p:cNvSpPr>
              <a:spLocks noChangeArrowheads="1"/>
            </p:cNvSpPr>
            <p:nvPr/>
          </p:nvSpPr>
          <p:spPr bwMode="auto">
            <a:xfrm>
              <a:off x="2357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8" name="Rectangle 430"/>
            <p:cNvSpPr>
              <a:spLocks noChangeArrowheads="1"/>
            </p:cNvSpPr>
            <p:nvPr/>
          </p:nvSpPr>
          <p:spPr bwMode="auto">
            <a:xfrm>
              <a:off x="2647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39" name="Rectangle 431"/>
            <p:cNvSpPr>
              <a:spLocks noChangeArrowheads="1"/>
            </p:cNvSpPr>
            <p:nvPr/>
          </p:nvSpPr>
          <p:spPr bwMode="auto">
            <a:xfrm>
              <a:off x="2940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0" name="Rectangle 432"/>
            <p:cNvSpPr>
              <a:spLocks noChangeArrowheads="1"/>
            </p:cNvSpPr>
            <p:nvPr/>
          </p:nvSpPr>
          <p:spPr bwMode="auto">
            <a:xfrm>
              <a:off x="322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1" name="Rectangle 433"/>
            <p:cNvSpPr>
              <a:spLocks noChangeArrowheads="1"/>
            </p:cNvSpPr>
            <p:nvPr/>
          </p:nvSpPr>
          <p:spPr bwMode="auto">
            <a:xfrm>
              <a:off x="351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2" name="Rectangle 434"/>
            <p:cNvSpPr>
              <a:spLocks noChangeArrowheads="1"/>
            </p:cNvSpPr>
            <p:nvPr/>
          </p:nvSpPr>
          <p:spPr bwMode="auto">
            <a:xfrm>
              <a:off x="380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3" name="Rectangle 435"/>
            <p:cNvSpPr>
              <a:spLocks noChangeArrowheads="1"/>
            </p:cNvSpPr>
            <p:nvPr/>
          </p:nvSpPr>
          <p:spPr bwMode="auto">
            <a:xfrm>
              <a:off x="4098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4" name="Rectangle 436"/>
            <p:cNvSpPr>
              <a:spLocks noChangeArrowheads="1"/>
            </p:cNvSpPr>
            <p:nvPr/>
          </p:nvSpPr>
          <p:spPr bwMode="auto">
            <a:xfrm>
              <a:off x="4389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5" name="Rectangle 437"/>
            <p:cNvSpPr>
              <a:spLocks noChangeArrowheads="1"/>
            </p:cNvSpPr>
            <p:nvPr/>
          </p:nvSpPr>
          <p:spPr bwMode="auto">
            <a:xfrm>
              <a:off x="4679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6" name="Rectangle 438"/>
            <p:cNvSpPr>
              <a:spLocks noChangeArrowheads="1"/>
            </p:cNvSpPr>
            <p:nvPr/>
          </p:nvSpPr>
          <p:spPr bwMode="auto">
            <a:xfrm>
              <a:off x="4970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299447" name="Rectangle 439"/>
            <p:cNvSpPr>
              <a:spLocks noChangeArrowheads="1"/>
            </p:cNvSpPr>
            <p:nvPr/>
          </p:nvSpPr>
          <p:spPr bwMode="auto">
            <a:xfrm>
              <a:off x="5260" y="3312"/>
              <a:ext cx="290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  <a:cs typeface="+mn-cs"/>
              </a:endParaRPr>
            </a:p>
          </p:txBody>
        </p:sp>
        <p:sp>
          <p:nvSpPr>
            <p:cNvPr id="48192" name="Text Box 440"/>
            <p:cNvSpPr txBox="1">
              <a:spLocks noChangeArrowheads="1"/>
            </p:cNvSpPr>
            <p:nvPr/>
          </p:nvSpPr>
          <p:spPr bwMode="auto">
            <a:xfrm>
              <a:off x="1772" y="3345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ea typeface="굴림" charset="0"/>
                  <a:cs typeface="굴림" charset="0"/>
                </a:rPr>
                <a:t>B3</a:t>
              </a:r>
              <a:endParaRPr lang="en-US" sz="1800">
                <a:solidFill>
                  <a:srgbClr val="000000"/>
                </a:solidFill>
                <a:ea typeface="굴림" charset="0"/>
                <a:cs typeface="굴림" charset="0"/>
              </a:endParaRPr>
            </a:p>
          </p:txBody>
        </p:sp>
      </p:grpSp>
      <p:sp>
        <p:nvSpPr>
          <p:cNvPr id="299450" name="Text Box 442"/>
          <p:cNvSpPr txBox="1">
            <a:spLocks noChangeArrowheads="1"/>
          </p:cNvSpPr>
          <p:nvPr/>
        </p:nvSpPr>
        <p:spPr bwMode="auto">
          <a:xfrm>
            <a:off x="2733675" y="5038725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ea typeface="굴림" charset="0"/>
                <a:cs typeface="굴림" charset="0"/>
              </a:rPr>
              <a:t>What to fetch next?</a:t>
            </a:r>
            <a:endParaRPr lang="en-US" sz="1800">
              <a:solidFill>
                <a:srgbClr val="FF0000"/>
              </a:solidFill>
              <a:ea typeface="굴림" charset="0"/>
              <a:cs typeface="굴림" charset="0"/>
            </a:endParaRPr>
          </a:p>
        </p:txBody>
      </p:sp>
      <p:sp>
        <p:nvSpPr>
          <p:cNvPr id="299451" name="Text Box 443"/>
          <p:cNvSpPr txBox="1">
            <a:spLocks noChangeArrowheads="1"/>
          </p:cNvSpPr>
          <p:nvPr/>
        </p:nvSpPr>
        <p:spPr bwMode="auto">
          <a:xfrm>
            <a:off x="2781300" y="5043488"/>
            <a:ext cx="306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ea typeface="굴림" charset="0"/>
                <a:cs typeface="굴림" charset="0"/>
              </a:rPr>
              <a:t>Fetch from the correct target</a:t>
            </a:r>
            <a:endParaRPr lang="en-US" sz="1800">
              <a:solidFill>
                <a:srgbClr val="FF0000"/>
              </a:solidFill>
              <a:ea typeface="굴림" charset="0"/>
              <a:cs typeface="굴림" charset="0"/>
            </a:endParaRPr>
          </a:p>
        </p:txBody>
      </p:sp>
      <p:sp>
        <p:nvSpPr>
          <p:cNvPr id="48176" name="Rectangle 44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1600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Processors are pipelined to increase concurrency</a:t>
            </a:r>
          </a:p>
          <a:p>
            <a:pPr eaLnBrk="1" hangingPunct="1"/>
            <a:r>
              <a:rPr lang="en-US" sz="2000">
                <a:latin typeface="Tahoma" charset="0"/>
              </a:rPr>
              <a:t>How do we </a:t>
            </a:r>
            <a:r>
              <a:rPr lang="en-US" sz="2000">
                <a:solidFill>
                  <a:srgbClr val="003399"/>
                </a:solidFill>
                <a:latin typeface="Tahoma" charset="0"/>
              </a:rPr>
              <a:t>keep the pipeline full</a:t>
            </a:r>
            <a:r>
              <a:rPr lang="en-US" sz="2000">
                <a:latin typeface="Tahoma" charset="0"/>
              </a:rPr>
              <a:t> in the presence of branches?</a:t>
            </a:r>
          </a:p>
          <a:p>
            <a:pPr lvl="1" eaLnBrk="1" hangingPunct="1"/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Guess the next instruction</a:t>
            </a:r>
            <a:r>
              <a:rPr lang="en-US" sz="2000">
                <a:latin typeface="Tahoma" charset="0"/>
                <a:ea typeface="ＭＳ Ｐゴシック" charset="0"/>
              </a:rPr>
              <a:t> when a branch is fetched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Requires guessing the direction and target of a branch</a:t>
            </a:r>
          </a:p>
          <a:p>
            <a:pPr eaLnBrk="1" hangingPunct="1"/>
            <a:endParaRPr lang="en-US" sz="2000">
              <a:latin typeface="Tahoma" charset="0"/>
            </a:endParaRPr>
          </a:p>
        </p:txBody>
      </p:sp>
      <p:sp>
        <p:nvSpPr>
          <p:cNvPr id="299454" name="Text Box 446"/>
          <p:cNvSpPr txBox="1">
            <a:spLocks noChangeArrowheads="1"/>
          </p:cNvSpPr>
          <p:nvPr/>
        </p:nvSpPr>
        <p:spPr bwMode="auto">
          <a:xfrm>
            <a:off x="1257300" y="3032125"/>
            <a:ext cx="2324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ea typeface="+mn-ea"/>
                <a:cs typeface="+mn-cs"/>
              </a:rPr>
              <a:t>Branch condition, TARGET</a:t>
            </a:r>
          </a:p>
        </p:txBody>
      </p:sp>
      <p:sp>
        <p:nvSpPr>
          <p:cNvPr id="299455" name="Text Box 447"/>
          <p:cNvSpPr txBox="1">
            <a:spLocks noChangeArrowheads="1"/>
          </p:cNvSpPr>
          <p:nvPr/>
        </p:nvSpPr>
        <p:spPr bwMode="auto">
          <a:xfrm>
            <a:off x="6553200" y="50292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ea typeface="굴림" charset="0"/>
                <a:cs typeface="굴림" charset="0"/>
              </a:rPr>
              <a:t>Verify the Prediction</a:t>
            </a:r>
            <a:endParaRPr lang="en-US" sz="1800">
              <a:solidFill>
                <a:srgbClr val="FF0000"/>
              </a:solidFill>
              <a:ea typeface="굴림" charset="0"/>
              <a:cs typeface="굴림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1" grpId="0" build="allAtOnce"/>
      <p:bldP spid="299450" grpId="0" build="allAtOnce"/>
      <p:bldP spid="29945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Branch Prediction (Enhanced)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Predict the next fetch address (to be used in the next cycle)</a:t>
            </a:r>
          </a:p>
          <a:p>
            <a:endParaRPr lang="en-US">
              <a:solidFill>
                <a:srgbClr val="0000FF"/>
              </a:solidFill>
              <a:latin typeface="Tahoma" charset="0"/>
            </a:endParaRPr>
          </a:p>
          <a:p>
            <a:r>
              <a:rPr lang="en-US">
                <a:latin typeface="Tahoma" charset="0"/>
              </a:rPr>
              <a:t>Requires three things to be predicted: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Whether the fetched instruction is a branch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(Conditional) branch direction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Branch target address (if taken)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Target addresses remain the same for conditional direct branches across dynamic instances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Store the target address from previous instance and access it with the PC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Called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Branch Target Buffer (BTB) </a:t>
            </a:r>
            <a:r>
              <a:rPr lang="en-US">
                <a:latin typeface="Tahoma" charset="0"/>
                <a:ea typeface="ＭＳ Ｐゴシック" charset="0"/>
              </a:rPr>
              <a:t>or Branch Target Address Cache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A424A-7C36-A64F-9DC7-74D55789E8D4}" type="slidenum">
              <a:rPr lang="en-US" sz="16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9FFB3-BD0E-D548-A84F-4984C0F74F1A}" type="slidenum">
              <a:rPr lang="en-US" sz="16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>
              <a:latin typeface="Garamond" charset="0"/>
              <a:cs typeface="Arial" charset="0"/>
            </a:endParaRPr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target address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1066800"/>
          </a:xfrm>
        </p:spPr>
        <p:txBody>
          <a:bodyPr/>
          <a:lstStyle/>
          <a:p>
            <a:pPr eaLnBrk="1" hangingPunct="1"/>
            <a:r>
              <a:rPr lang="en-US" sz="3600">
                <a:latin typeface="Garamond" charset="0"/>
              </a:rPr>
              <a:t>Fetch Stage with BTB and Direction Prediction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45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Tahoma" charset="0"/>
                <a:cs typeface="Arial" charset="0"/>
              </a:rPr>
              <a:t>Direction predictor (2-bit counters)</a:t>
            </a: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082925" y="5715000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Tahoma" charset="0"/>
                <a:cs typeface="Arial" charset="0"/>
              </a:rPr>
              <a:t>Cache of Target Addresses (BTB: Branch Target Buffer)</a:t>
            </a:r>
          </a:p>
        </p:txBody>
      </p:sp>
      <p:sp>
        <p:nvSpPr>
          <p:cNvPr id="343049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Tahoma" charset="0"/>
              </a:rPr>
              <a:t>Program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Tahoma" charset="0"/>
              </a:rPr>
              <a:t>Counter</a:t>
            </a:r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 flipV="1">
            <a:off x="1635125" y="320040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6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7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8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68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58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PC + inst size</a:t>
            </a:r>
          </a:p>
        </p:txBody>
      </p:sp>
      <p:sp>
        <p:nvSpPr>
          <p:cNvPr id="343069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taken?</a:t>
            </a:r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1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Next Fetch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Address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6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7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8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a typeface="+mn-ea"/>
                <a:cs typeface="+mn-cs"/>
              </a:rPr>
              <a:t>hit?</a:t>
            </a:r>
          </a:p>
        </p:txBody>
      </p:sp>
      <p:sp>
        <p:nvSpPr>
          <p:cNvPr id="343083" name="Oval 43"/>
          <p:cNvSpPr>
            <a:spLocks noChangeArrowheads="1"/>
          </p:cNvSpPr>
          <p:nvPr/>
        </p:nvSpPr>
        <p:spPr bwMode="auto">
          <a:xfrm>
            <a:off x="228600" y="3200400"/>
            <a:ext cx="1676400" cy="6858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172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3399"/>
                </a:solidFill>
                <a:ea typeface="+mn-ea"/>
                <a:cs typeface="+mn-cs"/>
              </a:rPr>
              <a:t>Address of the </a:t>
            </a:r>
          </a:p>
          <a:p>
            <a:pPr>
              <a:defRPr/>
            </a:pPr>
            <a:r>
              <a:rPr lang="en-US">
                <a:solidFill>
                  <a:srgbClr val="003399"/>
                </a:solidFill>
                <a:ea typeface="+mn-ea"/>
                <a:cs typeface="+mn-cs"/>
              </a:rPr>
              <a:t>current branch</a:t>
            </a:r>
          </a:p>
        </p:txBody>
      </p:sp>
      <p:sp>
        <p:nvSpPr>
          <p:cNvPr id="343085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5" grpId="0" animBg="1"/>
      <p:bldP spid="343049" grpId="0" animBg="1"/>
      <p:bldP spid="343050" grpId="0" animBg="1"/>
      <p:bldP spid="343068" grpId="0"/>
      <p:bldP spid="343069" grpId="0"/>
      <p:bldP spid="343072" grpId="0"/>
      <p:bldP spid="343073" grpId="0" animBg="1"/>
      <p:bldP spid="343079" grpId="0"/>
      <p:bldP spid="343083" grpId="0" animBg="1"/>
      <p:bldP spid="3430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Simple Branch Direction Prediction Schemes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Compile time (static)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Always not taken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Always taken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BTFN (Backward taken, forward not taken)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Profile based (likely direction)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Run time (dynamic)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Last time prediction (single-bit)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4D1943-C441-9040-B794-36981C9115D1}" type="slidenum">
              <a:rPr lang="en-US" sz="16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Static Branch Prediction (I)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28600" y="9080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Always not-taken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Simple to implement: no need for BTB, no direction prediction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Low accuracy: ~40%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Compiler can layout code such that the likely path is the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not-taken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path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Always taken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direction prediction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Better accuracy: ~60% 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Backward branches (i.e. loop branches) are usually taken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Backward branch: target address lower than branch PC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Backward taken, forward not taken (BTFN)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Predict backward (loop) branches as taken, others not-taken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35BACA-BD81-DA49-92CE-74E0659264E9}" type="slidenum">
              <a:rPr lang="en-US" sz="16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Static Branch Prediction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Profile-based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Compiler determines likely direction for each branch using profile run. </a:t>
            </a:r>
            <a:r>
              <a:rPr lang="en-US">
                <a:latin typeface="Tahoma" charset="0"/>
                <a:ea typeface="ＭＳ Ｐゴシック" charset="0"/>
              </a:rPr>
              <a:t>Encodes that direction as a hint bit in the branch instruction format. 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Per branch prediction (more accurate than schemes in previous slide)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-- Requires hint bits in the branch instruction format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-- Accuracy depends on dynamic branch behavior: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 	</a:t>
            </a:r>
            <a:r>
              <a:rPr lang="en-US">
                <a:latin typeface="Tahoma" charset="0"/>
                <a:sym typeface="Wingdings" charset="0"/>
              </a:rPr>
              <a:t>TTTTTTTTTTNNNNNNNNNN  50% accuracy </a:t>
            </a:r>
            <a:r>
              <a:rPr lang="en-US">
                <a:latin typeface="Tahoma" charset="0"/>
              </a:rPr>
              <a:t>TNTNTNTNTNTNTNTNTNTN </a:t>
            </a:r>
            <a:r>
              <a:rPr lang="en-US">
                <a:latin typeface="Tahoma" charset="0"/>
                <a:sym typeface="Wingdings" charset="0"/>
              </a:rPr>
              <a:t> 50% accuracy</a:t>
            </a: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  <a:sym typeface="Wingdings" charset="0"/>
              </a:rPr>
              <a:t>-- Accuracy depends on the representativeness of profile input set</a:t>
            </a:r>
            <a:endParaRPr lang="en-US">
              <a:latin typeface="Tahoma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05A1F-D08E-0D4C-86BE-4F7A7F14943E}" type="slidenum">
              <a:rPr lang="en-US" sz="16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Branch Prediction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Predict branches based on dynamic information </a:t>
            </a:r>
            <a:r>
              <a:rPr lang="en-US">
                <a:latin typeface="Tahoma" charset="0"/>
              </a:rPr>
              <a:t>(collected at run-time)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Advantages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No need for profiling: input set representativeness problem goes away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+ Prediction based on history of the execution of branches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   + It can adapt to dynamic changes in branch behavior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pPr>
              <a:buClr>
                <a:srgbClr val="CC9900"/>
              </a:buClr>
            </a:pPr>
            <a:r>
              <a:rPr lang="en-US">
                <a:solidFill>
                  <a:srgbClr val="000000"/>
                </a:solidFill>
                <a:latin typeface="Tahoma" charset="0"/>
              </a:rPr>
              <a:t>Disadvantages</a:t>
            </a:r>
          </a:p>
          <a:p>
            <a:pPr lvl="1">
              <a:buClr>
                <a:srgbClr val="CC9900"/>
              </a:buClr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-- More complex (requires additional hardware)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 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35BA3-372D-BE46-8740-C54C7BD7E460}" type="slidenum">
              <a:rPr lang="en-US" sz="16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Last Time Predictor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Last time predictor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Single bit per branch (stored in BTB)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Indicates which direction branch went last time it executed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    TTTTTTTTTTNNNNNNNNNN  90% accuracy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Always mispredicts the last iteration and the first iteration of a loop branch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Accuracy for a loop with N iterations = (N-2)/N</a:t>
            </a:r>
          </a:p>
          <a:p>
            <a:pPr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Tahoma" charset="0"/>
              </a:rPr>
              <a:t>+ Loop branches for loops with large number of iterations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Tahoma" charset="0"/>
              </a:rPr>
              <a:t>-- Loop branches for loops will small number of iterations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FF"/>
                </a:solidFill>
                <a:latin typeface="Tahoma" charset="0"/>
              </a:rPr>
              <a:t>	 TNTNTNTNTNTNTNTNTNTN </a:t>
            </a:r>
            <a:r>
              <a:rPr lang="en-US">
                <a:solidFill>
                  <a:srgbClr val="0000FF"/>
                </a:solidFill>
                <a:latin typeface="Tahoma" charset="0"/>
                <a:sym typeface="Wingdings" charset="0"/>
              </a:rPr>
              <a:t>   0% accuracy</a:t>
            </a:r>
            <a:endParaRPr lang="en-US">
              <a:solidFill>
                <a:srgbClr val="0000FF"/>
              </a:solidFill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	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708F4-5F1D-3542-ABA0-2806AA2D2633}" type="slidenum">
              <a:rPr lang="en-US" sz="1600"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600">
              <a:latin typeface="Garamond" charset="0"/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6026150"/>
            <a:ext cx="8915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2000" dirty="0" smtClean="0">
                <a:latin typeface="Calibri" charset="0"/>
                <a:cs typeface="Calibri" charset="0"/>
                <a:sym typeface="Symbol" charset="0"/>
              </a:rPr>
              <a:t>Last-time predictor CPI = [ 1 + </a:t>
            </a:r>
            <a:r>
              <a:rPr lang="en-US" sz="2000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(0.20*</a:t>
            </a:r>
            <a:r>
              <a:rPr lang="en-US" sz="2000" u="sng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0.15</a:t>
            </a:r>
            <a:r>
              <a:rPr lang="en-US" sz="2000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) </a:t>
            </a:r>
            <a:r>
              <a:rPr lang="en-US" sz="2000" dirty="0" smtClean="0">
                <a:latin typeface="Calibri" charset="0"/>
                <a:cs typeface="Calibri" charset="0"/>
                <a:sym typeface="Symbol" charset="0"/>
              </a:rPr>
              <a:t>* 3 ]  = 1.09   (Assuming 85% accuracy)	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Implementing the Last-Time Predictor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DE7B53-D6BB-E348-8CB9-DA32AE1C2D1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096000" y="2133600"/>
            <a:ext cx="1882775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BTB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304800" y="1066800"/>
            <a:ext cx="4419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4419600" y="1066800"/>
            <a:ext cx="3048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4572000" y="1066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2286000" y="1066800"/>
            <a:ext cx="2133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BTB idx</a:t>
            </a:r>
          </a:p>
        </p:txBody>
      </p:sp>
      <p:sp>
        <p:nvSpPr>
          <p:cNvPr id="58377" name="AutoShape 8"/>
          <p:cNvSpPr>
            <a:spLocks/>
          </p:cNvSpPr>
          <p:nvPr/>
        </p:nvSpPr>
        <p:spPr bwMode="auto">
          <a:xfrm rot="5400000" flipV="1">
            <a:off x="1181100" y="7239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58378" name="AutoShape 9"/>
          <p:cNvSpPr>
            <a:spLocks/>
          </p:cNvSpPr>
          <p:nvPr/>
        </p:nvSpPr>
        <p:spPr bwMode="auto">
          <a:xfrm rot="5400000" flipV="1">
            <a:off x="3238500" y="647700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58379" name="Freeform 10"/>
          <p:cNvSpPr>
            <a:spLocks/>
          </p:cNvSpPr>
          <p:nvPr/>
        </p:nvSpPr>
        <p:spPr bwMode="auto">
          <a:xfrm>
            <a:off x="3352800" y="1828800"/>
            <a:ext cx="609600" cy="1143000"/>
          </a:xfrm>
          <a:custGeom>
            <a:avLst/>
            <a:gdLst>
              <a:gd name="T0" fmla="*/ 0 w 384"/>
              <a:gd name="T1" fmla="*/ 0 h 1440"/>
              <a:gd name="T2" fmla="*/ 0 w 384"/>
              <a:gd name="T3" fmla="*/ 2147483647 h 1440"/>
              <a:gd name="T4" fmla="*/ 2147483647 w 384"/>
              <a:gd name="T5" fmla="*/ 2147483647 h 1440"/>
              <a:gd name="T6" fmla="*/ 0 60000 65536"/>
              <a:gd name="T7" fmla="*/ 0 60000 65536"/>
              <a:gd name="T8" fmla="*/ 0 60000 65536"/>
              <a:gd name="T9" fmla="*/ 0 w 384"/>
              <a:gd name="T10" fmla="*/ 0 h 1440"/>
              <a:gd name="T11" fmla="*/ 384 w 384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0">
                <a:moveTo>
                  <a:pt x="0" y="0"/>
                </a:moveTo>
                <a:lnTo>
                  <a:pt x="0" y="1440"/>
                </a:lnTo>
                <a:lnTo>
                  <a:pt x="384" y="14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200400" y="25146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2532063" y="2216150"/>
            <a:ext cx="81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N-bit</a:t>
            </a:r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 rot="5400000">
            <a:off x="6607175" y="4114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4"/>
          <p:cNvSpPr>
            <a:spLocks noChangeArrowheads="1"/>
          </p:cNvSpPr>
          <p:nvPr/>
        </p:nvSpPr>
        <p:spPr bwMode="auto">
          <a:xfrm>
            <a:off x="3962400" y="2133600"/>
            <a:ext cx="1447800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tag</a:t>
            </a:r>
          </a:p>
          <a:p>
            <a:r>
              <a:rPr lang="en-US">
                <a:latin typeface="Calibri" charset="0"/>
                <a:cs typeface="Calibri" charset="0"/>
              </a:rPr>
              <a:t>table</a:t>
            </a:r>
          </a:p>
        </p:txBody>
      </p:sp>
      <p:sp>
        <p:nvSpPr>
          <p:cNvPr id="58384" name="AutoShape 15"/>
          <p:cNvSpPr>
            <a:spLocks noChangeArrowheads="1"/>
          </p:cNvSpPr>
          <p:nvPr/>
        </p:nvSpPr>
        <p:spPr bwMode="auto">
          <a:xfrm>
            <a:off x="6607175" y="4495800"/>
            <a:ext cx="12954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aseline="30000">
                <a:latin typeface="Calibri" charset="0"/>
                <a:cs typeface="Calibri" charset="0"/>
              </a:rPr>
              <a:t>1         0</a:t>
            </a:r>
          </a:p>
        </p:txBody>
      </p:sp>
      <p:sp>
        <p:nvSpPr>
          <p:cNvPr id="58385" name="Freeform 16"/>
          <p:cNvSpPr>
            <a:spLocks/>
          </p:cNvSpPr>
          <p:nvPr/>
        </p:nvSpPr>
        <p:spPr bwMode="auto">
          <a:xfrm>
            <a:off x="7521575" y="4114800"/>
            <a:ext cx="762000" cy="381000"/>
          </a:xfrm>
          <a:custGeom>
            <a:avLst/>
            <a:gdLst>
              <a:gd name="T0" fmla="*/ 2147483647 w 768"/>
              <a:gd name="T1" fmla="*/ 0 h 240"/>
              <a:gd name="T2" fmla="*/ 0 w 768"/>
              <a:gd name="T3" fmla="*/ 0 h 240"/>
              <a:gd name="T4" fmla="*/ 0 w 768"/>
              <a:gd name="T5" fmla="*/ 2147483647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768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8104188" y="3892550"/>
            <a:ext cx="81705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  <a:cs typeface="Calibri" charset="0"/>
              </a:rPr>
              <a:t>PC</a:t>
            </a:r>
            <a:r>
              <a:rPr lang="en-US" dirty="0" smtClean="0">
                <a:latin typeface="Calibri" charset="0"/>
                <a:cs typeface="Calibri" charset="0"/>
              </a:rPr>
              <a:t>+2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>
            <a:off x="7281863" y="4953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6773863" y="541655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nextPC</a:t>
            </a:r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4343400" y="4419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=</a:t>
            </a:r>
          </a:p>
        </p:txBody>
      </p:sp>
      <p:sp>
        <p:nvSpPr>
          <p:cNvPr id="58390" name="Freeform 21"/>
          <p:cNvSpPr>
            <a:spLocks/>
          </p:cNvSpPr>
          <p:nvPr/>
        </p:nvSpPr>
        <p:spPr bwMode="auto">
          <a:xfrm>
            <a:off x="1295400" y="1828800"/>
            <a:ext cx="3048000" cy="2895600"/>
          </a:xfrm>
          <a:custGeom>
            <a:avLst/>
            <a:gdLst>
              <a:gd name="T0" fmla="*/ 0 w 1920"/>
              <a:gd name="T1" fmla="*/ 0 h 2112"/>
              <a:gd name="T2" fmla="*/ 0 w 1920"/>
              <a:gd name="T3" fmla="*/ 2147483647 h 2112"/>
              <a:gd name="T4" fmla="*/ 2147483647 w 1920"/>
              <a:gd name="T5" fmla="*/ 2147483647 h 2112"/>
              <a:gd name="T6" fmla="*/ 0 60000 65536"/>
              <a:gd name="T7" fmla="*/ 0 60000 65536"/>
              <a:gd name="T8" fmla="*/ 0 60000 65536"/>
              <a:gd name="T9" fmla="*/ 0 w 1920"/>
              <a:gd name="T10" fmla="*/ 0 h 2112"/>
              <a:gd name="T11" fmla="*/ 1920 w 1920"/>
              <a:gd name="T12" fmla="*/ 2112 h 2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2112">
                <a:moveTo>
                  <a:pt x="0" y="0"/>
                </a:moveTo>
                <a:lnTo>
                  <a:pt x="0" y="2112"/>
                </a:lnTo>
                <a:lnTo>
                  <a:pt x="1920" y="21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>
            <a:off x="4648200" y="3733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23"/>
          <p:cNvSpPr>
            <a:spLocks noChangeShapeType="1"/>
          </p:cNvSpPr>
          <p:nvPr/>
        </p:nvSpPr>
        <p:spPr bwMode="auto">
          <a:xfrm>
            <a:off x="4953000" y="4724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4"/>
          <p:cNvSpPr txBox="1">
            <a:spLocks noChangeArrowheads="1"/>
          </p:cNvSpPr>
          <p:nvPr/>
        </p:nvSpPr>
        <p:spPr bwMode="auto">
          <a:xfrm>
            <a:off x="0" y="5722938"/>
            <a:ext cx="7467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  <a:latin typeface="Calibri" charset="0"/>
                <a:cs typeface="Calibri" charset="0"/>
              </a:rPr>
              <a:t>The 1-bit BHT (Branch History Table) entry is updated with the correct outcome after each execution of a branch</a:t>
            </a:r>
          </a:p>
        </p:txBody>
      </p:sp>
      <p:sp>
        <p:nvSpPr>
          <p:cNvPr id="58394" name="Rectangle 25"/>
          <p:cNvSpPr>
            <a:spLocks noChangeArrowheads="1"/>
          </p:cNvSpPr>
          <p:nvPr/>
        </p:nvSpPr>
        <p:spPr bwMode="auto">
          <a:xfrm>
            <a:off x="304800" y="1066800"/>
            <a:ext cx="19812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tag</a:t>
            </a:r>
          </a:p>
        </p:txBody>
      </p:sp>
      <p:sp>
        <p:nvSpPr>
          <p:cNvPr id="58395" name="Rectangle 26"/>
          <p:cNvSpPr>
            <a:spLocks noChangeArrowheads="1"/>
          </p:cNvSpPr>
          <p:nvPr/>
        </p:nvSpPr>
        <p:spPr bwMode="auto">
          <a:xfrm>
            <a:off x="5410200" y="2133600"/>
            <a:ext cx="685800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Calibri" charset="0"/>
                <a:cs typeface="Calibri" charset="0"/>
              </a:rPr>
              <a:t>One</a:t>
            </a:r>
          </a:p>
          <a:p>
            <a:r>
              <a:rPr lang="en-US">
                <a:latin typeface="Calibri" charset="0"/>
                <a:cs typeface="Calibri" charset="0"/>
              </a:rPr>
              <a:t>Bit</a:t>
            </a:r>
          </a:p>
          <a:p>
            <a:r>
              <a:rPr lang="en-US">
                <a:latin typeface="Calibri" charset="0"/>
                <a:cs typeface="Calibri" charset="0"/>
              </a:rPr>
              <a:t>Per </a:t>
            </a:r>
          </a:p>
          <a:p>
            <a:r>
              <a:rPr lang="en-US">
                <a:latin typeface="Calibri" charset="0"/>
                <a:cs typeface="Calibri" charset="0"/>
              </a:rPr>
              <a:t>branch</a:t>
            </a:r>
          </a:p>
        </p:txBody>
      </p:sp>
      <p:sp>
        <p:nvSpPr>
          <p:cNvPr id="58396" name="Freeform 27"/>
          <p:cNvSpPr>
            <a:spLocks/>
          </p:cNvSpPr>
          <p:nvPr/>
        </p:nvSpPr>
        <p:spPr bwMode="auto">
          <a:xfrm>
            <a:off x="5867400" y="4449763"/>
            <a:ext cx="393700" cy="382587"/>
          </a:xfrm>
          <a:custGeom>
            <a:avLst/>
            <a:gdLst>
              <a:gd name="T0" fmla="*/ 2147483647 w 580"/>
              <a:gd name="T1" fmla="*/ 2147483647 h 481"/>
              <a:gd name="T2" fmla="*/ 2147483647 w 580"/>
              <a:gd name="T3" fmla="*/ 2147483647 h 481"/>
              <a:gd name="T4" fmla="*/ 2147483647 w 580"/>
              <a:gd name="T5" fmla="*/ 2147483647 h 481"/>
              <a:gd name="T6" fmla="*/ 2147483647 w 580"/>
              <a:gd name="T7" fmla="*/ 2147483647 h 481"/>
              <a:gd name="T8" fmla="*/ 0 w 580"/>
              <a:gd name="T9" fmla="*/ 2147483647 h 481"/>
              <a:gd name="T10" fmla="*/ 2147483647 w 580"/>
              <a:gd name="T11" fmla="*/ 2147483647 h 481"/>
              <a:gd name="T12" fmla="*/ 2147483647 w 580"/>
              <a:gd name="T13" fmla="*/ 2147483647 h 481"/>
              <a:gd name="T14" fmla="*/ 2147483647 w 580"/>
              <a:gd name="T15" fmla="*/ 2147483647 h 481"/>
              <a:gd name="T16" fmla="*/ 2147483647 w 580"/>
              <a:gd name="T17" fmla="*/ 2147483647 h 481"/>
              <a:gd name="T18" fmla="*/ 0 w 580"/>
              <a:gd name="T19" fmla="*/ 2147483647 h 481"/>
              <a:gd name="T20" fmla="*/ 2147483647 w 580"/>
              <a:gd name="T21" fmla="*/ 2147483647 h 481"/>
              <a:gd name="T22" fmla="*/ 2147483647 w 580"/>
              <a:gd name="T23" fmla="*/ 0 h 481"/>
              <a:gd name="T24" fmla="*/ 2147483647 w 580"/>
              <a:gd name="T25" fmla="*/ 2147483647 h 481"/>
              <a:gd name="T26" fmla="*/ 2147483647 w 580"/>
              <a:gd name="T27" fmla="*/ 2147483647 h 481"/>
              <a:gd name="T28" fmla="*/ 2147483647 w 580"/>
              <a:gd name="T29" fmla="*/ 2147483647 h 481"/>
              <a:gd name="T30" fmla="*/ 2147483647 w 580"/>
              <a:gd name="T31" fmla="*/ 2147483647 h 481"/>
              <a:gd name="T32" fmla="*/ 2147483647 w 580"/>
              <a:gd name="T33" fmla="*/ 2147483647 h 481"/>
              <a:gd name="T34" fmla="*/ 2147483647 w 580"/>
              <a:gd name="T35" fmla="*/ 2147483647 h 481"/>
              <a:gd name="T36" fmla="*/ 2147483647 w 580"/>
              <a:gd name="T37" fmla="*/ 2147483647 h 481"/>
              <a:gd name="T38" fmla="*/ 2147483647 w 580"/>
              <a:gd name="T39" fmla="*/ 2147483647 h 481"/>
              <a:gd name="T40" fmla="*/ 2147483647 w 580"/>
              <a:gd name="T41" fmla="*/ 2147483647 h 481"/>
              <a:gd name="T42" fmla="*/ 2147483647 w 580"/>
              <a:gd name="T43" fmla="*/ 2147483647 h 481"/>
              <a:gd name="T44" fmla="*/ 2147483647 w 580"/>
              <a:gd name="T45" fmla="*/ 2147483647 h 481"/>
              <a:gd name="T46" fmla="*/ 2147483647 w 580"/>
              <a:gd name="T47" fmla="*/ 2147483647 h 481"/>
              <a:gd name="T48" fmla="*/ 2147483647 w 580"/>
              <a:gd name="T49" fmla="*/ 2147483647 h 481"/>
              <a:gd name="T50" fmla="*/ 2147483647 w 580"/>
              <a:gd name="T51" fmla="*/ 2147483647 h 481"/>
              <a:gd name="T52" fmla="*/ 2147483647 w 580"/>
              <a:gd name="T53" fmla="*/ 2147483647 h 4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0"/>
              <a:gd name="T82" fmla="*/ 0 h 481"/>
              <a:gd name="T83" fmla="*/ 580 w 580"/>
              <a:gd name="T84" fmla="*/ 481 h 48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0" h="481">
                <a:moveTo>
                  <a:pt x="2" y="481"/>
                </a:moveTo>
                <a:lnTo>
                  <a:pt x="3" y="431"/>
                </a:lnTo>
                <a:lnTo>
                  <a:pt x="1" y="383"/>
                </a:lnTo>
                <a:lnTo>
                  <a:pt x="1" y="335"/>
                </a:lnTo>
                <a:lnTo>
                  <a:pt x="0" y="287"/>
                </a:lnTo>
                <a:lnTo>
                  <a:pt x="1" y="239"/>
                </a:lnTo>
                <a:lnTo>
                  <a:pt x="1" y="191"/>
                </a:lnTo>
                <a:lnTo>
                  <a:pt x="1" y="144"/>
                </a:lnTo>
                <a:lnTo>
                  <a:pt x="1" y="95"/>
                </a:lnTo>
                <a:lnTo>
                  <a:pt x="0" y="47"/>
                </a:lnTo>
                <a:lnTo>
                  <a:pt x="2" y="1"/>
                </a:lnTo>
                <a:lnTo>
                  <a:pt x="296" y="0"/>
                </a:lnTo>
                <a:lnTo>
                  <a:pt x="340" y="4"/>
                </a:lnTo>
                <a:lnTo>
                  <a:pt x="383" y="13"/>
                </a:lnTo>
                <a:lnTo>
                  <a:pt x="431" y="30"/>
                </a:lnTo>
                <a:cubicBezTo>
                  <a:pt x="448" y="38"/>
                  <a:pt x="470" y="53"/>
                  <a:pt x="484" y="63"/>
                </a:cubicBezTo>
                <a:lnTo>
                  <a:pt x="514" y="88"/>
                </a:lnTo>
                <a:cubicBezTo>
                  <a:pt x="525" y="100"/>
                  <a:pt x="540" y="117"/>
                  <a:pt x="550" y="135"/>
                </a:cubicBezTo>
                <a:cubicBezTo>
                  <a:pt x="560" y="153"/>
                  <a:pt x="569" y="178"/>
                  <a:pt x="574" y="195"/>
                </a:cubicBezTo>
                <a:lnTo>
                  <a:pt x="580" y="238"/>
                </a:lnTo>
                <a:lnTo>
                  <a:pt x="574" y="288"/>
                </a:lnTo>
                <a:cubicBezTo>
                  <a:pt x="570" y="305"/>
                  <a:pt x="564" y="322"/>
                  <a:pt x="556" y="339"/>
                </a:cubicBezTo>
                <a:cubicBezTo>
                  <a:pt x="548" y="356"/>
                  <a:pt x="540" y="371"/>
                  <a:pt x="523" y="388"/>
                </a:cubicBezTo>
                <a:cubicBezTo>
                  <a:pt x="506" y="405"/>
                  <a:pt x="473" y="428"/>
                  <a:pt x="452" y="442"/>
                </a:cubicBezTo>
                <a:cubicBezTo>
                  <a:pt x="431" y="456"/>
                  <a:pt x="416" y="464"/>
                  <a:pt x="394" y="471"/>
                </a:cubicBezTo>
                <a:cubicBezTo>
                  <a:pt x="372" y="478"/>
                  <a:pt x="385" y="479"/>
                  <a:pt x="320" y="481"/>
                </a:cubicBezTo>
                <a:lnTo>
                  <a:pt x="2" y="48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Freeform 28"/>
          <p:cNvSpPr>
            <a:spLocks/>
          </p:cNvSpPr>
          <p:nvPr/>
        </p:nvSpPr>
        <p:spPr bwMode="auto">
          <a:xfrm>
            <a:off x="5638800" y="3733800"/>
            <a:ext cx="228600" cy="838200"/>
          </a:xfrm>
          <a:custGeom>
            <a:avLst/>
            <a:gdLst>
              <a:gd name="T0" fmla="*/ 0 w 96"/>
              <a:gd name="T1" fmla="*/ 0 h 528"/>
              <a:gd name="T2" fmla="*/ 0 w 96"/>
              <a:gd name="T3" fmla="*/ 2147483647 h 528"/>
              <a:gd name="T4" fmla="*/ 2147483647 w 96"/>
              <a:gd name="T5" fmla="*/ 2147483647 h 528"/>
              <a:gd name="T6" fmla="*/ 0 60000 65536"/>
              <a:gd name="T7" fmla="*/ 0 60000 65536"/>
              <a:gd name="T8" fmla="*/ 0 60000 65536"/>
              <a:gd name="T9" fmla="*/ 0 w 96"/>
              <a:gd name="T10" fmla="*/ 0 h 528"/>
              <a:gd name="T11" fmla="*/ 96 w 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28">
                <a:moveTo>
                  <a:pt x="0" y="0"/>
                </a:moveTo>
                <a:lnTo>
                  <a:pt x="0" y="528"/>
                </a:lnTo>
                <a:lnTo>
                  <a:pt x="96" y="52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>
            <a:off x="6248400" y="4648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5595938" y="3827463"/>
            <a:ext cx="881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2"/>
                </a:solidFill>
                <a:latin typeface="Calibri" charset="0"/>
                <a:cs typeface="Calibri" charset="0"/>
              </a:rPr>
              <a:t>taken?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State Machine for Last-Time Prediction</a:t>
            </a:r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24F92-73FF-0A4F-84FF-6F80876F5D8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 rot="5400000">
            <a:off x="5729287" y="2576513"/>
            <a:ext cx="1457325" cy="14859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predict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 rot="5400000">
            <a:off x="2033587" y="2652713"/>
            <a:ext cx="1457325" cy="1485900"/>
          </a:xfrm>
          <a:prstGeom prst="ellipse">
            <a:avLst/>
          </a:prstGeom>
          <a:solidFill>
            <a:srgbClr val="FF99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predict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not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2762250" y="4057650"/>
            <a:ext cx="3695700" cy="1122363"/>
            <a:chOff x="1740" y="2556"/>
            <a:chExt cx="2328" cy="707"/>
          </a:xfrm>
        </p:grpSpPr>
        <p:cxnSp>
          <p:nvCxnSpPr>
            <p:cNvPr id="59407" name="AutoShape 6"/>
            <p:cNvCxnSpPr>
              <a:cxnSpLocks noChangeShapeType="1"/>
              <a:stCxn id="19" idx="6"/>
              <a:endCxn id="20" idx="6"/>
            </p:cNvCxnSpPr>
            <p:nvPr/>
          </p:nvCxnSpPr>
          <p:spPr bwMode="auto">
            <a:xfrm rot="5400000">
              <a:off x="2880" y="141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427" y="2740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not taken</a:t>
              </a: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2762250" y="1606550"/>
            <a:ext cx="3695700" cy="1050925"/>
            <a:chOff x="1740" y="1012"/>
            <a:chExt cx="2328" cy="662"/>
          </a:xfrm>
        </p:grpSpPr>
        <p:cxnSp>
          <p:nvCxnSpPr>
            <p:cNvPr id="59405" name="AutoShape 9"/>
            <p:cNvCxnSpPr>
              <a:cxnSpLocks noChangeShapeType="1"/>
              <a:stCxn id="20" idx="2"/>
              <a:endCxn id="19" idx="2"/>
            </p:cNvCxnSpPr>
            <p:nvPr/>
          </p:nvCxnSpPr>
          <p:spPr bwMode="auto">
            <a:xfrm rot="-5400000">
              <a:off x="2880" y="486"/>
              <a:ext cx="48" cy="2328"/>
            </a:xfrm>
            <a:prstGeom prst="curvedConnector3">
              <a:avLst>
                <a:gd name="adj1" fmla="val 387500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490" y="1012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6991350" y="2803525"/>
            <a:ext cx="2044700" cy="1030288"/>
            <a:chOff x="4404" y="1766"/>
            <a:chExt cx="1288" cy="649"/>
          </a:xfrm>
        </p:grpSpPr>
        <p:cxnSp>
          <p:nvCxnSpPr>
            <p:cNvPr id="59403" name="AutoShape 12"/>
            <p:cNvCxnSpPr>
              <a:cxnSpLocks noChangeShapeType="1"/>
              <a:stCxn id="19" idx="7"/>
              <a:endCxn id="19" idx="1"/>
            </p:cNvCxnSpPr>
            <p:nvPr/>
          </p:nvCxnSpPr>
          <p:spPr bwMode="auto">
            <a:xfrm flipV="1">
              <a:off x="4404" y="1766"/>
              <a:ext cx="1" cy="649"/>
            </a:xfrm>
            <a:prstGeom prst="curvedConnector3">
              <a:avLst>
                <a:gd name="adj1" fmla="val 46800014"/>
              </a:avLst>
            </a:prstGeom>
            <a:noFill/>
            <a:ln w="38100">
              <a:solidFill>
                <a:srgbClr val="063DE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965" y="1838"/>
              <a:ext cx="7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063DE8"/>
                  </a:solidFill>
                  <a:latin typeface="Calibri" charset="0"/>
                  <a:cs typeface="Calibri" charset="0"/>
                </a:rPr>
                <a:t>taken</a:t>
              </a:r>
            </a:p>
          </p:txBody>
        </p: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79375" y="2879725"/>
            <a:ext cx="2149475" cy="1030288"/>
            <a:chOff x="50" y="1814"/>
            <a:chExt cx="1354" cy="649"/>
          </a:xfrm>
        </p:grpSpPr>
        <p:cxnSp>
          <p:nvCxnSpPr>
            <p:cNvPr id="59401" name="AutoShape 15"/>
            <p:cNvCxnSpPr>
              <a:cxnSpLocks noChangeShapeType="1"/>
              <a:stCxn id="20" idx="5"/>
              <a:endCxn id="20" idx="3"/>
            </p:cNvCxnSpPr>
            <p:nvPr/>
          </p:nvCxnSpPr>
          <p:spPr bwMode="auto">
            <a:xfrm rot="10800000" flipH="1">
              <a:off x="1403" y="1814"/>
              <a:ext cx="1" cy="649"/>
            </a:xfrm>
            <a:prstGeom prst="curvedConnector3">
              <a:avLst>
                <a:gd name="adj1" fmla="val -46700014"/>
              </a:avLst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50" y="1828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accent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actually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kern="0" smtClean="0">
                  <a:solidFill>
                    <a:srgbClr val="FC0128"/>
                  </a:solidFill>
                  <a:latin typeface="Calibri" charset="0"/>
                  <a:cs typeface="Calibri" charset="0"/>
                </a:rPr>
                <a:t>not taken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Control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839200" cy="5194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Question: What should the fetch PC be in the next cycle?</a:t>
            </a:r>
          </a:p>
          <a:p>
            <a:pPr>
              <a:defRPr/>
            </a:pPr>
            <a:r>
              <a:rPr lang="en-US" dirty="0" smtClean="0"/>
              <a:t>Answer: The address of the next instruction</a:t>
            </a:r>
          </a:p>
          <a:p>
            <a:pPr lvl="1">
              <a:defRPr/>
            </a:pPr>
            <a:r>
              <a:rPr lang="en-US" dirty="0" smtClean="0"/>
              <a:t>All instructions are control dependent on previous ones. Why?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the fetched instruction is a non-control-flow instruction:</a:t>
            </a:r>
          </a:p>
          <a:p>
            <a:pPr lvl="1">
              <a:defRPr/>
            </a:pPr>
            <a:r>
              <a:rPr lang="en-US" dirty="0" smtClean="0"/>
              <a:t>Next Fetch PC is the address of the next-sequential instruction</a:t>
            </a:r>
          </a:p>
          <a:p>
            <a:pPr lvl="1">
              <a:defRPr/>
            </a:pPr>
            <a:r>
              <a:rPr lang="en-US" dirty="0" smtClean="0"/>
              <a:t>Easy to determine if we know the size of the fetched instruction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the instruction that is fetched is a control-flow instruction:</a:t>
            </a:r>
          </a:p>
          <a:p>
            <a:pPr lvl="1">
              <a:defRPr/>
            </a:pPr>
            <a:r>
              <a:rPr lang="en-US" dirty="0" smtClean="0"/>
              <a:t>How do we determine the next Fetch PC?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In fact, how do we know whether or not the fetched instruction is a control-flow instruction?</a:t>
            </a:r>
            <a:endParaRPr lang="en-US" dirty="0"/>
          </a:p>
          <a:p>
            <a:pPr>
              <a:defRPr/>
            </a:pPr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71A9E-6E1A-E04D-B261-4C760EB53C6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Improving the Last Time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Problem: A last-time predictor changes its prediction from T</a:t>
            </a:r>
            <a:r>
              <a:rPr lang="en-US">
                <a:latin typeface="Tahoma" charset="0"/>
                <a:sym typeface="Wingdings" charset="0"/>
              </a:rPr>
              <a:t>NT or NTT too quickly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even though the branch may be mostly taken or mostly not taken</a:t>
            </a:r>
          </a:p>
          <a:p>
            <a:endParaRPr lang="en-US">
              <a:latin typeface="Tahoma" charset="0"/>
              <a:sym typeface="Wingdings" charset="0"/>
            </a:endParaRPr>
          </a:p>
          <a:p>
            <a:r>
              <a:rPr lang="en-US">
                <a:latin typeface="Tahoma" charset="0"/>
                <a:sym typeface="Wingdings" charset="0"/>
              </a:rPr>
              <a:t>Solution Idea: Add hysteresis to the predictor so that prediction does not change on a single different outcome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Use two bits to track the history of predictions for a branch instead of a single bit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Can have 2 states for T or NT instead of 1 state for each</a:t>
            </a:r>
          </a:p>
          <a:p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Smith, “</a:t>
            </a:r>
            <a:r>
              <a:rPr lang="en-US" altLang="ja-JP">
                <a:solidFill>
                  <a:srgbClr val="0000FF"/>
                </a:solidFill>
                <a:latin typeface="Tahoma" charset="0"/>
              </a:rPr>
              <a:t>A Study of Branch Prediction Strategies</a:t>
            </a:r>
            <a:r>
              <a:rPr lang="en-US" altLang="ja-JP">
                <a:latin typeface="Tahoma" charset="0"/>
              </a:rPr>
              <a:t>,</a:t>
            </a:r>
            <a:r>
              <a:rPr 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ISCA 1981.</a:t>
            </a:r>
          </a:p>
          <a:p>
            <a:endParaRPr lang="en-US">
              <a:latin typeface="Tahoma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4C3B68-1139-7E48-AF71-60F6C325B178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Two-Bit Counter Based Prediction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Each branch associated with a two-bit counter</a:t>
            </a:r>
          </a:p>
          <a:p>
            <a:r>
              <a:rPr lang="en-US">
                <a:latin typeface="Tahoma" charset="0"/>
              </a:rPr>
              <a:t>One more bit provides hysteresis</a:t>
            </a:r>
          </a:p>
          <a:p>
            <a:r>
              <a:rPr lang="en-US">
                <a:latin typeface="Tahoma" charset="0"/>
              </a:rPr>
              <a:t>A strong prediction does not change with one single different outcome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400">
              <a:latin typeface="Tahoma" charset="0"/>
              <a:ea typeface="ＭＳ Ｐゴシック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Tahoma" charset="0"/>
                <a:ea typeface="ＭＳ Ｐゴシック" charset="0"/>
              </a:rPr>
              <a:t>Accuracy for a loop with N iterations = (N-1)/N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</a:rPr>
              <a:t>	TNTNTNTNTNTNTNTNTNTN </a:t>
            </a:r>
            <a:r>
              <a:rPr lang="en-US" sz="2400">
                <a:latin typeface="Tahoma" charset="0"/>
                <a:ea typeface="ＭＳ Ｐゴシック" charset="0"/>
                <a:sym typeface="Wingdings" charset="0"/>
              </a:rPr>
              <a:t>   50% accuracy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sym typeface="Wingdings" charset="0"/>
              </a:rPr>
              <a:t>      					   </a:t>
            </a:r>
            <a:r>
              <a:rPr lang="en-US" sz="1800">
                <a:latin typeface="Tahoma" charset="0"/>
                <a:ea typeface="ＭＳ Ｐゴシック" charset="0"/>
                <a:sym typeface="Wingdings" charset="0"/>
              </a:rPr>
              <a:t>(assuming init to weakly taken)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800">
              <a:latin typeface="Tahoma" charset="0"/>
              <a:ea typeface="ＭＳ Ｐゴシック" charset="0"/>
              <a:sym typeface="Wingdings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+ Better prediction accuracy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sym typeface="Wingdings" charset="0"/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-- More hardware cost (but counter can be part of a BTB entry)</a:t>
            </a:r>
            <a:endParaRPr lang="en-US">
              <a:latin typeface="Tahoma" charset="0"/>
              <a:ea typeface="ＭＳ Ｐゴシック" charset="0"/>
            </a:endParaRPr>
          </a:p>
          <a:p>
            <a:endParaRPr lang="en-US">
              <a:latin typeface="Tahoma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846067-E861-AC44-B9BC-DE880A72FAFB}" type="slidenum">
              <a:rPr lang="en-US" sz="16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600">
              <a:latin typeface="Garamond" charset="0"/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5111750"/>
            <a:ext cx="830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  <a:tabLst>
                <a:tab pos="2514600" algn="l"/>
              </a:tabLst>
              <a:defRPr/>
            </a:pPr>
            <a:r>
              <a:rPr lang="en-US" sz="2000" dirty="0" smtClean="0">
                <a:latin typeface="Calibri" charset="0"/>
                <a:cs typeface="Calibri" charset="0"/>
                <a:sym typeface="Symbol" charset="0"/>
              </a:rPr>
              <a:t>2BC predictor CPI = [ 1 + </a:t>
            </a:r>
            <a:r>
              <a:rPr lang="en-US" sz="2000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(0.20*</a:t>
            </a:r>
            <a:r>
              <a:rPr lang="en-US" sz="2000" u="sng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0.10</a:t>
            </a:r>
            <a:r>
              <a:rPr lang="en-US" sz="2000" dirty="0" smtClean="0">
                <a:solidFill>
                  <a:schemeClr val="accent1"/>
                </a:solidFill>
                <a:latin typeface="Calibri" charset="0"/>
                <a:cs typeface="Calibri" charset="0"/>
                <a:sym typeface="Symbol" charset="0"/>
              </a:rPr>
              <a:t>) </a:t>
            </a:r>
            <a:r>
              <a:rPr lang="en-US" sz="2000" dirty="0" smtClean="0">
                <a:latin typeface="Calibri" charset="0"/>
                <a:cs typeface="Calibri" charset="0"/>
                <a:sym typeface="Symbol" charset="0"/>
              </a:rPr>
              <a:t>* 3 ]  = 1.06   (90% accuracy)	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State Machine for 2-bit Saturating Counter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28600" y="901700"/>
            <a:ext cx="8610600" cy="5194300"/>
          </a:xfrm>
        </p:spPr>
        <p:txBody>
          <a:bodyPr/>
          <a:lstStyle/>
          <a:p>
            <a:r>
              <a:rPr lang="en-US" sz="2000" dirty="0">
                <a:latin typeface="Tahoma" charset="0"/>
              </a:rPr>
              <a:t>Counter using saturating arithmetic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There is a symbol for maximum and minimum values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9462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E11192-A409-B745-9C8C-34580D678E3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984483" y="2171700"/>
            <a:ext cx="1143000" cy="1143000"/>
          </a:xfrm>
          <a:prstGeom prst="ellipse">
            <a:avLst/>
          </a:prstGeom>
          <a:solidFill>
            <a:srgbClr val="99CCFF"/>
          </a:solidFill>
          <a:ln w="76200">
            <a:solidFill>
              <a:srgbClr val="063DE8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taken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794483" y="2171700"/>
            <a:ext cx="1143000" cy="1143000"/>
          </a:xfrm>
          <a:prstGeom prst="ellipse">
            <a:avLst/>
          </a:prstGeom>
          <a:solidFill>
            <a:srgbClr val="99CC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taken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10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1984483" y="5403850"/>
            <a:ext cx="1143000" cy="1143000"/>
          </a:xfrm>
          <a:prstGeom prst="ellipse">
            <a:avLst/>
          </a:prstGeom>
          <a:solidFill>
            <a:srgbClr val="FF7C8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!taken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01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5794483" y="5403850"/>
            <a:ext cx="1143000" cy="1143000"/>
          </a:xfrm>
          <a:prstGeom prst="ellipse">
            <a:avLst/>
          </a:prstGeom>
          <a:solidFill>
            <a:srgbClr val="FF7C80"/>
          </a:solidFill>
          <a:ln w="762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pred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!taken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latin typeface="Calibri" charset="0"/>
                <a:cs typeface="Calibri" charset="0"/>
              </a:rPr>
              <a:t>00</a:t>
            </a:r>
          </a:p>
        </p:txBody>
      </p:sp>
      <p:cxnSp>
        <p:nvCxnSpPr>
          <p:cNvPr id="62472" name="AutoShape 7"/>
          <p:cNvCxnSpPr>
            <a:cxnSpLocks noChangeShapeType="1"/>
            <a:stCxn id="56" idx="3"/>
            <a:endCxn id="55" idx="5"/>
          </p:cNvCxnSpPr>
          <p:nvPr/>
        </p:nvCxnSpPr>
        <p:spPr bwMode="auto">
          <a:xfrm rot="5400000">
            <a:off x="4446695" y="1671638"/>
            <a:ext cx="28575" cy="3000375"/>
          </a:xfrm>
          <a:prstGeom prst="curvedConnector3">
            <a:avLst>
              <a:gd name="adj1" fmla="val 511111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3" name="AutoShape 8"/>
          <p:cNvCxnSpPr>
            <a:cxnSpLocks noChangeShapeType="1"/>
            <a:stCxn id="58" idx="3"/>
            <a:endCxn id="57" idx="5"/>
          </p:cNvCxnSpPr>
          <p:nvPr/>
        </p:nvCxnSpPr>
        <p:spPr bwMode="auto">
          <a:xfrm rot="16200000" flipV="1">
            <a:off x="4446695" y="4903788"/>
            <a:ext cx="28575" cy="3000375"/>
          </a:xfrm>
          <a:prstGeom prst="curvedConnector3">
            <a:avLst>
              <a:gd name="adj1" fmla="val -411111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4" name="AutoShape 9"/>
          <p:cNvCxnSpPr>
            <a:cxnSpLocks noChangeShapeType="1"/>
            <a:stCxn id="57" idx="0"/>
            <a:endCxn id="56" idx="3"/>
          </p:cNvCxnSpPr>
          <p:nvPr/>
        </p:nvCxnSpPr>
        <p:spPr bwMode="auto">
          <a:xfrm rot="-5400000">
            <a:off x="3140183" y="2573338"/>
            <a:ext cx="2236787" cy="3405187"/>
          </a:xfrm>
          <a:prstGeom prst="curvedConnector3">
            <a:avLst>
              <a:gd name="adj1" fmla="val 55852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AutoShape 10"/>
          <p:cNvCxnSpPr>
            <a:cxnSpLocks noChangeShapeType="1"/>
            <a:stCxn id="55" idx="2"/>
            <a:endCxn id="55" idx="0"/>
          </p:cNvCxnSpPr>
          <p:nvPr/>
        </p:nvCxnSpPr>
        <p:spPr bwMode="auto">
          <a:xfrm rot="10800000" flipH="1">
            <a:off x="1946383" y="2133600"/>
            <a:ext cx="609600" cy="609600"/>
          </a:xfrm>
          <a:prstGeom prst="curvedConnector4">
            <a:avLst>
              <a:gd name="adj1" fmla="val -31250"/>
              <a:gd name="adj2" fmla="val 131250"/>
            </a:avLst>
          </a:prstGeom>
          <a:noFill/>
          <a:ln w="38100">
            <a:solidFill>
              <a:srgbClr val="063DE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570020" y="1752600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actually</a:t>
            </a:r>
          </a:p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sp>
        <p:nvSpPr>
          <p:cNvPr id="62477" name="Text Box 12"/>
          <p:cNvSpPr txBox="1">
            <a:spLocks noChangeArrowheads="1"/>
          </p:cNvSpPr>
          <p:nvPr/>
        </p:nvSpPr>
        <p:spPr bwMode="auto">
          <a:xfrm>
            <a:off x="3846620" y="287972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actually</a:t>
            </a:r>
          </a:p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grpSp>
        <p:nvGrpSpPr>
          <p:cNvPr id="62478" name="Group 13"/>
          <p:cNvGrpSpPr>
            <a:grpSpLocks/>
          </p:cNvGrpSpPr>
          <p:nvPr/>
        </p:nvGrpSpPr>
        <p:grpSpPr bwMode="auto">
          <a:xfrm>
            <a:off x="2884597" y="1524000"/>
            <a:ext cx="5468940" cy="5265738"/>
            <a:chOff x="1959" y="772"/>
            <a:chExt cx="3445" cy="3317"/>
          </a:xfrm>
        </p:grpSpPr>
        <p:grpSp>
          <p:nvGrpSpPr>
            <p:cNvPr id="62481" name="Group 14"/>
            <p:cNvGrpSpPr>
              <a:grpSpLocks/>
            </p:cNvGrpSpPr>
            <p:nvPr/>
          </p:nvGrpSpPr>
          <p:grpSpPr bwMode="auto">
            <a:xfrm>
              <a:off x="1959" y="1900"/>
              <a:ext cx="2773" cy="1421"/>
              <a:chOff x="1959" y="1900"/>
              <a:chExt cx="2773" cy="1421"/>
            </a:xfrm>
          </p:grpSpPr>
          <p:cxnSp>
            <p:nvCxnSpPr>
              <p:cNvPr id="62491" name="AutoShape 15"/>
              <p:cNvCxnSpPr>
                <a:cxnSpLocks noChangeShapeType="1"/>
                <a:stCxn id="56" idx="4"/>
                <a:endCxn id="57" idx="7"/>
              </p:cNvCxnSpPr>
              <p:nvPr/>
            </p:nvCxnSpPr>
            <p:spPr bwMode="auto">
              <a:xfrm rot="5400000">
                <a:off x="2321" y="1538"/>
                <a:ext cx="1421" cy="2145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Text Box 16"/>
              <p:cNvSpPr txBox="1">
                <a:spLocks noChangeArrowheads="1"/>
              </p:cNvSpPr>
              <p:nvPr/>
            </p:nvSpPr>
            <p:spPr bwMode="auto">
              <a:xfrm>
                <a:off x="4005" y="222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62482" name="Group 17"/>
            <p:cNvGrpSpPr>
              <a:grpSpLocks/>
            </p:cNvGrpSpPr>
            <p:nvPr/>
          </p:nvGrpSpPr>
          <p:grpSpPr bwMode="auto">
            <a:xfrm>
              <a:off x="4104" y="3566"/>
              <a:ext cx="1300" cy="523"/>
              <a:chOff x="4104" y="3566"/>
              <a:chExt cx="1300" cy="523"/>
            </a:xfrm>
          </p:grpSpPr>
          <p:cxnSp>
            <p:nvCxnSpPr>
              <p:cNvPr id="62489" name="AutoShape 18"/>
              <p:cNvCxnSpPr>
                <a:cxnSpLocks noChangeShapeType="1"/>
                <a:stCxn id="58" idx="6"/>
                <a:endCxn id="58" idx="4"/>
              </p:cNvCxnSpPr>
              <p:nvPr/>
            </p:nvCxnSpPr>
            <p:spPr bwMode="auto">
              <a:xfrm flipH="1">
                <a:off x="4104" y="3576"/>
                <a:ext cx="360" cy="360"/>
              </a:xfrm>
              <a:prstGeom prst="curvedConnector4">
                <a:avLst>
                  <a:gd name="adj1" fmla="val -40000"/>
                  <a:gd name="adj2" fmla="val 140000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5" name="Text Box 19"/>
              <p:cNvSpPr txBox="1">
                <a:spLocks noChangeArrowheads="1"/>
              </p:cNvSpPr>
              <p:nvPr/>
            </p:nvSpPr>
            <p:spPr bwMode="auto">
              <a:xfrm>
                <a:off x="4677" y="3566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62483" name="Group 20"/>
            <p:cNvGrpSpPr>
              <a:grpSpLocks/>
            </p:cNvGrpSpPr>
            <p:nvPr/>
          </p:nvGrpSpPr>
          <p:grpSpPr bwMode="auto">
            <a:xfrm>
              <a:off x="1962" y="772"/>
              <a:ext cx="1891" cy="523"/>
              <a:chOff x="1962" y="772"/>
              <a:chExt cx="1891" cy="523"/>
            </a:xfrm>
          </p:grpSpPr>
          <p:cxnSp>
            <p:nvCxnSpPr>
              <p:cNvPr id="62487" name="AutoShape 21"/>
              <p:cNvCxnSpPr>
                <a:cxnSpLocks noChangeShapeType="1"/>
                <a:stCxn id="55" idx="7"/>
                <a:endCxn id="56" idx="1"/>
              </p:cNvCxnSpPr>
              <p:nvPr/>
            </p:nvCxnSpPr>
            <p:spPr bwMode="auto">
              <a:xfrm rot="5400000" flipH="1" flipV="1">
                <a:off x="2904" y="340"/>
                <a:ext cx="8" cy="1891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Text Box 22"/>
              <p:cNvSpPr txBox="1">
                <a:spLocks noChangeArrowheads="1"/>
              </p:cNvSpPr>
              <p:nvPr/>
            </p:nvSpPr>
            <p:spPr bwMode="auto">
              <a:xfrm>
                <a:off x="2565" y="772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dirty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dirty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  <p:grpSp>
          <p:nvGrpSpPr>
            <p:cNvPr id="62484" name="Group 23"/>
            <p:cNvGrpSpPr>
              <a:grpSpLocks/>
            </p:cNvGrpSpPr>
            <p:nvPr/>
          </p:nvGrpSpPr>
          <p:grpSpPr bwMode="auto">
            <a:xfrm>
              <a:off x="1962" y="2788"/>
              <a:ext cx="1891" cy="538"/>
              <a:chOff x="1962" y="2788"/>
              <a:chExt cx="1891" cy="538"/>
            </a:xfrm>
          </p:grpSpPr>
          <p:cxnSp>
            <p:nvCxnSpPr>
              <p:cNvPr id="62485" name="AutoShape 24"/>
              <p:cNvCxnSpPr>
                <a:cxnSpLocks noChangeShapeType="1"/>
                <a:stCxn id="57" idx="7"/>
                <a:endCxn id="58" idx="1"/>
              </p:cNvCxnSpPr>
              <p:nvPr/>
            </p:nvCxnSpPr>
            <p:spPr bwMode="auto">
              <a:xfrm rot="5400000" flipH="1" flipV="1">
                <a:off x="2904" y="2376"/>
                <a:ext cx="8" cy="1891"/>
              </a:xfrm>
              <a:prstGeom prst="curvedConnector3">
                <a:avLst>
                  <a:gd name="adj1" fmla="val 3118016"/>
                </a:avLst>
              </a:prstGeom>
              <a:noFill/>
              <a:ln w="38100">
                <a:solidFill>
                  <a:srgbClr val="FC012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Text Box 25"/>
              <p:cNvSpPr txBox="1">
                <a:spLocks noChangeArrowheads="1"/>
              </p:cNvSpPr>
              <p:nvPr/>
            </p:nvSpPr>
            <p:spPr bwMode="auto">
              <a:xfrm>
                <a:off x="2565" y="2788"/>
                <a:ext cx="72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accent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dirty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actually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0" kern="0" dirty="0" smtClean="0">
                    <a:solidFill>
                      <a:srgbClr val="FC0128"/>
                    </a:solidFill>
                    <a:latin typeface="Calibri" charset="0"/>
                    <a:cs typeface="Calibri" charset="0"/>
                  </a:rPr>
                  <a:t>!taken</a:t>
                </a:r>
              </a:p>
            </p:txBody>
          </p:sp>
        </p:grpSp>
      </p:grpSp>
      <p:sp>
        <p:nvSpPr>
          <p:cNvPr id="62479" name="Text Box 26"/>
          <p:cNvSpPr txBox="1">
            <a:spLocks noChangeArrowheads="1"/>
          </p:cNvSpPr>
          <p:nvPr/>
        </p:nvSpPr>
        <p:spPr bwMode="auto">
          <a:xfrm>
            <a:off x="3733800" y="611187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actually</a:t>
            </a:r>
          </a:p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sp>
        <p:nvSpPr>
          <p:cNvPr id="62480" name="Text Box 27"/>
          <p:cNvSpPr txBox="1">
            <a:spLocks noChangeArrowheads="1"/>
          </p:cNvSpPr>
          <p:nvPr/>
        </p:nvSpPr>
        <p:spPr bwMode="auto">
          <a:xfrm>
            <a:off x="1941620" y="3825875"/>
            <a:ext cx="115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actually</a:t>
            </a:r>
          </a:p>
          <a:p>
            <a:pPr algn="ctr"/>
            <a:r>
              <a:rPr lang="en-US">
                <a:solidFill>
                  <a:srgbClr val="063DE8"/>
                </a:solidFill>
                <a:latin typeface="Calibri" charset="0"/>
                <a:cs typeface="Calibri" charset="0"/>
              </a:rPr>
              <a:t>taken</a:t>
            </a: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 flipH="1">
            <a:off x="115995" y="2743200"/>
            <a:ext cx="1901825" cy="1123950"/>
          </a:xfrm>
          <a:prstGeom prst="cloudCallout">
            <a:avLst>
              <a:gd name="adj1" fmla="val -73833"/>
              <a:gd name="adj2" fmla="val -9292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ja-JP" alt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“</a:t>
            </a:r>
            <a:r>
              <a:rPr lang="en-US" altLang="ja-JP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strongly</a:t>
            </a:r>
          </a:p>
          <a:p>
            <a:pPr algn="ctr" eaLnBrk="0" hangingPunct="0"/>
            <a:r>
              <a:rPr 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taken</a:t>
            </a:r>
            <a:r>
              <a:rPr lang="ja-JP" alt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”</a:t>
            </a:r>
            <a:endParaRPr lang="en-US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 flipH="1">
            <a:off x="6818420" y="1676400"/>
            <a:ext cx="1901825" cy="1123950"/>
          </a:xfrm>
          <a:prstGeom prst="cloudCallout">
            <a:avLst>
              <a:gd name="adj1" fmla="val 53764"/>
              <a:gd name="adj2" fmla="val 79094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ja-JP" altLang="en-US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“</a:t>
            </a:r>
            <a:r>
              <a:rPr lang="en-US" altLang="ja-JP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weakly</a:t>
            </a:r>
            <a:endParaRPr lang="en-US" altLang="ja-JP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  <a:p>
            <a:pPr algn="ctr" eaLnBrk="0" hangingPunct="0"/>
            <a:r>
              <a:rPr 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taken</a:t>
            </a:r>
            <a:r>
              <a:rPr lang="ja-JP" alt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”</a:t>
            </a:r>
            <a:endParaRPr lang="en-US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 flipH="1">
            <a:off x="6894620" y="4438174"/>
            <a:ext cx="2209800" cy="1124426"/>
          </a:xfrm>
          <a:prstGeom prst="cloudCallout">
            <a:avLst>
              <a:gd name="adj1" fmla="val 53764"/>
              <a:gd name="adj2" fmla="val 79094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ja-JP" altLang="en-US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“</a:t>
            </a:r>
            <a:r>
              <a:rPr lang="en-US" altLang="ja-JP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strongly</a:t>
            </a:r>
            <a:endParaRPr lang="en-US" altLang="ja-JP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  <a:p>
            <a:pPr algn="ctr" eaLnBrk="0" hangingPunct="0"/>
            <a:r>
              <a:rPr lang="en-US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not taken</a:t>
            </a:r>
            <a:r>
              <a:rPr lang="ja-JP" alt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”</a:t>
            </a:r>
            <a:endParaRPr lang="en-US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 flipH="1">
            <a:off x="76200" y="4419600"/>
            <a:ext cx="2246420" cy="1124426"/>
          </a:xfrm>
          <a:prstGeom prst="cloudCallout">
            <a:avLst>
              <a:gd name="adj1" fmla="val -61933"/>
              <a:gd name="adj2" fmla="val 60074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ja-JP" altLang="en-US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“</a:t>
            </a:r>
            <a:r>
              <a:rPr lang="en-US" altLang="ja-JP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weakly</a:t>
            </a:r>
            <a:endParaRPr lang="en-US" altLang="ja-JP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  <a:p>
            <a:pPr algn="ctr" eaLnBrk="0" hangingPunct="0"/>
            <a:r>
              <a:rPr lang="en-US" sz="2400" dirty="0" smtClean="0">
                <a:solidFill>
                  <a:srgbClr val="919191"/>
                </a:solidFill>
                <a:latin typeface="Calibri" charset="0"/>
                <a:cs typeface="Calibri" charset="0"/>
              </a:rPr>
              <a:t>Not taken</a:t>
            </a:r>
            <a:r>
              <a:rPr lang="ja-JP" altLang="en-US" sz="2400" dirty="0">
                <a:solidFill>
                  <a:srgbClr val="919191"/>
                </a:solidFill>
                <a:latin typeface="Calibri" charset="0"/>
                <a:cs typeface="Calibri" charset="0"/>
              </a:rPr>
              <a:t>”</a:t>
            </a:r>
            <a:endParaRPr lang="en-US" sz="2400" dirty="0">
              <a:solidFill>
                <a:srgbClr val="91919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600" dirty="0" smtClean="0">
                <a:latin typeface="Garamond" charset="0"/>
              </a:rPr>
              <a:t>Announcements</a:t>
            </a:r>
            <a:endParaRPr lang="en-US" sz="3600" dirty="0">
              <a:latin typeface="Garamond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Midterm on Monday (BYOC: Bring your own calculator)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Review Session on Sunday (4:30-</a:t>
            </a:r>
            <a:r>
              <a:rPr lang="en-US" dirty="0">
                <a:latin typeface="Tahoma" charset="0"/>
              </a:rPr>
              <a:t>6</a:t>
            </a:r>
            <a:r>
              <a:rPr lang="en-US" dirty="0" smtClean="0">
                <a:latin typeface="Tahoma" charset="0"/>
              </a:rPr>
              <a:t>pm in Regular Class)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Extra Office hours from me and TAs</a:t>
            </a:r>
          </a:p>
          <a:p>
            <a:pPr lvl="1"/>
            <a:r>
              <a:rPr lang="en-US" dirty="0" smtClean="0">
                <a:latin typeface="Tahoma" charset="0"/>
              </a:rPr>
              <a:t>Me: Thursday, Friday 2-5pm (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No office hours today</a:t>
            </a:r>
            <a:r>
              <a:rPr lang="en-US" dirty="0" smtClean="0">
                <a:latin typeface="Tahoma" charset="0"/>
              </a:rPr>
              <a:t>)</a:t>
            </a:r>
          </a:p>
          <a:p>
            <a:pPr lvl="1"/>
            <a:r>
              <a:rPr lang="en-US" dirty="0" smtClean="0">
                <a:latin typeface="Tahoma" charset="0"/>
              </a:rPr>
              <a:t>TAs: Will be posted on Piazza</a:t>
            </a:r>
          </a:p>
          <a:p>
            <a:pPr marL="344487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 smtClean="0">
                <a:latin typeface="Tahoma" charset="0"/>
              </a:rPr>
              <a:t>Home work 1 due on Saturday 6pm</a:t>
            </a:r>
          </a:p>
          <a:p>
            <a:pPr lvl="1"/>
            <a:r>
              <a:rPr lang="en-US" dirty="0" smtClean="0">
                <a:latin typeface="Tahoma" charset="0"/>
              </a:rPr>
              <a:t>This will take ~8-10 hours (so start early)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It will require thinking, and applying concepts learned in class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4D1943-C441-9040-B794-36981C9115D1}" type="slidenum">
              <a:rPr lang="en-US" sz="16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6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80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Branch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6950"/>
          <a:ext cx="8610600" cy="4114800"/>
        </p:xfrm>
        <a:graphic>
          <a:graphicData uri="http://schemas.openxmlformats.org/drawingml/2006/table">
            <a:tbl>
              <a:tblPr/>
              <a:tblGrid>
                <a:gridCol w="2152650"/>
                <a:gridCol w="2152650"/>
                <a:gridCol w="2152650"/>
                <a:gridCol w="21526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Direction at fetch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Number of possible next fetch addresses?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When is next fetch address resolved?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Unconditional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Decode (PC + 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Decode (PC + offset)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Indirect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Always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Execution (register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338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41CFC-DB30-0A46-81D2-5D12CDD161B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33832" name="TextBox 5"/>
          <p:cNvSpPr txBox="1">
            <a:spLocks noChangeArrowheads="1"/>
          </p:cNvSpPr>
          <p:nvPr/>
        </p:nvSpPr>
        <p:spPr bwMode="auto">
          <a:xfrm>
            <a:off x="1882775" y="5551488"/>
            <a:ext cx="5138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Different branch types can be handled differently</a:t>
            </a:r>
          </a:p>
        </p:txBody>
      </p:sp>
      <p:sp>
        <p:nvSpPr>
          <p:cNvPr id="33833" name="TextBox 1"/>
          <p:cNvSpPr txBox="1">
            <a:spLocks noChangeArrowheads="1"/>
          </p:cNvSpPr>
          <p:nvPr/>
        </p:nvSpPr>
        <p:spPr bwMode="auto">
          <a:xfrm>
            <a:off x="812800" y="62849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How to Handle Control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Critical to keep the pipeline full with correct sequence of dynamic instructions. Potential solutions: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If the instruction is a control-flow instruction: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Stall the pipeline until we know the next fetch address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Guess the next fetch address. How?</a:t>
            </a:r>
          </a:p>
          <a:p>
            <a:r>
              <a:rPr lang="en-US" dirty="0">
                <a:latin typeface="Tahoma" charset="0"/>
              </a:rPr>
              <a:t>Employ delayed branching (branch delay slot)</a:t>
            </a:r>
          </a:p>
          <a:p>
            <a:r>
              <a:rPr lang="en-US" dirty="0">
                <a:latin typeface="Tahoma" charset="0"/>
              </a:rPr>
              <a:t>Do something else </a:t>
            </a:r>
            <a:r>
              <a:rPr lang="en-US" dirty="0" smtClean="0">
                <a:latin typeface="Tahoma" charset="0"/>
              </a:rPr>
              <a:t>(multithreading, covered later)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Eliminate control-flow instructions (predicated execution)</a:t>
            </a:r>
          </a:p>
          <a:p>
            <a:r>
              <a:rPr lang="en-US" dirty="0">
                <a:latin typeface="Tahoma" charset="0"/>
              </a:rPr>
              <a:t>Fetch from both possible paths (if you know the addresses of both possible paths) (multipath execution)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A95EC0-85BD-8C4C-AD08-65C03330BFF2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Delayed Branching (I)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Change the semantics of a branch instruction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Branch after N instructions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Branch after N cycles</a:t>
            </a:r>
          </a:p>
          <a:p>
            <a:r>
              <a:rPr lang="en-US">
                <a:latin typeface="Tahoma" charset="0"/>
              </a:rPr>
              <a:t>Idea: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Delay the execution of a branch. N instructions (delay slots) that come after the branch are always executed regardless of branch direction.</a:t>
            </a:r>
          </a:p>
          <a:p>
            <a:endParaRPr lang="en-US">
              <a:solidFill>
                <a:srgbClr val="0000FF"/>
              </a:solidFill>
              <a:latin typeface="Tahoma" charset="0"/>
            </a:endParaRPr>
          </a:p>
          <a:p>
            <a:r>
              <a:rPr lang="en-US">
                <a:latin typeface="Tahoma" charset="0"/>
              </a:rPr>
              <a:t>Problem: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 How do you find instructions to fill the delay slots?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Tahoma" charset="0"/>
                <a:ea typeface="ＭＳ Ｐゴシック" charset="0"/>
              </a:rPr>
              <a:t>Branch must be independent of delay slot instructions</a:t>
            </a:r>
          </a:p>
          <a:p>
            <a:endParaRPr lang="en-US">
              <a:solidFill>
                <a:srgbClr val="0000FF"/>
              </a:solidFill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Unconditional branch: Easier to find instructions to fill the delay slot</a:t>
            </a:r>
          </a:p>
          <a:p>
            <a:r>
              <a:rPr lang="en-US" sz="2000">
                <a:latin typeface="Tahoma" charset="0"/>
              </a:rPr>
              <a:t>Conditional branch: Condition computation should not depend on instructions in delay slots </a:t>
            </a:r>
            <a:r>
              <a:rPr lang="en-US" sz="2000">
                <a:latin typeface="Tahoma" charset="0"/>
                <a:sym typeface="Wingdings" charset="0"/>
              </a:rPr>
              <a:t> difficult to fill the delay slot</a:t>
            </a:r>
            <a:endParaRPr lang="en-US" sz="2000">
              <a:latin typeface="Tahoma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8EB275-7FDC-854F-AB56-10F7F51DAF57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Delayed Branching (II)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97A86-0608-D04B-A336-2167287BA18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993775" y="2093913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993775" y="2462213"/>
            <a:ext cx="3381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93775" y="2832100"/>
            <a:ext cx="3508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40967" name="TextBox 7"/>
          <p:cNvSpPr txBox="1">
            <a:spLocks noChangeArrowheads="1"/>
          </p:cNvSpPr>
          <p:nvPr/>
        </p:nvSpPr>
        <p:spPr bwMode="auto">
          <a:xfrm>
            <a:off x="993775" y="3201988"/>
            <a:ext cx="72342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 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X</a:t>
            </a:r>
          </a:p>
        </p:txBody>
      </p:sp>
      <p:sp>
        <p:nvSpPr>
          <p:cNvPr id="40968" name="TextBox 8"/>
          <p:cNvSpPr txBox="1">
            <a:spLocks noChangeArrowheads="1"/>
          </p:cNvSpPr>
          <p:nvPr/>
        </p:nvSpPr>
        <p:spPr bwMode="auto">
          <a:xfrm>
            <a:off x="993775" y="3570288"/>
            <a:ext cx="3508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D</a:t>
            </a:r>
          </a:p>
        </p:txBody>
      </p:sp>
      <p:sp>
        <p:nvSpPr>
          <p:cNvPr id="40969" name="TextBox 9"/>
          <p:cNvSpPr txBox="1">
            <a:spLocks noChangeArrowheads="1"/>
          </p:cNvSpPr>
          <p:nvPr/>
        </p:nvSpPr>
        <p:spPr bwMode="auto">
          <a:xfrm>
            <a:off x="993775" y="3940175"/>
            <a:ext cx="338138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</a:t>
            </a:r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993775" y="4308475"/>
            <a:ext cx="3254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F</a:t>
            </a:r>
          </a:p>
        </p:txBody>
      </p:sp>
      <p:cxnSp>
        <p:nvCxnSpPr>
          <p:cNvPr id="40971" name="Curved Connector 14"/>
          <p:cNvCxnSpPr>
            <a:cxnSpLocks noChangeShapeType="1"/>
            <a:stCxn id="40964" idx="3"/>
            <a:endCxn id="40966" idx="3"/>
          </p:cNvCxnSpPr>
          <p:nvPr/>
        </p:nvCxnSpPr>
        <p:spPr bwMode="auto">
          <a:xfrm>
            <a:off x="1331913" y="2278063"/>
            <a:ext cx="12700" cy="739775"/>
          </a:xfrm>
          <a:prstGeom prst="curvedConnector3">
            <a:avLst>
              <a:gd name="adj1" fmla="val 19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Curved Connector 17"/>
          <p:cNvCxnSpPr>
            <a:cxnSpLocks noChangeShapeType="1"/>
            <a:endCxn id="40967" idx="3"/>
          </p:cNvCxnSpPr>
          <p:nvPr/>
        </p:nvCxnSpPr>
        <p:spPr bwMode="auto">
          <a:xfrm>
            <a:off x="1344612" y="3017838"/>
            <a:ext cx="372588" cy="368816"/>
          </a:xfrm>
          <a:prstGeom prst="curvedConnector3">
            <a:avLst>
              <a:gd name="adj1" fmla="val 161355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73" name="Group 57"/>
          <p:cNvGrpSpPr>
            <a:grpSpLocks/>
          </p:cNvGrpSpPr>
          <p:nvPr/>
        </p:nvGrpSpPr>
        <p:grpSpPr bwMode="auto">
          <a:xfrm>
            <a:off x="2770188" y="2185988"/>
            <a:ext cx="804862" cy="368300"/>
            <a:chOff x="1001099" y="4100530"/>
            <a:chExt cx="805656" cy="369887"/>
          </a:xfrm>
        </p:grpSpPr>
        <p:sp>
          <p:nvSpPr>
            <p:cNvPr id="41016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000000"/>
                  </a:solidFill>
                  <a:cs typeface="Arial" charset="0"/>
                </a:rPr>
                <a:t>F</a:t>
              </a:r>
            </a:p>
          </p:txBody>
        </p:sp>
        <p:sp>
          <p:nvSpPr>
            <p:cNvPr id="41017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000000"/>
                  </a:solidFill>
                  <a:cs typeface="Arial" charset="0"/>
                </a:rPr>
                <a:t>E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70188" y="28305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60725" y="316706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70188" y="316706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260725" y="35369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70188" y="353695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60725" y="394017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70188" y="3940175"/>
            <a:ext cx="50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268663" y="4308475"/>
            <a:ext cx="50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982" name="TextBox 10"/>
          <p:cNvSpPr txBox="1">
            <a:spLocks noChangeArrowheads="1"/>
          </p:cNvSpPr>
          <p:nvPr/>
        </p:nvSpPr>
        <p:spPr bwMode="auto">
          <a:xfrm>
            <a:off x="993775" y="4678363"/>
            <a:ext cx="36353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G</a:t>
            </a:r>
          </a:p>
        </p:txBody>
      </p:sp>
      <p:sp>
        <p:nvSpPr>
          <p:cNvPr id="40983" name="TextBox 32"/>
          <p:cNvSpPr txBox="1">
            <a:spLocks noChangeArrowheads="1"/>
          </p:cNvSpPr>
          <p:nvPr/>
        </p:nvSpPr>
        <p:spPr bwMode="auto">
          <a:xfrm>
            <a:off x="642938" y="4678363"/>
            <a:ext cx="40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X: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770188" y="4308475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--</a:t>
            </a:r>
          </a:p>
        </p:txBody>
      </p:sp>
      <p:sp>
        <p:nvSpPr>
          <p:cNvPr id="40985" name="TextBox 4"/>
          <p:cNvSpPr txBox="1">
            <a:spLocks noChangeArrowheads="1"/>
          </p:cNvSpPr>
          <p:nvPr/>
        </p:nvSpPr>
        <p:spPr bwMode="auto">
          <a:xfrm>
            <a:off x="5532438" y="2062163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40986" name="TextBox 5"/>
          <p:cNvSpPr txBox="1">
            <a:spLocks noChangeArrowheads="1"/>
          </p:cNvSpPr>
          <p:nvPr/>
        </p:nvSpPr>
        <p:spPr bwMode="auto">
          <a:xfrm>
            <a:off x="5519738" y="3170238"/>
            <a:ext cx="3381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40987" name="TextBox 6"/>
          <p:cNvSpPr txBox="1">
            <a:spLocks noChangeArrowheads="1"/>
          </p:cNvSpPr>
          <p:nvPr/>
        </p:nvSpPr>
        <p:spPr bwMode="auto">
          <a:xfrm>
            <a:off x="5519738" y="2430463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40988" name="TextBox 7"/>
          <p:cNvSpPr txBox="1">
            <a:spLocks noChangeArrowheads="1"/>
          </p:cNvSpPr>
          <p:nvPr/>
        </p:nvSpPr>
        <p:spPr bwMode="auto">
          <a:xfrm>
            <a:off x="5521325" y="2800350"/>
            <a:ext cx="72342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 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X</a:t>
            </a:r>
          </a:p>
        </p:txBody>
      </p:sp>
      <p:sp>
        <p:nvSpPr>
          <p:cNvPr id="40989" name="TextBox 8"/>
          <p:cNvSpPr txBox="1">
            <a:spLocks noChangeArrowheads="1"/>
          </p:cNvSpPr>
          <p:nvPr/>
        </p:nvSpPr>
        <p:spPr bwMode="auto">
          <a:xfrm>
            <a:off x="5532438" y="3538538"/>
            <a:ext cx="3508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D</a:t>
            </a:r>
          </a:p>
        </p:txBody>
      </p:sp>
      <p:sp>
        <p:nvSpPr>
          <p:cNvPr id="40990" name="TextBox 9"/>
          <p:cNvSpPr txBox="1">
            <a:spLocks noChangeArrowheads="1"/>
          </p:cNvSpPr>
          <p:nvPr/>
        </p:nvSpPr>
        <p:spPr bwMode="auto">
          <a:xfrm>
            <a:off x="5532438" y="3908425"/>
            <a:ext cx="3381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</a:t>
            </a:r>
          </a:p>
        </p:txBody>
      </p:sp>
      <p:sp>
        <p:nvSpPr>
          <p:cNvPr id="40991" name="TextBox 10"/>
          <p:cNvSpPr txBox="1">
            <a:spLocks noChangeArrowheads="1"/>
          </p:cNvSpPr>
          <p:nvPr/>
        </p:nvSpPr>
        <p:spPr bwMode="auto">
          <a:xfrm>
            <a:off x="5532438" y="4276725"/>
            <a:ext cx="3254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F</a:t>
            </a:r>
          </a:p>
        </p:txBody>
      </p:sp>
      <p:cxnSp>
        <p:nvCxnSpPr>
          <p:cNvPr id="40992" name="Curved Connector 41"/>
          <p:cNvCxnSpPr>
            <a:cxnSpLocks noChangeShapeType="1"/>
            <a:stCxn id="40985" idx="3"/>
            <a:endCxn id="40987" idx="3"/>
          </p:cNvCxnSpPr>
          <p:nvPr/>
        </p:nvCxnSpPr>
        <p:spPr bwMode="auto">
          <a:xfrm>
            <a:off x="5870575" y="2246313"/>
            <a:ext cx="1588" cy="368300"/>
          </a:xfrm>
          <a:prstGeom prst="curved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Curved Connector 42"/>
          <p:cNvCxnSpPr>
            <a:cxnSpLocks noChangeShapeType="1"/>
            <a:stCxn id="40987" idx="3"/>
            <a:endCxn id="40988" idx="3"/>
          </p:cNvCxnSpPr>
          <p:nvPr/>
        </p:nvCxnSpPr>
        <p:spPr bwMode="auto">
          <a:xfrm>
            <a:off x="5870575" y="2615407"/>
            <a:ext cx="374175" cy="369609"/>
          </a:xfrm>
          <a:prstGeom prst="curvedConnector3">
            <a:avLst>
              <a:gd name="adj1" fmla="val 16109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4" name="TextBox 10"/>
          <p:cNvSpPr txBox="1">
            <a:spLocks noChangeArrowheads="1"/>
          </p:cNvSpPr>
          <p:nvPr/>
        </p:nvSpPr>
        <p:spPr bwMode="auto">
          <a:xfrm>
            <a:off x="5532438" y="4646613"/>
            <a:ext cx="3635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G</a:t>
            </a:r>
          </a:p>
        </p:txBody>
      </p:sp>
      <p:sp>
        <p:nvSpPr>
          <p:cNvPr id="40995" name="TextBox 44"/>
          <p:cNvSpPr txBox="1">
            <a:spLocks noChangeArrowheads="1"/>
          </p:cNvSpPr>
          <p:nvPr/>
        </p:nvSpPr>
        <p:spPr bwMode="auto">
          <a:xfrm>
            <a:off x="5081588" y="4652963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X:</a:t>
            </a:r>
          </a:p>
        </p:txBody>
      </p:sp>
      <p:grpSp>
        <p:nvGrpSpPr>
          <p:cNvPr id="40996" name="Group 57"/>
          <p:cNvGrpSpPr>
            <a:grpSpLocks/>
          </p:cNvGrpSpPr>
          <p:nvPr/>
        </p:nvGrpSpPr>
        <p:grpSpPr bwMode="auto">
          <a:xfrm>
            <a:off x="7070725" y="2154238"/>
            <a:ext cx="804863" cy="368300"/>
            <a:chOff x="1001099" y="4100530"/>
            <a:chExt cx="805656" cy="369887"/>
          </a:xfrm>
        </p:grpSpPr>
        <p:sp>
          <p:nvSpPr>
            <p:cNvPr id="41014" name="Rectangle 10"/>
            <p:cNvSpPr>
              <a:spLocks noChangeArrowheads="1"/>
            </p:cNvSpPr>
            <p:nvPr/>
          </p:nvSpPr>
          <p:spPr bwMode="auto">
            <a:xfrm>
              <a:off x="1001099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000000"/>
                  </a:solidFill>
                  <a:cs typeface="Arial" charset="0"/>
                </a:rPr>
                <a:t>F</a:t>
              </a:r>
            </a:p>
          </p:txBody>
        </p:sp>
        <p:sp>
          <p:nvSpPr>
            <p:cNvPr id="41015" name="Rectangle 11"/>
            <p:cNvSpPr>
              <a:spLocks noChangeArrowheads="1"/>
            </p:cNvSpPr>
            <p:nvPr/>
          </p:nvSpPr>
          <p:spPr bwMode="auto">
            <a:xfrm>
              <a:off x="1403927" y="4100530"/>
              <a:ext cx="402828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000000"/>
                  </a:solidFill>
                  <a:cs typeface="Arial" charset="0"/>
                </a:rPr>
                <a:t>E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70725" y="2798763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562850" y="3135313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A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070725" y="31353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562850" y="350520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070725" y="3505200"/>
            <a:ext cx="50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562850" y="3906838"/>
            <a:ext cx="50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0000"/>
                </a:solidFill>
                <a:cs typeface="Arial" charset="0"/>
              </a:rPr>
              <a:t>BR</a:t>
            </a:r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070725" y="3906838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70788" y="42767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B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070725" y="4275138"/>
            <a:ext cx="36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G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275013" y="467836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--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782888" y="467995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G</a:t>
            </a:r>
          </a:p>
        </p:txBody>
      </p:sp>
      <p:sp>
        <p:nvSpPr>
          <p:cNvPr id="41008" name="TextBox 62"/>
          <p:cNvSpPr txBox="1">
            <a:spLocks noChangeArrowheads="1"/>
          </p:cNvSpPr>
          <p:nvPr/>
        </p:nvSpPr>
        <p:spPr bwMode="auto">
          <a:xfrm>
            <a:off x="266700" y="1631950"/>
            <a:ext cx="155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Normal code:</a:t>
            </a:r>
          </a:p>
        </p:txBody>
      </p:sp>
      <p:sp>
        <p:nvSpPr>
          <p:cNvPr id="41009" name="TextBox 63"/>
          <p:cNvSpPr txBox="1">
            <a:spLocks noChangeArrowheads="1"/>
          </p:cNvSpPr>
          <p:nvPr/>
        </p:nvSpPr>
        <p:spPr bwMode="auto">
          <a:xfrm>
            <a:off x="2462213" y="163195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Timeline:</a:t>
            </a:r>
          </a:p>
        </p:txBody>
      </p:sp>
      <p:sp>
        <p:nvSpPr>
          <p:cNvPr id="41010" name="TextBox 64"/>
          <p:cNvSpPr txBox="1">
            <a:spLocks noChangeArrowheads="1"/>
          </p:cNvSpPr>
          <p:nvPr/>
        </p:nvSpPr>
        <p:spPr bwMode="auto">
          <a:xfrm>
            <a:off x="4119563" y="1631950"/>
            <a:ext cx="242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Delayed branch code:</a:t>
            </a:r>
          </a:p>
        </p:txBody>
      </p:sp>
      <p:sp>
        <p:nvSpPr>
          <p:cNvPr id="41011" name="TextBox 65"/>
          <p:cNvSpPr txBox="1">
            <a:spLocks noChangeArrowheads="1"/>
          </p:cNvSpPr>
          <p:nvPr/>
        </p:nvSpPr>
        <p:spPr bwMode="auto">
          <a:xfrm>
            <a:off x="6853238" y="163195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cs typeface="Arial" charset="0"/>
              </a:rPr>
              <a:t>Timeline: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662238" y="5303838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6 cycles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48500" y="5270500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cs typeface="Arial" charset="0"/>
              </a:rPr>
              <a:t>5 cycles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Delayed Branching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588"/>
            <a:ext cx="8915400" cy="5194300"/>
          </a:xfrm>
        </p:spPr>
        <p:txBody>
          <a:bodyPr/>
          <a:lstStyle/>
          <a:p>
            <a:r>
              <a:rPr lang="en-US" sz="2200">
                <a:latin typeface="Tahoma" charset="0"/>
              </a:rPr>
              <a:t>Advantages</a:t>
            </a:r>
            <a:r>
              <a:rPr lang="en-US">
                <a:latin typeface="Tahoma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33CC"/>
                </a:solidFill>
                <a:latin typeface="Tahoma" charset="0"/>
              </a:rPr>
              <a:t>	</a:t>
            </a:r>
            <a:r>
              <a:rPr lang="en-US" sz="2000">
                <a:solidFill>
                  <a:srgbClr val="0033CC"/>
                </a:solidFill>
                <a:latin typeface="Tahoma" charset="0"/>
              </a:rPr>
              <a:t>+ Keeps the pipeline full with useful instructions in a simple way assuming 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Tahoma" charset="0"/>
              </a:rPr>
              <a:t>       1. Number of delay slots == number of instructions to keep the pipeline full before the branch resolves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Tahoma" charset="0"/>
              </a:rPr>
              <a:t>       2. All delay slots can be filled with useful instructions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Disadvantages</a:t>
            </a:r>
            <a:r>
              <a:rPr lang="en-US">
                <a:latin typeface="Tahoma" charset="0"/>
              </a:rPr>
              <a:t>:</a:t>
            </a:r>
          </a:p>
          <a:p>
            <a:pPr lvl="1">
              <a:buFont typeface="Wingdings" charset="0"/>
              <a:buNone/>
            </a:pPr>
            <a:r>
              <a:rPr lang="en-US" sz="2000">
                <a:solidFill>
                  <a:srgbClr val="0033CC"/>
                </a:solidFill>
                <a:latin typeface="Tahoma" charset="0"/>
                <a:ea typeface="ＭＳ Ｐゴシック" charset="0"/>
              </a:rPr>
              <a:t>-- Not easy to fill the delay slots (even with a 2-stage pipeline)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   1. Number of delay slots increases with pipeline depth, superscalar execution width</a:t>
            </a:r>
          </a:p>
          <a:p>
            <a:pPr lvl="1">
              <a:buFont typeface="Wingdings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   2. Number of delay slots should be variable with variable latency operations. Why?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Tahoma" charset="0"/>
              </a:rPr>
              <a:t>	</a:t>
            </a:r>
            <a:r>
              <a:rPr lang="en-US" sz="2000">
                <a:solidFill>
                  <a:srgbClr val="0033CC"/>
                </a:solidFill>
                <a:latin typeface="Tahoma" charset="0"/>
              </a:rPr>
              <a:t>-- Ties ISA semantics to hardware implementation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Tahoma" charset="0"/>
              </a:rPr>
              <a:t>	    -- SPARC, MIPS, HP-PA: 1 delay slot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Tahoma" charset="0"/>
              </a:rPr>
              <a:t>	    -- What if pipeline implementation changes with the next design?</a:t>
            </a:r>
          </a:p>
          <a:p>
            <a:pPr>
              <a:buFont typeface="Wingdings" charset="0"/>
              <a:buNone/>
            </a:pPr>
            <a:endParaRPr lang="en-US" sz="2000">
              <a:latin typeface="Tahoma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B67FD-9BB2-134D-97AE-F6392EB63983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98" name="Text Box 214"/>
          <p:cNvSpPr txBox="1">
            <a:spLocks noChangeArrowheads="1"/>
          </p:cNvSpPr>
          <p:nvPr/>
        </p:nvSpPr>
        <p:spPr bwMode="auto">
          <a:xfrm>
            <a:off x="3230563" y="16637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CC"/>
                </a:solidFill>
              </a:rPr>
              <a:t>0x0004</a:t>
            </a:r>
            <a:endParaRPr lang="en-US" sz="1800"/>
          </a:p>
        </p:txBody>
      </p:sp>
      <p:sp>
        <p:nvSpPr>
          <p:cNvPr id="272599" name="Text Box 215"/>
          <p:cNvSpPr txBox="1">
            <a:spLocks noChangeArrowheads="1"/>
          </p:cNvSpPr>
          <p:nvPr/>
        </p:nvSpPr>
        <p:spPr bwMode="auto">
          <a:xfrm>
            <a:off x="3230563" y="16621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CC"/>
                </a:solidFill>
              </a:rPr>
              <a:t>0x0005</a:t>
            </a:r>
            <a:endParaRPr lang="en-US" sz="1800"/>
          </a:p>
        </p:txBody>
      </p:sp>
      <p:sp>
        <p:nvSpPr>
          <p:cNvPr id="272600" name="Text Box 216"/>
          <p:cNvSpPr txBox="1">
            <a:spLocks noChangeArrowheads="1"/>
          </p:cNvSpPr>
          <p:nvPr/>
        </p:nvSpPr>
        <p:spPr bwMode="auto">
          <a:xfrm>
            <a:off x="3227388" y="16621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CC"/>
                </a:solidFill>
              </a:rPr>
              <a:t>0x0006</a:t>
            </a:r>
            <a:endParaRPr lang="en-US" sz="1800"/>
          </a:p>
        </p:txBody>
      </p:sp>
      <p:sp>
        <p:nvSpPr>
          <p:cNvPr id="272601" name="Text Box 217"/>
          <p:cNvSpPr txBox="1">
            <a:spLocks noChangeArrowheads="1"/>
          </p:cNvSpPr>
          <p:nvPr/>
        </p:nvSpPr>
        <p:spPr bwMode="auto">
          <a:xfrm>
            <a:off x="3227388" y="16621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CC"/>
                </a:solidFill>
              </a:rPr>
              <a:t>0x0007</a:t>
            </a:r>
            <a:endParaRPr lang="en-US" sz="1800"/>
          </a:p>
        </p:txBody>
      </p:sp>
      <p:sp>
        <p:nvSpPr>
          <p:cNvPr id="272602" name="Text Box 218"/>
          <p:cNvSpPr txBox="1">
            <a:spLocks noChangeArrowheads="1"/>
          </p:cNvSpPr>
          <p:nvPr/>
        </p:nvSpPr>
        <p:spPr bwMode="auto">
          <a:xfrm>
            <a:off x="3227388" y="16621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CC"/>
                </a:solidFill>
              </a:rPr>
              <a:t>0x0008</a:t>
            </a:r>
            <a:endParaRPr lang="en-US" sz="1800"/>
          </a:p>
        </p:txBody>
      </p:sp>
      <p:sp>
        <p:nvSpPr>
          <p:cNvPr id="44038" name="Rectangle 66"/>
          <p:cNvSpPr>
            <a:spLocks noChangeArrowheads="1"/>
          </p:cNvSpPr>
          <p:nvPr/>
        </p:nvSpPr>
        <p:spPr bwMode="auto">
          <a:xfrm>
            <a:off x="6030913" y="38131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6030913" y="3929063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4" name="Rectangle 100"/>
          <p:cNvSpPr>
            <a:spLocks noChangeArrowheads="1"/>
          </p:cNvSpPr>
          <p:nvPr/>
        </p:nvSpPr>
        <p:spPr bwMode="auto">
          <a:xfrm>
            <a:off x="6030913" y="4043363"/>
            <a:ext cx="922337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6030913" y="4159250"/>
            <a:ext cx="922337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06" name="Rectangle 122"/>
          <p:cNvSpPr>
            <a:spLocks noChangeArrowheads="1"/>
          </p:cNvSpPr>
          <p:nvPr/>
        </p:nvSpPr>
        <p:spPr bwMode="auto">
          <a:xfrm>
            <a:off x="6030913" y="4273550"/>
            <a:ext cx="922337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0" name="Rectangle 126"/>
          <p:cNvSpPr>
            <a:spLocks noChangeArrowheads="1"/>
          </p:cNvSpPr>
          <p:nvPr/>
        </p:nvSpPr>
        <p:spPr bwMode="auto">
          <a:xfrm>
            <a:off x="6030913" y="4387850"/>
            <a:ext cx="922337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4" name="Rectangle 130"/>
          <p:cNvSpPr>
            <a:spLocks noChangeArrowheads="1"/>
          </p:cNvSpPr>
          <p:nvPr/>
        </p:nvSpPr>
        <p:spPr bwMode="auto">
          <a:xfrm>
            <a:off x="6030913" y="4619625"/>
            <a:ext cx="922337" cy="11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5" name="Rectangle 131"/>
          <p:cNvSpPr>
            <a:spLocks noChangeArrowheads="1"/>
          </p:cNvSpPr>
          <p:nvPr/>
        </p:nvSpPr>
        <p:spPr bwMode="auto">
          <a:xfrm>
            <a:off x="6030913" y="4503738"/>
            <a:ext cx="922337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4" name="Rectangle 140"/>
          <p:cNvSpPr>
            <a:spLocks noChangeArrowheads="1"/>
          </p:cNvSpPr>
          <p:nvPr/>
        </p:nvSpPr>
        <p:spPr bwMode="auto">
          <a:xfrm>
            <a:off x="6030913" y="4735513"/>
            <a:ext cx="922337" cy="115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37"/>
          <p:cNvSpPr>
            <a:spLocks noChangeArrowheads="1"/>
          </p:cNvSpPr>
          <p:nvPr/>
        </p:nvSpPr>
        <p:spPr bwMode="auto">
          <a:xfrm>
            <a:off x="846138" y="3427413"/>
            <a:ext cx="1958975" cy="460375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2"/>
          <p:cNvSpPr>
            <a:spLocks noChangeArrowheads="1"/>
          </p:cNvSpPr>
          <p:nvPr/>
        </p:nvSpPr>
        <p:spPr bwMode="auto">
          <a:xfrm>
            <a:off x="846138" y="2967038"/>
            <a:ext cx="1958975" cy="46037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4"/>
          <p:cNvSpPr>
            <a:spLocks noChangeArrowheads="1"/>
          </p:cNvSpPr>
          <p:nvPr/>
        </p:nvSpPr>
        <p:spPr bwMode="auto">
          <a:xfrm>
            <a:off x="3265488" y="2044700"/>
            <a:ext cx="695325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5"/>
          <p:cNvSpPr>
            <a:spLocks noChangeArrowheads="1"/>
          </p:cNvSpPr>
          <p:nvPr/>
        </p:nvSpPr>
        <p:spPr bwMode="auto">
          <a:xfrm>
            <a:off x="4327525" y="2006600"/>
            <a:ext cx="614363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16"/>
          <p:cNvSpPr>
            <a:spLocks noChangeArrowheads="1"/>
          </p:cNvSpPr>
          <p:nvPr/>
        </p:nvSpPr>
        <p:spPr bwMode="auto">
          <a:xfrm>
            <a:off x="5340350" y="2006600"/>
            <a:ext cx="422275" cy="652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18"/>
          <p:cNvSpPr>
            <a:spLocks noChangeArrowheads="1"/>
          </p:cNvSpPr>
          <p:nvPr/>
        </p:nvSpPr>
        <p:spPr bwMode="auto">
          <a:xfrm>
            <a:off x="3265488" y="1700213"/>
            <a:ext cx="690562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3611563" y="193040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3956050" y="2352675"/>
            <a:ext cx="3857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Rectangle 26"/>
          <p:cNvSpPr>
            <a:spLocks noChangeArrowheads="1"/>
          </p:cNvSpPr>
          <p:nvPr/>
        </p:nvSpPr>
        <p:spPr bwMode="auto">
          <a:xfrm>
            <a:off x="7221538" y="2008188"/>
            <a:ext cx="344487" cy="65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27"/>
          <p:cNvSpPr>
            <a:spLocks noChangeShapeType="1"/>
          </p:cNvSpPr>
          <p:nvPr/>
        </p:nvSpPr>
        <p:spPr bwMode="auto">
          <a:xfrm>
            <a:off x="7569200" y="2314575"/>
            <a:ext cx="11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8"/>
          <p:cNvSpPr>
            <a:spLocks noChangeShapeType="1"/>
          </p:cNvSpPr>
          <p:nvPr/>
        </p:nvSpPr>
        <p:spPr bwMode="auto">
          <a:xfrm flipV="1">
            <a:off x="7683500" y="14700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9"/>
          <p:cNvSpPr>
            <a:spLocks noChangeShapeType="1"/>
          </p:cNvSpPr>
          <p:nvPr/>
        </p:nvSpPr>
        <p:spPr bwMode="auto">
          <a:xfrm flipH="1">
            <a:off x="5532438" y="1470025"/>
            <a:ext cx="21510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30"/>
          <p:cNvSpPr>
            <a:spLocks noChangeShapeType="1"/>
          </p:cNvSpPr>
          <p:nvPr/>
        </p:nvSpPr>
        <p:spPr bwMode="auto">
          <a:xfrm>
            <a:off x="5532438" y="147002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Text Box 31"/>
          <p:cNvSpPr txBox="1">
            <a:spLocks noChangeArrowheads="1"/>
          </p:cNvSpPr>
          <p:nvPr/>
        </p:nvSpPr>
        <p:spPr bwMode="auto">
          <a:xfrm>
            <a:off x="3390900" y="2160588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I-$</a:t>
            </a:r>
          </a:p>
        </p:txBody>
      </p:sp>
      <p:sp>
        <p:nvSpPr>
          <p:cNvPr id="44061" name="Text Box 33"/>
          <p:cNvSpPr txBox="1">
            <a:spLocks noChangeArrowheads="1"/>
          </p:cNvSpPr>
          <p:nvPr/>
        </p:nvSpPr>
        <p:spPr bwMode="auto">
          <a:xfrm>
            <a:off x="5311775" y="21605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RF</a:t>
            </a:r>
          </a:p>
        </p:txBody>
      </p:sp>
      <p:sp>
        <p:nvSpPr>
          <p:cNvPr id="44062" name="Rectangle 34"/>
          <p:cNvSpPr>
            <a:spLocks noChangeArrowheads="1"/>
          </p:cNvSpPr>
          <p:nvPr/>
        </p:nvSpPr>
        <p:spPr bwMode="auto">
          <a:xfrm>
            <a:off x="846138" y="2506663"/>
            <a:ext cx="19589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Text Box 35"/>
          <p:cNvSpPr txBox="1">
            <a:spLocks noChangeArrowheads="1"/>
          </p:cNvSpPr>
          <p:nvPr/>
        </p:nvSpPr>
        <p:spPr bwMode="auto">
          <a:xfrm>
            <a:off x="866775" y="25447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R1, MEM[R0]</a:t>
            </a:r>
          </a:p>
        </p:txBody>
      </p:sp>
      <p:sp>
        <p:nvSpPr>
          <p:cNvPr id="44064" name="Text Box 36"/>
          <p:cNvSpPr txBox="1">
            <a:spLocks noChangeArrowheads="1"/>
          </p:cNvSpPr>
          <p:nvPr/>
        </p:nvSpPr>
        <p:spPr bwMode="auto">
          <a:xfrm>
            <a:off x="866775" y="3005138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 R2, R2, #1</a:t>
            </a:r>
          </a:p>
        </p:txBody>
      </p:sp>
      <p:sp>
        <p:nvSpPr>
          <p:cNvPr id="44065" name="Text Box 39"/>
          <p:cNvSpPr txBox="1">
            <a:spLocks noChangeArrowheads="1"/>
          </p:cNvSpPr>
          <p:nvPr/>
        </p:nvSpPr>
        <p:spPr bwMode="auto">
          <a:xfrm>
            <a:off x="117475" y="248126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0x0001</a:t>
            </a:r>
          </a:p>
        </p:txBody>
      </p:sp>
      <p:sp>
        <p:nvSpPr>
          <p:cNvPr id="44066" name="Text Box 38"/>
          <p:cNvSpPr txBox="1">
            <a:spLocks noChangeArrowheads="1"/>
          </p:cNvSpPr>
          <p:nvPr/>
        </p:nvSpPr>
        <p:spPr bwMode="auto">
          <a:xfrm>
            <a:off x="866775" y="3465513"/>
            <a:ext cx="1824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BR</a:t>
            </a:r>
            <a:r>
              <a:rPr lang="en-US" sz="1200" b="1">
                <a:solidFill>
                  <a:schemeClr val="bg1"/>
                </a:solidFill>
              </a:rPr>
              <a:t>ZERO  </a:t>
            </a:r>
            <a:r>
              <a:rPr lang="en-US" sz="1800">
                <a:solidFill>
                  <a:schemeClr val="bg1"/>
                </a:solidFill>
              </a:rPr>
              <a:t> 0x0001</a:t>
            </a:r>
          </a:p>
        </p:txBody>
      </p:sp>
      <p:sp>
        <p:nvSpPr>
          <p:cNvPr id="44067" name="Text Box 40"/>
          <p:cNvSpPr txBox="1">
            <a:spLocks noChangeArrowheads="1"/>
          </p:cNvSpPr>
          <p:nvPr/>
        </p:nvSpPr>
        <p:spPr bwMode="auto">
          <a:xfrm>
            <a:off x="117475" y="290353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0x0002</a:t>
            </a:r>
          </a:p>
        </p:txBody>
      </p:sp>
      <p:sp>
        <p:nvSpPr>
          <p:cNvPr id="44068" name="Text Box 41"/>
          <p:cNvSpPr txBox="1">
            <a:spLocks noChangeArrowheads="1"/>
          </p:cNvSpPr>
          <p:nvPr/>
        </p:nvSpPr>
        <p:spPr bwMode="auto">
          <a:xfrm>
            <a:off x="117475" y="3363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0x0003</a:t>
            </a:r>
          </a:p>
        </p:txBody>
      </p:sp>
      <p:sp>
        <p:nvSpPr>
          <p:cNvPr id="44069" name="Line 42"/>
          <p:cNvSpPr>
            <a:spLocks noChangeShapeType="1"/>
          </p:cNvSpPr>
          <p:nvPr/>
        </p:nvSpPr>
        <p:spPr bwMode="auto">
          <a:xfrm>
            <a:off x="4956175" y="2354263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Rectangle 62"/>
          <p:cNvSpPr>
            <a:spLocks noChangeArrowheads="1"/>
          </p:cNvSpPr>
          <p:nvPr/>
        </p:nvSpPr>
        <p:spPr bwMode="auto">
          <a:xfrm>
            <a:off x="3265488" y="3467100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Rectangle 63"/>
          <p:cNvSpPr>
            <a:spLocks noChangeArrowheads="1"/>
          </p:cNvSpPr>
          <p:nvPr/>
        </p:nvSpPr>
        <p:spPr bwMode="auto">
          <a:xfrm>
            <a:off x="4187825" y="3582988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Rectangle 64"/>
          <p:cNvSpPr>
            <a:spLocks noChangeArrowheads="1"/>
          </p:cNvSpPr>
          <p:nvPr/>
        </p:nvSpPr>
        <p:spPr bwMode="auto">
          <a:xfrm>
            <a:off x="3265488" y="3582988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Rectangle 68"/>
          <p:cNvSpPr>
            <a:spLocks noChangeArrowheads="1"/>
          </p:cNvSpPr>
          <p:nvPr/>
        </p:nvSpPr>
        <p:spPr bwMode="auto">
          <a:xfrm>
            <a:off x="4187825" y="36988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Rectangle 72"/>
          <p:cNvSpPr>
            <a:spLocks noChangeArrowheads="1"/>
          </p:cNvSpPr>
          <p:nvPr/>
        </p:nvSpPr>
        <p:spPr bwMode="auto">
          <a:xfrm>
            <a:off x="3265488" y="3697288"/>
            <a:ext cx="922337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Rectangle 73"/>
          <p:cNvSpPr>
            <a:spLocks noChangeArrowheads="1"/>
          </p:cNvSpPr>
          <p:nvPr/>
        </p:nvSpPr>
        <p:spPr bwMode="auto">
          <a:xfrm>
            <a:off x="4187825" y="3813175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85"/>
          <p:cNvSpPr txBox="1">
            <a:spLocks noChangeArrowheads="1"/>
          </p:cNvSpPr>
          <p:nvPr/>
        </p:nvSpPr>
        <p:spPr bwMode="auto">
          <a:xfrm>
            <a:off x="4289425" y="2162175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DEC</a:t>
            </a:r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3265488" y="3813175"/>
            <a:ext cx="922337" cy="1158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Rectangle 89"/>
          <p:cNvSpPr>
            <a:spLocks noChangeArrowheads="1"/>
          </p:cNvSpPr>
          <p:nvPr/>
        </p:nvSpPr>
        <p:spPr bwMode="auto">
          <a:xfrm>
            <a:off x="846138" y="3889375"/>
            <a:ext cx="1958975" cy="4603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9" name="Text Box 90"/>
          <p:cNvSpPr txBox="1">
            <a:spLocks noChangeArrowheads="1"/>
          </p:cNvSpPr>
          <p:nvPr/>
        </p:nvSpPr>
        <p:spPr bwMode="auto">
          <a:xfrm>
            <a:off x="866775" y="3944938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 R3, R2, #1</a:t>
            </a:r>
          </a:p>
        </p:txBody>
      </p:sp>
      <p:sp>
        <p:nvSpPr>
          <p:cNvPr id="44080" name="Text Box 91"/>
          <p:cNvSpPr txBox="1">
            <a:spLocks noChangeArrowheads="1"/>
          </p:cNvSpPr>
          <p:nvPr/>
        </p:nvSpPr>
        <p:spPr bwMode="auto">
          <a:xfrm>
            <a:off x="117475" y="3825875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0x0004</a:t>
            </a:r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3265488" y="3929063"/>
            <a:ext cx="922337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4187825" y="3929063"/>
            <a:ext cx="922338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6953250" y="3929063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5" name="Rectangle 101"/>
          <p:cNvSpPr>
            <a:spLocks noChangeArrowheads="1"/>
          </p:cNvSpPr>
          <p:nvPr/>
        </p:nvSpPr>
        <p:spPr bwMode="auto">
          <a:xfrm>
            <a:off x="6953250" y="4043363"/>
            <a:ext cx="922338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6" name="Rectangle 102"/>
          <p:cNvSpPr>
            <a:spLocks noChangeArrowheads="1"/>
          </p:cNvSpPr>
          <p:nvPr/>
        </p:nvSpPr>
        <p:spPr bwMode="auto">
          <a:xfrm>
            <a:off x="6953250" y="4159250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7" name="Rectangle 103"/>
          <p:cNvSpPr>
            <a:spLocks noChangeArrowheads="1"/>
          </p:cNvSpPr>
          <p:nvPr/>
        </p:nvSpPr>
        <p:spPr bwMode="auto">
          <a:xfrm>
            <a:off x="3265488" y="4043363"/>
            <a:ext cx="922337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4187825" y="4043363"/>
            <a:ext cx="922338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9" name="Rectangle 105"/>
          <p:cNvSpPr>
            <a:spLocks noChangeArrowheads="1"/>
          </p:cNvSpPr>
          <p:nvPr/>
        </p:nvSpPr>
        <p:spPr bwMode="auto">
          <a:xfrm>
            <a:off x="3265488" y="4157663"/>
            <a:ext cx="922337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4187825" y="4273550"/>
            <a:ext cx="9223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3265488" y="4273550"/>
            <a:ext cx="922337" cy="11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1" name="Rectangle 111"/>
          <p:cNvSpPr>
            <a:spLocks noChangeArrowheads="1"/>
          </p:cNvSpPr>
          <p:nvPr/>
        </p:nvSpPr>
        <p:spPr bwMode="auto">
          <a:xfrm>
            <a:off x="846138" y="4811713"/>
            <a:ext cx="1958975" cy="4603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2" name="Text Box 112"/>
          <p:cNvSpPr txBox="1">
            <a:spLocks noChangeArrowheads="1"/>
          </p:cNvSpPr>
          <p:nvPr/>
        </p:nvSpPr>
        <p:spPr bwMode="auto">
          <a:xfrm>
            <a:off x="866775" y="486727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R2, MEM[R2]</a:t>
            </a:r>
          </a:p>
        </p:txBody>
      </p:sp>
      <p:sp>
        <p:nvSpPr>
          <p:cNvPr id="44093" name="Rectangle 113"/>
          <p:cNvSpPr>
            <a:spLocks noChangeArrowheads="1"/>
          </p:cNvSpPr>
          <p:nvPr/>
        </p:nvSpPr>
        <p:spPr bwMode="auto">
          <a:xfrm>
            <a:off x="846138" y="4351338"/>
            <a:ext cx="1958975" cy="4603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4" name="Text Box 114"/>
          <p:cNvSpPr txBox="1">
            <a:spLocks noChangeArrowheads="1"/>
          </p:cNvSpPr>
          <p:nvPr/>
        </p:nvSpPr>
        <p:spPr bwMode="auto">
          <a:xfrm>
            <a:off x="866775" y="4406900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MUL R1, R2, R3</a:t>
            </a:r>
          </a:p>
        </p:txBody>
      </p:sp>
      <p:sp>
        <p:nvSpPr>
          <p:cNvPr id="44095" name="Text Box 115"/>
          <p:cNvSpPr txBox="1">
            <a:spLocks noChangeArrowheads="1"/>
          </p:cNvSpPr>
          <p:nvPr/>
        </p:nvSpPr>
        <p:spPr bwMode="auto">
          <a:xfrm>
            <a:off x="117475" y="43037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0x0005</a:t>
            </a:r>
          </a:p>
        </p:txBody>
      </p:sp>
      <p:sp>
        <p:nvSpPr>
          <p:cNvPr id="44096" name="Text Box 116"/>
          <p:cNvSpPr txBox="1">
            <a:spLocks noChangeArrowheads="1"/>
          </p:cNvSpPr>
          <p:nvPr/>
        </p:nvSpPr>
        <p:spPr bwMode="auto">
          <a:xfrm>
            <a:off x="117475" y="47640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0x0006</a:t>
            </a:r>
          </a:p>
        </p:txBody>
      </p:sp>
      <p:sp>
        <p:nvSpPr>
          <p:cNvPr id="44097" name="Rectangle 117"/>
          <p:cNvSpPr>
            <a:spLocks noChangeArrowheads="1"/>
          </p:cNvSpPr>
          <p:nvPr/>
        </p:nvSpPr>
        <p:spPr bwMode="auto">
          <a:xfrm>
            <a:off x="846138" y="5272088"/>
            <a:ext cx="1958975" cy="4603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98" name="Text Box 118"/>
          <p:cNvSpPr txBox="1">
            <a:spLocks noChangeArrowheads="1"/>
          </p:cNvSpPr>
          <p:nvPr/>
        </p:nvSpPr>
        <p:spPr bwMode="auto">
          <a:xfrm>
            <a:off x="846138" y="532765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R0, MEM[R2]</a:t>
            </a:r>
          </a:p>
        </p:txBody>
      </p:sp>
      <p:sp>
        <p:nvSpPr>
          <p:cNvPr id="44099" name="Text Box 119"/>
          <p:cNvSpPr txBox="1">
            <a:spLocks noChangeArrowheads="1"/>
          </p:cNvSpPr>
          <p:nvPr/>
        </p:nvSpPr>
        <p:spPr bwMode="auto">
          <a:xfrm>
            <a:off x="117475" y="52339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0x0007</a:t>
            </a:r>
          </a:p>
        </p:txBody>
      </p:sp>
      <p:sp>
        <p:nvSpPr>
          <p:cNvPr id="272504" name="Rectangle 120"/>
          <p:cNvSpPr>
            <a:spLocks noChangeArrowheads="1"/>
          </p:cNvSpPr>
          <p:nvPr/>
        </p:nvSpPr>
        <p:spPr bwMode="auto">
          <a:xfrm>
            <a:off x="4187825" y="4157663"/>
            <a:ext cx="922338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07" name="Rectangle 123"/>
          <p:cNvSpPr>
            <a:spLocks noChangeArrowheads="1"/>
          </p:cNvSpPr>
          <p:nvPr/>
        </p:nvSpPr>
        <p:spPr bwMode="auto">
          <a:xfrm>
            <a:off x="6953250" y="4273550"/>
            <a:ext cx="9223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1" name="Rectangle 127"/>
          <p:cNvSpPr>
            <a:spLocks noChangeArrowheads="1"/>
          </p:cNvSpPr>
          <p:nvPr/>
        </p:nvSpPr>
        <p:spPr bwMode="auto">
          <a:xfrm>
            <a:off x="6953250" y="4387850"/>
            <a:ext cx="9223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2" name="Rectangle 128"/>
          <p:cNvSpPr>
            <a:spLocks noChangeArrowheads="1"/>
          </p:cNvSpPr>
          <p:nvPr/>
        </p:nvSpPr>
        <p:spPr bwMode="auto">
          <a:xfrm>
            <a:off x="4187825" y="4389438"/>
            <a:ext cx="922338" cy="1158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6" name="Rectangle 132"/>
          <p:cNvSpPr>
            <a:spLocks noChangeArrowheads="1"/>
          </p:cNvSpPr>
          <p:nvPr/>
        </p:nvSpPr>
        <p:spPr bwMode="auto">
          <a:xfrm>
            <a:off x="6953250" y="4503738"/>
            <a:ext cx="922338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2517" name="Rectangle 133"/>
          <p:cNvSpPr>
            <a:spLocks noChangeArrowheads="1"/>
          </p:cNvSpPr>
          <p:nvPr/>
        </p:nvSpPr>
        <p:spPr bwMode="auto">
          <a:xfrm>
            <a:off x="6953250" y="4619625"/>
            <a:ext cx="9223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8" name="Rectangle 134"/>
          <p:cNvSpPr>
            <a:spLocks noChangeArrowheads="1"/>
          </p:cNvSpPr>
          <p:nvPr/>
        </p:nvSpPr>
        <p:spPr bwMode="auto">
          <a:xfrm>
            <a:off x="6953250" y="4735513"/>
            <a:ext cx="922338" cy="1158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9" name="Rectangle 135"/>
          <p:cNvSpPr>
            <a:spLocks noChangeArrowheads="1"/>
          </p:cNvSpPr>
          <p:nvPr/>
        </p:nvSpPr>
        <p:spPr bwMode="auto">
          <a:xfrm>
            <a:off x="3265488" y="4387850"/>
            <a:ext cx="922337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0" name="Rectangle 136"/>
          <p:cNvSpPr>
            <a:spLocks noChangeArrowheads="1"/>
          </p:cNvSpPr>
          <p:nvPr/>
        </p:nvSpPr>
        <p:spPr bwMode="auto">
          <a:xfrm>
            <a:off x="3265488" y="4503738"/>
            <a:ext cx="922337" cy="1158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1" name="Rectangle 137"/>
          <p:cNvSpPr>
            <a:spLocks noChangeArrowheads="1"/>
          </p:cNvSpPr>
          <p:nvPr/>
        </p:nvSpPr>
        <p:spPr bwMode="auto">
          <a:xfrm>
            <a:off x="3265488" y="4619625"/>
            <a:ext cx="922337" cy="1158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2" name="Rectangle 138"/>
          <p:cNvSpPr>
            <a:spLocks noChangeArrowheads="1"/>
          </p:cNvSpPr>
          <p:nvPr/>
        </p:nvSpPr>
        <p:spPr bwMode="auto">
          <a:xfrm>
            <a:off x="4187825" y="4503738"/>
            <a:ext cx="922338" cy="115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5" name="Rectangle 141"/>
          <p:cNvSpPr>
            <a:spLocks noChangeArrowheads="1"/>
          </p:cNvSpPr>
          <p:nvPr/>
        </p:nvSpPr>
        <p:spPr bwMode="auto">
          <a:xfrm>
            <a:off x="4187825" y="4619625"/>
            <a:ext cx="922338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8" name="Rectangle 144"/>
          <p:cNvSpPr>
            <a:spLocks noChangeArrowheads="1"/>
          </p:cNvSpPr>
          <p:nvPr/>
        </p:nvSpPr>
        <p:spPr bwMode="auto">
          <a:xfrm>
            <a:off x="4187825" y="4735513"/>
            <a:ext cx="922338" cy="1158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9" name="Rectangle 145"/>
          <p:cNvSpPr>
            <a:spLocks noChangeArrowheads="1"/>
          </p:cNvSpPr>
          <p:nvPr/>
        </p:nvSpPr>
        <p:spPr bwMode="auto">
          <a:xfrm>
            <a:off x="3265488" y="4735513"/>
            <a:ext cx="922337" cy="11588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3" name="Rectangle 149"/>
          <p:cNvSpPr>
            <a:spLocks noChangeArrowheads="1"/>
          </p:cNvSpPr>
          <p:nvPr/>
        </p:nvSpPr>
        <p:spPr bwMode="auto">
          <a:xfrm>
            <a:off x="3265488" y="5194300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4" name="Rectangle 150"/>
          <p:cNvSpPr>
            <a:spLocks noChangeArrowheads="1"/>
          </p:cNvSpPr>
          <p:nvPr/>
        </p:nvSpPr>
        <p:spPr bwMode="auto">
          <a:xfrm>
            <a:off x="4187825" y="5310188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5" name="Rectangle 151"/>
          <p:cNvSpPr>
            <a:spLocks noChangeArrowheads="1"/>
          </p:cNvSpPr>
          <p:nvPr/>
        </p:nvSpPr>
        <p:spPr bwMode="auto">
          <a:xfrm>
            <a:off x="3265488" y="5310188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6" name="Rectangle 152"/>
          <p:cNvSpPr>
            <a:spLocks noChangeArrowheads="1"/>
          </p:cNvSpPr>
          <p:nvPr/>
        </p:nvSpPr>
        <p:spPr bwMode="auto">
          <a:xfrm>
            <a:off x="5110163" y="54260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7" name="Rectangle 153"/>
          <p:cNvSpPr>
            <a:spLocks noChangeArrowheads="1"/>
          </p:cNvSpPr>
          <p:nvPr/>
        </p:nvSpPr>
        <p:spPr bwMode="auto">
          <a:xfrm>
            <a:off x="6030913" y="55403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8" name="Rectangle 154"/>
          <p:cNvSpPr>
            <a:spLocks noChangeArrowheads="1"/>
          </p:cNvSpPr>
          <p:nvPr/>
        </p:nvSpPr>
        <p:spPr bwMode="auto">
          <a:xfrm>
            <a:off x="4187825" y="54260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39" name="Rectangle 155"/>
          <p:cNvSpPr>
            <a:spLocks noChangeArrowheads="1"/>
          </p:cNvSpPr>
          <p:nvPr/>
        </p:nvSpPr>
        <p:spPr bwMode="auto">
          <a:xfrm>
            <a:off x="5108575" y="55403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0" name="Rectangle 156"/>
          <p:cNvSpPr>
            <a:spLocks noChangeArrowheads="1"/>
          </p:cNvSpPr>
          <p:nvPr/>
        </p:nvSpPr>
        <p:spPr bwMode="auto">
          <a:xfrm>
            <a:off x="3265488" y="5424488"/>
            <a:ext cx="922337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1" name="Rectangle 157"/>
          <p:cNvSpPr>
            <a:spLocks noChangeArrowheads="1"/>
          </p:cNvSpPr>
          <p:nvPr/>
        </p:nvSpPr>
        <p:spPr bwMode="auto">
          <a:xfrm>
            <a:off x="4187825" y="5540375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2" name="Rectangle 158"/>
          <p:cNvSpPr>
            <a:spLocks noChangeArrowheads="1"/>
          </p:cNvSpPr>
          <p:nvPr/>
        </p:nvSpPr>
        <p:spPr bwMode="auto">
          <a:xfrm>
            <a:off x="3265488" y="5540375"/>
            <a:ext cx="922337" cy="11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3" name="Rectangle 159"/>
          <p:cNvSpPr>
            <a:spLocks noChangeArrowheads="1"/>
          </p:cNvSpPr>
          <p:nvPr/>
        </p:nvSpPr>
        <p:spPr bwMode="auto">
          <a:xfrm>
            <a:off x="3265488" y="5656263"/>
            <a:ext cx="922337" cy="115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4" name="Rectangle 160"/>
          <p:cNvSpPr>
            <a:spLocks noChangeArrowheads="1"/>
          </p:cNvSpPr>
          <p:nvPr/>
        </p:nvSpPr>
        <p:spPr bwMode="auto">
          <a:xfrm>
            <a:off x="4187825" y="5656263"/>
            <a:ext cx="922338" cy="1158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5" name="Rectangle 161"/>
          <p:cNvSpPr>
            <a:spLocks noChangeArrowheads="1"/>
          </p:cNvSpPr>
          <p:nvPr/>
        </p:nvSpPr>
        <p:spPr bwMode="auto">
          <a:xfrm>
            <a:off x="5108575" y="5656263"/>
            <a:ext cx="922338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6" name="Rectangle 162"/>
          <p:cNvSpPr>
            <a:spLocks noChangeArrowheads="1"/>
          </p:cNvSpPr>
          <p:nvPr/>
        </p:nvSpPr>
        <p:spPr bwMode="auto">
          <a:xfrm>
            <a:off x="6030913" y="5656263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7" name="Rectangle 163"/>
          <p:cNvSpPr>
            <a:spLocks noChangeArrowheads="1"/>
          </p:cNvSpPr>
          <p:nvPr/>
        </p:nvSpPr>
        <p:spPr bwMode="auto">
          <a:xfrm>
            <a:off x="6953250" y="5656263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8" name="Rectangle 164"/>
          <p:cNvSpPr>
            <a:spLocks noChangeArrowheads="1"/>
          </p:cNvSpPr>
          <p:nvPr/>
        </p:nvSpPr>
        <p:spPr bwMode="auto">
          <a:xfrm>
            <a:off x="3265488" y="5772150"/>
            <a:ext cx="922337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49" name="Rectangle 165"/>
          <p:cNvSpPr>
            <a:spLocks noChangeArrowheads="1"/>
          </p:cNvSpPr>
          <p:nvPr/>
        </p:nvSpPr>
        <p:spPr bwMode="auto">
          <a:xfrm>
            <a:off x="3265488" y="5888038"/>
            <a:ext cx="922337" cy="1158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0" name="Rectangle 166"/>
          <p:cNvSpPr>
            <a:spLocks noChangeArrowheads="1"/>
          </p:cNvSpPr>
          <p:nvPr/>
        </p:nvSpPr>
        <p:spPr bwMode="auto">
          <a:xfrm>
            <a:off x="3265488" y="6003925"/>
            <a:ext cx="922337" cy="1158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1" name="Rectangle 167"/>
          <p:cNvSpPr>
            <a:spLocks noChangeArrowheads="1"/>
          </p:cNvSpPr>
          <p:nvPr/>
        </p:nvSpPr>
        <p:spPr bwMode="auto">
          <a:xfrm>
            <a:off x="5110163" y="5772150"/>
            <a:ext cx="922337" cy="11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2" name="Rectangle 168"/>
          <p:cNvSpPr>
            <a:spLocks noChangeArrowheads="1"/>
          </p:cNvSpPr>
          <p:nvPr/>
        </p:nvSpPr>
        <p:spPr bwMode="auto">
          <a:xfrm>
            <a:off x="6030913" y="5772150"/>
            <a:ext cx="922337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3" name="Rectangle 169"/>
          <p:cNvSpPr>
            <a:spLocks noChangeArrowheads="1"/>
          </p:cNvSpPr>
          <p:nvPr/>
        </p:nvSpPr>
        <p:spPr bwMode="auto">
          <a:xfrm>
            <a:off x="6953250" y="5772150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4" name="Rectangle 170"/>
          <p:cNvSpPr>
            <a:spLocks noChangeArrowheads="1"/>
          </p:cNvSpPr>
          <p:nvPr/>
        </p:nvSpPr>
        <p:spPr bwMode="auto">
          <a:xfrm>
            <a:off x="4187825" y="5772150"/>
            <a:ext cx="922338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5" name="Rectangle 171"/>
          <p:cNvSpPr>
            <a:spLocks noChangeArrowheads="1"/>
          </p:cNvSpPr>
          <p:nvPr/>
        </p:nvSpPr>
        <p:spPr bwMode="auto">
          <a:xfrm>
            <a:off x="4187825" y="5886450"/>
            <a:ext cx="922338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6" name="Rectangle 172"/>
          <p:cNvSpPr>
            <a:spLocks noChangeArrowheads="1"/>
          </p:cNvSpPr>
          <p:nvPr/>
        </p:nvSpPr>
        <p:spPr bwMode="auto">
          <a:xfrm>
            <a:off x="6032500" y="5886450"/>
            <a:ext cx="922338" cy="115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7" name="Rectangle 173"/>
          <p:cNvSpPr>
            <a:spLocks noChangeArrowheads="1"/>
          </p:cNvSpPr>
          <p:nvPr/>
        </p:nvSpPr>
        <p:spPr bwMode="auto">
          <a:xfrm>
            <a:off x="6953250" y="5886450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8" name="Rectangle 174"/>
          <p:cNvSpPr>
            <a:spLocks noChangeArrowheads="1"/>
          </p:cNvSpPr>
          <p:nvPr/>
        </p:nvSpPr>
        <p:spPr bwMode="auto">
          <a:xfrm>
            <a:off x="5110163" y="5886450"/>
            <a:ext cx="922337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59" name="Rectangle 175"/>
          <p:cNvSpPr>
            <a:spLocks noChangeArrowheads="1"/>
          </p:cNvSpPr>
          <p:nvPr/>
        </p:nvSpPr>
        <p:spPr bwMode="auto">
          <a:xfrm>
            <a:off x="4186238" y="6003925"/>
            <a:ext cx="922337" cy="1158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60" name="Rectangle 176"/>
          <p:cNvSpPr>
            <a:spLocks noChangeArrowheads="1"/>
          </p:cNvSpPr>
          <p:nvPr/>
        </p:nvSpPr>
        <p:spPr bwMode="auto">
          <a:xfrm>
            <a:off x="5108575" y="6002338"/>
            <a:ext cx="922338" cy="1158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61" name="Rectangle 177"/>
          <p:cNvSpPr>
            <a:spLocks noChangeArrowheads="1"/>
          </p:cNvSpPr>
          <p:nvPr/>
        </p:nvSpPr>
        <p:spPr bwMode="auto">
          <a:xfrm>
            <a:off x="6953250" y="6002338"/>
            <a:ext cx="922338" cy="1158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62" name="Rectangle 178"/>
          <p:cNvSpPr>
            <a:spLocks noChangeArrowheads="1"/>
          </p:cNvSpPr>
          <p:nvPr/>
        </p:nvSpPr>
        <p:spPr bwMode="auto">
          <a:xfrm>
            <a:off x="6030913" y="6002338"/>
            <a:ext cx="922337" cy="115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63" name="Line 179"/>
          <p:cNvSpPr>
            <a:spLocks noChangeShapeType="1"/>
          </p:cNvSpPr>
          <p:nvPr/>
        </p:nvSpPr>
        <p:spPr bwMode="auto">
          <a:xfrm>
            <a:off x="8067675" y="3467100"/>
            <a:ext cx="0" cy="138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64" name="Text Box 180"/>
          <p:cNvSpPr txBox="1">
            <a:spLocks noChangeArrowheads="1"/>
          </p:cNvSpPr>
          <p:nvPr/>
        </p:nvSpPr>
        <p:spPr bwMode="auto">
          <a:xfrm>
            <a:off x="8007350" y="39671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12 cycles</a:t>
            </a:r>
          </a:p>
        </p:txBody>
      </p:sp>
      <p:sp>
        <p:nvSpPr>
          <p:cNvPr id="272565" name="Line 181"/>
          <p:cNvSpPr>
            <a:spLocks noChangeShapeType="1"/>
          </p:cNvSpPr>
          <p:nvPr/>
        </p:nvSpPr>
        <p:spPr bwMode="auto">
          <a:xfrm>
            <a:off x="7951788" y="34671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66" name="Line 182"/>
          <p:cNvSpPr>
            <a:spLocks noChangeShapeType="1"/>
          </p:cNvSpPr>
          <p:nvPr/>
        </p:nvSpPr>
        <p:spPr bwMode="auto">
          <a:xfrm>
            <a:off x="7913688" y="4849813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67" name="Line 183"/>
          <p:cNvSpPr>
            <a:spLocks noChangeShapeType="1"/>
          </p:cNvSpPr>
          <p:nvPr/>
        </p:nvSpPr>
        <p:spPr bwMode="auto">
          <a:xfrm>
            <a:off x="8067675" y="5195888"/>
            <a:ext cx="0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68" name="Line 184"/>
          <p:cNvSpPr>
            <a:spLocks noChangeShapeType="1"/>
          </p:cNvSpPr>
          <p:nvPr/>
        </p:nvSpPr>
        <p:spPr bwMode="auto">
          <a:xfrm flipV="1">
            <a:off x="7951788" y="5195888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69" name="Line 185"/>
          <p:cNvSpPr>
            <a:spLocks noChangeShapeType="1"/>
          </p:cNvSpPr>
          <p:nvPr/>
        </p:nvSpPr>
        <p:spPr bwMode="auto">
          <a:xfrm>
            <a:off x="7951788" y="6156325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570" name="Text Box 186"/>
          <p:cNvSpPr txBox="1">
            <a:spLocks noChangeArrowheads="1"/>
          </p:cNvSpPr>
          <p:nvPr/>
        </p:nvSpPr>
        <p:spPr bwMode="auto">
          <a:xfrm>
            <a:off x="8005763" y="54641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 cycles</a:t>
            </a:r>
          </a:p>
        </p:txBody>
      </p:sp>
      <p:sp>
        <p:nvSpPr>
          <p:cNvPr id="44152" name="Rectangle 65"/>
          <p:cNvSpPr>
            <a:spLocks noChangeArrowheads="1"/>
          </p:cNvSpPr>
          <p:nvPr/>
        </p:nvSpPr>
        <p:spPr bwMode="auto">
          <a:xfrm>
            <a:off x="5110163" y="36988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53" name="Rectangle 69"/>
          <p:cNvSpPr>
            <a:spLocks noChangeArrowheads="1"/>
          </p:cNvSpPr>
          <p:nvPr/>
        </p:nvSpPr>
        <p:spPr bwMode="auto">
          <a:xfrm>
            <a:off x="5108575" y="38131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81" name="Rectangle 97"/>
          <p:cNvSpPr>
            <a:spLocks noChangeArrowheads="1"/>
          </p:cNvSpPr>
          <p:nvPr/>
        </p:nvSpPr>
        <p:spPr bwMode="auto">
          <a:xfrm>
            <a:off x="5108575" y="3929063"/>
            <a:ext cx="922338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5108575" y="4043363"/>
            <a:ext cx="922338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5108575" y="4159250"/>
            <a:ext cx="922338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05" name="Rectangle 121"/>
          <p:cNvSpPr>
            <a:spLocks noChangeArrowheads="1"/>
          </p:cNvSpPr>
          <p:nvPr/>
        </p:nvSpPr>
        <p:spPr bwMode="auto">
          <a:xfrm>
            <a:off x="5110163" y="4273550"/>
            <a:ext cx="922337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09" name="Rectangle 125"/>
          <p:cNvSpPr>
            <a:spLocks noChangeArrowheads="1"/>
          </p:cNvSpPr>
          <p:nvPr/>
        </p:nvSpPr>
        <p:spPr bwMode="auto">
          <a:xfrm>
            <a:off x="5110163" y="4387850"/>
            <a:ext cx="922337" cy="115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13" name="Rectangle 129"/>
          <p:cNvSpPr>
            <a:spLocks noChangeArrowheads="1"/>
          </p:cNvSpPr>
          <p:nvPr/>
        </p:nvSpPr>
        <p:spPr bwMode="auto">
          <a:xfrm>
            <a:off x="5108575" y="4503738"/>
            <a:ext cx="922338" cy="1158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3" name="Rectangle 139"/>
          <p:cNvSpPr>
            <a:spLocks noChangeArrowheads="1"/>
          </p:cNvSpPr>
          <p:nvPr/>
        </p:nvSpPr>
        <p:spPr bwMode="auto">
          <a:xfrm>
            <a:off x="5110163" y="4619625"/>
            <a:ext cx="922337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526" name="Rectangle 142"/>
          <p:cNvSpPr>
            <a:spLocks noChangeArrowheads="1"/>
          </p:cNvSpPr>
          <p:nvPr/>
        </p:nvSpPr>
        <p:spPr bwMode="auto">
          <a:xfrm>
            <a:off x="5108575" y="4733925"/>
            <a:ext cx="922338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62" name="Rectangle 188"/>
          <p:cNvSpPr>
            <a:spLocks noChangeArrowheads="1"/>
          </p:cNvSpPr>
          <p:nvPr/>
        </p:nvSpPr>
        <p:spPr bwMode="auto">
          <a:xfrm>
            <a:off x="6261100" y="2008188"/>
            <a:ext cx="461963" cy="652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163" name="Group 189"/>
          <p:cNvGrpSpPr>
            <a:grpSpLocks/>
          </p:cNvGrpSpPr>
          <p:nvPr/>
        </p:nvGrpSpPr>
        <p:grpSpPr bwMode="auto">
          <a:xfrm>
            <a:off x="6376988" y="2162175"/>
            <a:ext cx="230187" cy="344488"/>
            <a:chOff x="1138" y="1579"/>
            <a:chExt cx="581" cy="1162"/>
          </a:xfrm>
        </p:grpSpPr>
        <p:sp>
          <p:nvSpPr>
            <p:cNvPr id="44185" name="Line 190"/>
            <p:cNvSpPr>
              <a:spLocks noChangeShapeType="1"/>
            </p:cNvSpPr>
            <p:nvPr/>
          </p:nvSpPr>
          <p:spPr bwMode="auto">
            <a:xfrm flipH="1">
              <a:off x="1138" y="2499"/>
              <a:ext cx="581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86" name="Group 191"/>
            <p:cNvGrpSpPr>
              <a:grpSpLocks/>
            </p:cNvGrpSpPr>
            <p:nvPr/>
          </p:nvGrpSpPr>
          <p:grpSpPr bwMode="auto">
            <a:xfrm>
              <a:off x="1138" y="1579"/>
              <a:ext cx="581" cy="1162"/>
              <a:chOff x="1138" y="1579"/>
              <a:chExt cx="581" cy="1162"/>
            </a:xfrm>
          </p:grpSpPr>
          <p:sp>
            <p:nvSpPr>
              <p:cNvPr id="44187" name="Line 192"/>
              <p:cNvSpPr>
                <a:spLocks noChangeShapeType="1"/>
              </p:cNvSpPr>
              <p:nvPr/>
            </p:nvSpPr>
            <p:spPr bwMode="auto">
              <a:xfrm>
                <a:off x="1138" y="1579"/>
                <a:ext cx="0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8" name="Line 193"/>
              <p:cNvSpPr>
                <a:spLocks noChangeShapeType="1"/>
              </p:cNvSpPr>
              <p:nvPr/>
            </p:nvSpPr>
            <p:spPr bwMode="auto">
              <a:xfrm>
                <a:off x="1138" y="1579"/>
                <a:ext cx="581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9" name="Line 194"/>
              <p:cNvSpPr>
                <a:spLocks noChangeShapeType="1"/>
              </p:cNvSpPr>
              <p:nvPr/>
            </p:nvSpPr>
            <p:spPr bwMode="auto">
              <a:xfrm>
                <a:off x="1719" y="1821"/>
                <a:ext cx="0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0" name="Line 195"/>
              <p:cNvSpPr>
                <a:spLocks noChangeShapeType="1"/>
              </p:cNvSpPr>
              <p:nvPr/>
            </p:nvSpPr>
            <p:spPr bwMode="auto">
              <a:xfrm flipV="1">
                <a:off x="1138" y="2305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1" name="Line 196"/>
              <p:cNvSpPr>
                <a:spLocks noChangeShapeType="1"/>
              </p:cNvSpPr>
              <p:nvPr/>
            </p:nvSpPr>
            <p:spPr bwMode="auto">
              <a:xfrm>
                <a:off x="1138" y="1991"/>
                <a:ext cx="169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2" name="Line 197"/>
              <p:cNvSpPr>
                <a:spLocks noChangeShapeType="1"/>
              </p:cNvSpPr>
              <p:nvPr/>
            </p:nvSpPr>
            <p:spPr bwMode="auto">
              <a:xfrm flipV="1">
                <a:off x="1138" y="2160"/>
                <a:ext cx="169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164" name="Rectangle 198"/>
          <p:cNvSpPr>
            <a:spLocks noChangeArrowheads="1"/>
          </p:cNvSpPr>
          <p:nvPr/>
        </p:nvSpPr>
        <p:spPr bwMode="auto">
          <a:xfrm>
            <a:off x="6261100" y="2851150"/>
            <a:ext cx="4619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65" name="Line 199"/>
          <p:cNvSpPr>
            <a:spLocks noChangeShapeType="1"/>
          </p:cNvSpPr>
          <p:nvPr/>
        </p:nvSpPr>
        <p:spPr bwMode="auto">
          <a:xfrm>
            <a:off x="5762625" y="2352675"/>
            <a:ext cx="498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6" name="Line 200"/>
          <p:cNvSpPr>
            <a:spLocks noChangeShapeType="1"/>
          </p:cNvSpPr>
          <p:nvPr/>
        </p:nvSpPr>
        <p:spPr bwMode="auto">
          <a:xfrm>
            <a:off x="5992813" y="2354263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7" name="Line 201"/>
          <p:cNvSpPr>
            <a:spLocks noChangeShapeType="1"/>
          </p:cNvSpPr>
          <p:nvPr/>
        </p:nvSpPr>
        <p:spPr bwMode="auto">
          <a:xfrm>
            <a:off x="6723063" y="2354263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8" name="Line 202"/>
          <p:cNvSpPr>
            <a:spLocks noChangeShapeType="1"/>
          </p:cNvSpPr>
          <p:nvPr/>
        </p:nvSpPr>
        <p:spPr bwMode="auto">
          <a:xfrm flipH="1" flipV="1">
            <a:off x="6915150" y="2354263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9" name="Text Box 203"/>
          <p:cNvSpPr txBox="1">
            <a:spLocks noChangeArrowheads="1"/>
          </p:cNvSpPr>
          <p:nvPr/>
        </p:nvSpPr>
        <p:spPr bwMode="auto">
          <a:xfrm>
            <a:off x="6224588" y="2908300"/>
            <a:ext cx="652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D-$</a:t>
            </a:r>
          </a:p>
        </p:txBody>
      </p:sp>
      <p:sp>
        <p:nvSpPr>
          <p:cNvPr id="44170" name="Line 204"/>
          <p:cNvSpPr>
            <a:spLocks noChangeShapeType="1"/>
          </p:cNvSpPr>
          <p:nvPr/>
        </p:nvSpPr>
        <p:spPr bwMode="auto">
          <a:xfrm>
            <a:off x="5992813" y="308292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1" name="Rectangle 205"/>
          <p:cNvSpPr>
            <a:spLocks noChangeArrowheads="1"/>
          </p:cNvSpPr>
          <p:nvPr/>
        </p:nvSpPr>
        <p:spPr bwMode="auto">
          <a:xfrm>
            <a:off x="6261100" y="1625600"/>
            <a:ext cx="461963" cy="265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72" name="Line 206"/>
          <p:cNvSpPr>
            <a:spLocks noChangeShapeType="1"/>
          </p:cNvSpPr>
          <p:nvPr/>
        </p:nvSpPr>
        <p:spPr bwMode="auto">
          <a:xfrm>
            <a:off x="6723063" y="3082925"/>
            <a:ext cx="1920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3" name="Line 207"/>
          <p:cNvSpPr>
            <a:spLocks noChangeShapeType="1"/>
          </p:cNvSpPr>
          <p:nvPr/>
        </p:nvSpPr>
        <p:spPr bwMode="auto">
          <a:xfrm flipV="1">
            <a:off x="5992813" y="1739900"/>
            <a:ext cx="0" cy="614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4" name="Line 208"/>
          <p:cNvSpPr>
            <a:spLocks noChangeShapeType="1"/>
          </p:cNvSpPr>
          <p:nvPr/>
        </p:nvSpPr>
        <p:spPr bwMode="auto">
          <a:xfrm>
            <a:off x="5992813" y="1739900"/>
            <a:ext cx="268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5" name="Line 209"/>
          <p:cNvSpPr>
            <a:spLocks noChangeShapeType="1"/>
          </p:cNvSpPr>
          <p:nvPr/>
        </p:nvSpPr>
        <p:spPr bwMode="auto">
          <a:xfrm>
            <a:off x="6723063" y="1739900"/>
            <a:ext cx="1920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6" name="Line 210"/>
          <p:cNvSpPr>
            <a:spLocks noChangeShapeType="1"/>
          </p:cNvSpPr>
          <p:nvPr/>
        </p:nvSpPr>
        <p:spPr bwMode="auto">
          <a:xfrm>
            <a:off x="6915150" y="1739900"/>
            <a:ext cx="0" cy="614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7" name="Text Box 211"/>
          <p:cNvSpPr txBox="1">
            <a:spLocks noChangeArrowheads="1"/>
          </p:cNvSpPr>
          <p:nvPr/>
        </p:nvSpPr>
        <p:spPr bwMode="auto">
          <a:xfrm>
            <a:off x="2803525" y="164147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PC</a:t>
            </a:r>
          </a:p>
        </p:txBody>
      </p:sp>
      <p:sp>
        <p:nvSpPr>
          <p:cNvPr id="272596" name="Text Box 212"/>
          <p:cNvSpPr txBox="1">
            <a:spLocks noChangeArrowheads="1"/>
          </p:cNvSpPr>
          <p:nvPr/>
        </p:nvSpPr>
        <p:spPr bwMode="auto">
          <a:xfrm>
            <a:off x="3365500" y="16414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44179" name="Text Box 213"/>
          <p:cNvSpPr txBox="1">
            <a:spLocks noChangeArrowheads="1"/>
          </p:cNvSpPr>
          <p:nvPr/>
        </p:nvSpPr>
        <p:spPr bwMode="auto">
          <a:xfrm>
            <a:off x="3289300" y="16240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72604" name="Text Box 220"/>
          <p:cNvSpPr txBox="1">
            <a:spLocks noChangeArrowheads="1"/>
          </p:cNvSpPr>
          <p:nvPr/>
        </p:nvSpPr>
        <p:spPr bwMode="auto">
          <a:xfrm>
            <a:off x="2882900" y="4867275"/>
            <a:ext cx="196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Branch prediction</a:t>
            </a:r>
          </a:p>
        </p:txBody>
      </p:sp>
      <p:sp>
        <p:nvSpPr>
          <p:cNvPr id="44181" name="Text Box 221"/>
          <p:cNvSpPr txBox="1">
            <a:spLocks noChangeArrowheads="1"/>
          </p:cNvSpPr>
          <p:nvPr/>
        </p:nvSpPr>
        <p:spPr bwMode="auto">
          <a:xfrm>
            <a:off x="7145338" y="21621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WB</a:t>
            </a:r>
          </a:p>
        </p:txBody>
      </p:sp>
      <p:sp>
        <p:nvSpPr>
          <p:cNvPr id="44182" name="Arc 222"/>
          <p:cNvSpPr>
            <a:spLocks/>
          </p:cNvSpPr>
          <p:nvPr/>
        </p:nvSpPr>
        <p:spPr bwMode="auto">
          <a:xfrm flipV="1">
            <a:off x="2805113" y="2698750"/>
            <a:ext cx="422275" cy="925513"/>
          </a:xfrm>
          <a:custGeom>
            <a:avLst/>
            <a:gdLst>
              <a:gd name="T0" fmla="*/ 0 w 21600"/>
              <a:gd name="T1" fmla="*/ 0 h 43189"/>
              <a:gd name="T2" fmla="*/ 1967584615 w 21600"/>
              <a:gd name="T3" fmla="*/ 2147483647 h 43189"/>
              <a:gd name="T4" fmla="*/ 0 w 21600"/>
              <a:gd name="T5" fmla="*/ 2147483647 h 431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61"/>
                  <a:pt x="12344" y="42817"/>
                  <a:pt x="689" y="43189"/>
                </a:cubicBezTo>
              </a:path>
              <a:path w="21600" h="4318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61"/>
                  <a:pt x="12344" y="42817"/>
                  <a:pt x="689" y="4318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83" name="Arc 224"/>
          <p:cNvSpPr>
            <a:spLocks/>
          </p:cNvSpPr>
          <p:nvPr/>
        </p:nvSpPr>
        <p:spPr bwMode="auto">
          <a:xfrm>
            <a:off x="2792413" y="3659188"/>
            <a:ext cx="434975" cy="500062"/>
          </a:xfrm>
          <a:custGeom>
            <a:avLst/>
            <a:gdLst>
              <a:gd name="T0" fmla="*/ 1531617213 w 22121"/>
              <a:gd name="T1" fmla="*/ 0 h 43200"/>
              <a:gd name="T2" fmla="*/ 0 w 22121"/>
              <a:gd name="T3" fmla="*/ 2147483647 h 43200"/>
              <a:gd name="T4" fmla="*/ 1531617213 w 22121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21" h="43200" fill="none" extrusionOk="0">
                <a:moveTo>
                  <a:pt x="520" y="0"/>
                </a:moveTo>
                <a:cubicBezTo>
                  <a:pt x="12450" y="0"/>
                  <a:pt x="22121" y="9670"/>
                  <a:pt x="22121" y="21600"/>
                </a:cubicBezTo>
                <a:cubicBezTo>
                  <a:pt x="22121" y="33529"/>
                  <a:pt x="12450" y="43200"/>
                  <a:pt x="521" y="43200"/>
                </a:cubicBezTo>
                <a:cubicBezTo>
                  <a:pt x="347" y="43200"/>
                  <a:pt x="173" y="43197"/>
                  <a:pt x="0" y="43193"/>
                </a:cubicBezTo>
              </a:path>
              <a:path w="22121" h="43200" stroke="0" extrusionOk="0">
                <a:moveTo>
                  <a:pt x="520" y="0"/>
                </a:moveTo>
                <a:cubicBezTo>
                  <a:pt x="12450" y="0"/>
                  <a:pt x="22121" y="9670"/>
                  <a:pt x="22121" y="21600"/>
                </a:cubicBezTo>
                <a:cubicBezTo>
                  <a:pt x="22121" y="33529"/>
                  <a:pt x="12450" y="43200"/>
                  <a:pt x="521" y="43200"/>
                </a:cubicBezTo>
                <a:cubicBezTo>
                  <a:pt x="347" y="43200"/>
                  <a:pt x="173" y="43197"/>
                  <a:pt x="0" y="43193"/>
                </a:cubicBezTo>
                <a:lnTo>
                  <a:pt x="521" y="21600"/>
                </a:lnTo>
                <a:lnTo>
                  <a:pt x="52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8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10668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Branch Prediction: Guess the Next Instruction to Fetch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72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72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72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7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7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7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7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7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598" grpId="0"/>
      <p:bldP spid="272598" grpId="1"/>
      <p:bldP spid="272598" grpId="2"/>
      <p:bldP spid="272598" grpId="3"/>
      <p:bldP spid="272599" grpId="0"/>
      <p:bldP spid="272599" grpId="1"/>
      <p:bldP spid="272599" grpId="2"/>
      <p:bldP spid="272599" grpId="3"/>
      <p:bldP spid="272600" grpId="0"/>
      <p:bldP spid="272600" grpId="1"/>
      <p:bldP spid="272600" grpId="2"/>
      <p:bldP spid="272600" grpId="3"/>
      <p:bldP spid="272601" grpId="0"/>
      <p:bldP spid="272601" grpId="1"/>
      <p:bldP spid="272601" grpId="2"/>
      <p:bldP spid="272601" grpId="3"/>
      <p:bldP spid="272602" grpId="0"/>
      <p:bldP spid="272602" grpId="1"/>
      <p:bldP spid="272602" grpId="2"/>
      <p:bldP spid="272482" grpId="0" animBg="1"/>
      <p:bldP spid="272484" grpId="0" animBg="1"/>
      <p:bldP spid="272493" grpId="0" animBg="1"/>
      <p:bldP spid="272506" grpId="0" animBg="1"/>
      <p:bldP spid="272510" grpId="0" animBg="1"/>
      <p:bldP spid="272514" grpId="0" animBg="1"/>
      <p:bldP spid="272515" grpId="0" animBg="1"/>
      <p:bldP spid="272524" grpId="0" animBg="1"/>
      <p:bldP spid="272479" grpId="0" animBg="1"/>
      <p:bldP spid="272480" grpId="0" animBg="1"/>
      <p:bldP spid="272483" grpId="0" animBg="1"/>
      <p:bldP spid="272485" grpId="0" animBg="1"/>
      <p:bldP spid="272486" grpId="0" animBg="1"/>
      <p:bldP spid="272487" grpId="0" animBg="1"/>
      <p:bldP spid="272488" grpId="0" animBg="1"/>
      <p:bldP spid="272489" grpId="0" animBg="1"/>
      <p:bldP spid="272490" grpId="0" animBg="1"/>
      <p:bldP spid="272494" grpId="0" animBg="1"/>
      <p:bldP spid="272504" grpId="0" animBg="1"/>
      <p:bldP spid="272507" grpId="0" animBg="1"/>
      <p:bldP spid="272511" grpId="0" animBg="1"/>
      <p:bldP spid="272512" grpId="0" animBg="1"/>
      <p:bldP spid="272517" grpId="0" animBg="1"/>
      <p:bldP spid="272518" grpId="0" animBg="1"/>
      <p:bldP spid="272519" grpId="0" animBg="1"/>
      <p:bldP spid="272520" grpId="0" animBg="1"/>
      <p:bldP spid="272521" grpId="0" animBg="1"/>
      <p:bldP spid="272522" grpId="0" animBg="1"/>
      <p:bldP spid="272525" grpId="0" animBg="1"/>
      <p:bldP spid="272528" grpId="0" animBg="1"/>
      <p:bldP spid="272529" grpId="0" animBg="1"/>
      <p:bldP spid="272533" grpId="0" animBg="1"/>
      <p:bldP spid="272534" grpId="0" animBg="1"/>
      <p:bldP spid="272535" grpId="0" animBg="1"/>
      <p:bldP spid="272536" grpId="0" animBg="1"/>
      <p:bldP spid="272537" grpId="0" animBg="1"/>
      <p:bldP spid="272538" grpId="0" animBg="1"/>
      <p:bldP spid="272539" grpId="0" animBg="1"/>
      <p:bldP spid="272540" grpId="0" animBg="1"/>
      <p:bldP spid="272541" grpId="0" animBg="1"/>
      <p:bldP spid="272542" grpId="0" animBg="1"/>
      <p:bldP spid="272543" grpId="0" animBg="1"/>
      <p:bldP spid="272544" grpId="0" animBg="1"/>
      <p:bldP spid="272545" grpId="0" animBg="1"/>
      <p:bldP spid="272546" grpId="0" animBg="1"/>
      <p:bldP spid="272547" grpId="0" animBg="1"/>
      <p:bldP spid="272548" grpId="0" animBg="1"/>
      <p:bldP spid="272549" grpId="0" animBg="1"/>
      <p:bldP spid="272550" grpId="0" animBg="1"/>
      <p:bldP spid="272551" grpId="0" animBg="1"/>
      <p:bldP spid="272552" grpId="0" animBg="1"/>
      <p:bldP spid="272553" grpId="0" animBg="1"/>
      <p:bldP spid="272554" grpId="0" animBg="1"/>
      <p:bldP spid="272555" grpId="0" animBg="1"/>
      <p:bldP spid="272556" grpId="0" animBg="1"/>
      <p:bldP spid="272557" grpId="0" animBg="1"/>
      <p:bldP spid="272558" grpId="0" animBg="1"/>
      <p:bldP spid="272559" grpId="0" animBg="1"/>
      <p:bldP spid="272560" grpId="0" animBg="1"/>
      <p:bldP spid="272561" grpId="0" animBg="1"/>
      <p:bldP spid="272562" grpId="0" animBg="1"/>
      <p:bldP spid="272563" grpId="0" animBg="1"/>
      <p:bldP spid="272564" grpId="0"/>
      <p:bldP spid="272565" grpId="0" animBg="1"/>
      <p:bldP spid="272566" grpId="0" animBg="1"/>
      <p:bldP spid="272567" grpId="0" animBg="1"/>
      <p:bldP spid="272568" grpId="0" animBg="1"/>
      <p:bldP spid="272569" grpId="0" animBg="1"/>
      <p:bldP spid="272570" grpId="0"/>
      <p:bldP spid="272481" grpId="0" animBg="1"/>
      <p:bldP spid="272491" grpId="0" animBg="1"/>
      <p:bldP spid="272492" grpId="0" animBg="1"/>
      <p:bldP spid="272505" grpId="0" animBg="1"/>
      <p:bldP spid="272509" grpId="0" animBg="1"/>
      <p:bldP spid="272513" grpId="0" animBg="1"/>
      <p:bldP spid="272523" grpId="0" animBg="1"/>
      <p:bldP spid="272526" grpId="0" animBg="1"/>
      <p:bldP spid="272596" grpId="0"/>
      <p:bldP spid="272596" grpId="1"/>
      <p:bldP spid="272596" grpId="2"/>
      <p:bldP spid="2726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ChangeArrowheads="1"/>
          </p:cNvSpPr>
          <p:nvPr/>
        </p:nvSpPr>
        <p:spPr bwMode="auto">
          <a:xfrm>
            <a:off x="846138" y="5272088"/>
            <a:ext cx="1958975" cy="4603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846138" y="532765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R0, MEM[R2]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46138" y="4811713"/>
            <a:ext cx="1958975" cy="4603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866775" y="486727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R2, MEM[R2]</a:t>
            </a:r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846138" y="3889375"/>
            <a:ext cx="1958975" cy="4603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846138" y="4351338"/>
            <a:ext cx="1958975" cy="4603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846138" y="3427413"/>
            <a:ext cx="1958975" cy="460375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866775" y="3465513"/>
            <a:ext cx="1824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BR</a:t>
            </a:r>
            <a:r>
              <a:rPr lang="en-US" sz="1200" b="1">
                <a:solidFill>
                  <a:schemeClr val="bg1"/>
                </a:solidFill>
              </a:rPr>
              <a:t>ZERO  </a:t>
            </a:r>
            <a:r>
              <a:rPr lang="en-US" sz="1800">
                <a:solidFill>
                  <a:schemeClr val="bg1"/>
                </a:solidFill>
              </a:rPr>
              <a:t> 0x0001</a:t>
            </a:r>
          </a:p>
        </p:txBody>
      </p:sp>
      <p:sp>
        <p:nvSpPr>
          <p:cNvPr id="4608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Misprediction Penalty</a:t>
            </a:r>
          </a:p>
        </p:txBody>
      </p:sp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3265488" y="2046288"/>
            <a:ext cx="695325" cy="612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16" name="Rectangle 12"/>
          <p:cNvSpPr>
            <a:spLocks noChangeArrowheads="1"/>
          </p:cNvSpPr>
          <p:nvPr/>
        </p:nvSpPr>
        <p:spPr bwMode="auto">
          <a:xfrm>
            <a:off x="4303713" y="2008188"/>
            <a:ext cx="652462" cy="6508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17" name="Rectangle 13"/>
          <p:cNvSpPr>
            <a:spLocks noChangeArrowheads="1"/>
          </p:cNvSpPr>
          <p:nvPr/>
        </p:nvSpPr>
        <p:spPr bwMode="auto">
          <a:xfrm>
            <a:off x="5340350" y="2006600"/>
            <a:ext cx="422275" cy="6524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3265488" y="1700213"/>
            <a:ext cx="690562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3611563" y="193040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>
            <a:off x="3956050" y="2352675"/>
            <a:ext cx="3476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21" name="Rectangle 17"/>
          <p:cNvSpPr>
            <a:spLocks noChangeArrowheads="1"/>
          </p:cNvSpPr>
          <p:nvPr/>
        </p:nvSpPr>
        <p:spPr bwMode="auto">
          <a:xfrm>
            <a:off x="7221538" y="2008188"/>
            <a:ext cx="344487" cy="652462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>
            <a:off x="7569200" y="2314575"/>
            <a:ext cx="11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 flipV="1">
            <a:off x="7683500" y="1470025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 flipH="1">
            <a:off x="5532438" y="1470025"/>
            <a:ext cx="21510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>
            <a:off x="5532438" y="147002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3390900" y="2160588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I-$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5311775" y="21605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RF</a:t>
            </a: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846138" y="2506663"/>
            <a:ext cx="1958975" cy="4603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Text Box 25"/>
          <p:cNvSpPr txBox="1">
            <a:spLocks noChangeArrowheads="1"/>
          </p:cNvSpPr>
          <p:nvPr/>
        </p:nvSpPr>
        <p:spPr bwMode="auto">
          <a:xfrm>
            <a:off x="866775" y="25447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LD R1, MEM[R0]</a:t>
            </a:r>
          </a:p>
        </p:txBody>
      </p:sp>
      <p:sp>
        <p:nvSpPr>
          <p:cNvPr id="46105" name="Rectangle 26"/>
          <p:cNvSpPr>
            <a:spLocks noChangeArrowheads="1"/>
          </p:cNvSpPr>
          <p:nvPr/>
        </p:nvSpPr>
        <p:spPr bwMode="auto">
          <a:xfrm>
            <a:off x="846138" y="2967038"/>
            <a:ext cx="1958975" cy="46037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7"/>
          <p:cNvSpPr txBox="1">
            <a:spLocks noChangeArrowheads="1"/>
          </p:cNvSpPr>
          <p:nvPr/>
        </p:nvSpPr>
        <p:spPr bwMode="auto">
          <a:xfrm>
            <a:off x="866775" y="3005138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 R2, R2, #1</a:t>
            </a:r>
          </a:p>
        </p:txBody>
      </p:sp>
      <p:sp>
        <p:nvSpPr>
          <p:cNvPr id="661532" name="Text Box 28"/>
          <p:cNvSpPr txBox="1">
            <a:spLocks noChangeArrowheads="1"/>
          </p:cNvSpPr>
          <p:nvPr/>
        </p:nvSpPr>
        <p:spPr bwMode="auto">
          <a:xfrm>
            <a:off x="866775" y="3944938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ADD R3, R2, #1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117475" y="248126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0x0001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117475" y="290353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0x0002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117475" y="3363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0x0003</a:t>
            </a:r>
          </a:p>
        </p:txBody>
      </p:sp>
      <p:sp>
        <p:nvSpPr>
          <p:cNvPr id="661536" name="Text Box 32"/>
          <p:cNvSpPr txBox="1">
            <a:spLocks noChangeArrowheads="1"/>
          </p:cNvSpPr>
          <p:nvPr/>
        </p:nvSpPr>
        <p:spPr bwMode="auto">
          <a:xfrm>
            <a:off x="117475" y="3825875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0x0004</a:t>
            </a:r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>
            <a:off x="4956175" y="2354263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38" name="Text Box 34"/>
          <p:cNvSpPr txBox="1">
            <a:spLocks noChangeArrowheads="1"/>
          </p:cNvSpPr>
          <p:nvPr/>
        </p:nvSpPr>
        <p:spPr bwMode="auto">
          <a:xfrm>
            <a:off x="866775" y="4406900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MUL R1, R2, R3</a:t>
            </a:r>
          </a:p>
        </p:txBody>
      </p:sp>
      <p:sp>
        <p:nvSpPr>
          <p:cNvPr id="661539" name="Text Box 35"/>
          <p:cNvSpPr txBox="1">
            <a:spLocks noChangeArrowheads="1"/>
          </p:cNvSpPr>
          <p:nvPr/>
        </p:nvSpPr>
        <p:spPr bwMode="auto">
          <a:xfrm>
            <a:off x="117475" y="43037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0x0005</a:t>
            </a:r>
          </a:p>
        </p:txBody>
      </p:sp>
      <p:sp>
        <p:nvSpPr>
          <p:cNvPr id="661540" name="Text Box 36"/>
          <p:cNvSpPr txBox="1">
            <a:spLocks noChangeArrowheads="1"/>
          </p:cNvSpPr>
          <p:nvPr/>
        </p:nvSpPr>
        <p:spPr bwMode="auto">
          <a:xfrm>
            <a:off x="117475" y="47640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0x0006</a:t>
            </a:r>
          </a:p>
        </p:txBody>
      </p:sp>
      <p:sp>
        <p:nvSpPr>
          <p:cNvPr id="661541" name="Text Box 37"/>
          <p:cNvSpPr txBox="1">
            <a:spLocks noChangeArrowheads="1"/>
          </p:cNvSpPr>
          <p:nvPr/>
        </p:nvSpPr>
        <p:spPr bwMode="auto">
          <a:xfrm rot="-863616">
            <a:off x="4291013" y="164147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Flush!! </a:t>
            </a:r>
          </a:p>
        </p:txBody>
      </p:sp>
      <p:sp>
        <p:nvSpPr>
          <p:cNvPr id="661542" name="Text Box 38"/>
          <p:cNvSpPr txBox="1">
            <a:spLocks noChangeArrowheads="1"/>
          </p:cNvSpPr>
          <p:nvPr/>
        </p:nvSpPr>
        <p:spPr bwMode="auto">
          <a:xfrm>
            <a:off x="117475" y="52339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0x0007</a:t>
            </a:r>
          </a:p>
        </p:txBody>
      </p:sp>
      <p:sp>
        <p:nvSpPr>
          <p:cNvPr id="661543" name="Text Box 39"/>
          <p:cNvSpPr txBox="1">
            <a:spLocks noChangeArrowheads="1"/>
          </p:cNvSpPr>
          <p:nvPr/>
        </p:nvSpPr>
        <p:spPr bwMode="auto">
          <a:xfrm>
            <a:off x="6991350" y="258603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0x0003</a:t>
            </a:r>
          </a:p>
        </p:txBody>
      </p:sp>
      <p:sp>
        <p:nvSpPr>
          <p:cNvPr id="661544" name="Text Box 40"/>
          <p:cNvSpPr txBox="1">
            <a:spLocks noChangeArrowheads="1"/>
          </p:cNvSpPr>
          <p:nvPr/>
        </p:nvSpPr>
        <p:spPr bwMode="auto">
          <a:xfrm>
            <a:off x="6108700" y="258603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0x0004</a:t>
            </a:r>
          </a:p>
        </p:txBody>
      </p:sp>
      <p:sp>
        <p:nvSpPr>
          <p:cNvPr id="661545" name="Text Box 41"/>
          <p:cNvSpPr txBox="1">
            <a:spLocks noChangeArrowheads="1"/>
          </p:cNvSpPr>
          <p:nvPr/>
        </p:nvSpPr>
        <p:spPr bwMode="auto">
          <a:xfrm>
            <a:off x="5148263" y="258445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0x0005</a:t>
            </a:r>
          </a:p>
        </p:txBody>
      </p:sp>
      <p:sp>
        <p:nvSpPr>
          <p:cNvPr id="661546" name="Text Box 42"/>
          <p:cNvSpPr txBox="1">
            <a:spLocks noChangeArrowheads="1"/>
          </p:cNvSpPr>
          <p:nvPr/>
        </p:nvSpPr>
        <p:spPr bwMode="auto">
          <a:xfrm>
            <a:off x="4191000" y="258445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0x0006</a:t>
            </a:r>
          </a:p>
        </p:txBody>
      </p:sp>
      <p:sp>
        <p:nvSpPr>
          <p:cNvPr id="661547" name="Text Box 43"/>
          <p:cNvSpPr txBox="1">
            <a:spLocks noChangeArrowheads="1"/>
          </p:cNvSpPr>
          <p:nvPr/>
        </p:nvSpPr>
        <p:spPr bwMode="auto">
          <a:xfrm>
            <a:off x="3189288" y="258445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0x0007</a:t>
            </a: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6261100" y="2008188"/>
            <a:ext cx="461963" cy="65246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24" name="Group 45"/>
          <p:cNvGrpSpPr>
            <a:grpSpLocks/>
          </p:cNvGrpSpPr>
          <p:nvPr/>
        </p:nvGrpSpPr>
        <p:grpSpPr bwMode="auto">
          <a:xfrm>
            <a:off x="6376988" y="2162175"/>
            <a:ext cx="230187" cy="344488"/>
            <a:chOff x="1138" y="1579"/>
            <a:chExt cx="581" cy="1162"/>
          </a:xfrm>
        </p:grpSpPr>
        <p:sp>
          <p:nvSpPr>
            <p:cNvPr id="46193" name="Line 46"/>
            <p:cNvSpPr>
              <a:spLocks noChangeShapeType="1"/>
            </p:cNvSpPr>
            <p:nvPr/>
          </p:nvSpPr>
          <p:spPr bwMode="auto">
            <a:xfrm flipH="1">
              <a:off x="1138" y="2499"/>
              <a:ext cx="581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94" name="Group 47"/>
            <p:cNvGrpSpPr>
              <a:grpSpLocks/>
            </p:cNvGrpSpPr>
            <p:nvPr/>
          </p:nvGrpSpPr>
          <p:grpSpPr bwMode="auto">
            <a:xfrm>
              <a:off x="1138" y="1579"/>
              <a:ext cx="581" cy="1162"/>
              <a:chOff x="1138" y="1579"/>
              <a:chExt cx="581" cy="1162"/>
            </a:xfrm>
          </p:grpSpPr>
          <p:sp>
            <p:nvSpPr>
              <p:cNvPr id="46195" name="Line 48"/>
              <p:cNvSpPr>
                <a:spLocks noChangeShapeType="1"/>
              </p:cNvSpPr>
              <p:nvPr/>
            </p:nvSpPr>
            <p:spPr bwMode="auto">
              <a:xfrm>
                <a:off x="1138" y="1579"/>
                <a:ext cx="0" cy="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6" name="Line 49"/>
              <p:cNvSpPr>
                <a:spLocks noChangeShapeType="1"/>
              </p:cNvSpPr>
              <p:nvPr/>
            </p:nvSpPr>
            <p:spPr bwMode="auto">
              <a:xfrm>
                <a:off x="1138" y="1579"/>
                <a:ext cx="581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7" name="Line 50"/>
              <p:cNvSpPr>
                <a:spLocks noChangeShapeType="1"/>
              </p:cNvSpPr>
              <p:nvPr/>
            </p:nvSpPr>
            <p:spPr bwMode="auto">
              <a:xfrm>
                <a:off x="1719" y="1821"/>
                <a:ext cx="0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8" name="Line 51"/>
              <p:cNvSpPr>
                <a:spLocks noChangeShapeType="1"/>
              </p:cNvSpPr>
              <p:nvPr/>
            </p:nvSpPr>
            <p:spPr bwMode="auto">
              <a:xfrm flipV="1">
                <a:off x="1138" y="2305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9" name="Line 52"/>
              <p:cNvSpPr>
                <a:spLocks noChangeShapeType="1"/>
              </p:cNvSpPr>
              <p:nvPr/>
            </p:nvSpPr>
            <p:spPr bwMode="auto">
              <a:xfrm>
                <a:off x="1138" y="1991"/>
                <a:ext cx="169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0" name="Line 53"/>
              <p:cNvSpPr>
                <a:spLocks noChangeShapeType="1"/>
              </p:cNvSpPr>
              <p:nvPr/>
            </p:nvSpPr>
            <p:spPr bwMode="auto">
              <a:xfrm flipV="1">
                <a:off x="1138" y="2160"/>
                <a:ext cx="169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125" name="Rectangle 54"/>
          <p:cNvSpPr>
            <a:spLocks noChangeArrowheads="1"/>
          </p:cNvSpPr>
          <p:nvPr/>
        </p:nvSpPr>
        <p:spPr bwMode="auto">
          <a:xfrm>
            <a:off x="6261100" y="2851150"/>
            <a:ext cx="4619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>
            <a:off x="5762625" y="2352675"/>
            <a:ext cx="498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>
            <a:off x="5992813" y="2354263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6723063" y="2354263"/>
            <a:ext cx="49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9" name="Line 58"/>
          <p:cNvSpPr>
            <a:spLocks noChangeShapeType="1"/>
          </p:cNvSpPr>
          <p:nvPr/>
        </p:nvSpPr>
        <p:spPr bwMode="auto">
          <a:xfrm flipH="1" flipV="1">
            <a:off x="6915150" y="2354263"/>
            <a:ext cx="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6224588" y="2908300"/>
            <a:ext cx="652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D-$</a:t>
            </a:r>
          </a:p>
        </p:txBody>
      </p:sp>
      <p:sp>
        <p:nvSpPr>
          <p:cNvPr id="46131" name="Line 60"/>
          <p:cNvSpPr>
            <a:spLocks noChangeShapeType="1"/>
          </p:cNvSpPr>
          <p:nvPr/>
        </p:nvSpPr>
        <p:spPr bwMode="auto">
          <a:xfrm>
            <a:off x="5992813" y="308292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Rectangle 61"/>
          <p:cNvSpPr>
            <a:spLocks noChangeArrowheads="1"/>
          </p:cNvSpPr>
          <p:nvPr/>
        </p:nvSpPr>
        <p:spPr bwMode="auto">
          <a:xfrm>
            <a:off x="6261100" y="1625600"/>
            <a:ext cx="461963" cy="265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6723063" y="3082925"/>
            <a:ext cx="1920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 flipV="1">
            <a:off x="5992813" y="1739900"/>
            <a:ext cx="0" cy="614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5" name="Line 64"/>
          <p:cNvSpPr>
            <a:spLocks noChangeShapeType="1"/>
          </p:cNvSpPr>
          <p:nvPr/>
        </p:nvSpPr>
        <p:spPr bwMode="auto">
          <a:xfrm>
            <a:off x="5992813" y="1739900"/>
            <a:ext cx="268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65"/>
          <p:cNvSpPr>
            <a:spLocks noChangeShapeType="1"/>
          </p:cNvSpPr>
          <p:nvPr/>
        </p:nvSpPr>
        <p:spPr bwMode="auto">
          <a:xfrm>
            <a:off x="6723063" y="1739900"/>
            <a:ext cx="1920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>
            <a:off x="6915150" y="1739900"/>
            <a:ext cx="0" cy="614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8" name="Text Box 67"/>
          <p:cNvSpPr txBox="1">
            <a:spLocks noChangeArrowheads="1"/>
          </p:cNvSpPr>
          <p:nvPr/>
        </p:nvSpPr>
        <p:spPr bwMode="auto">
          <a:xfrm>
            <a:off x="2803525" y="1641475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PC</a:t>
            </a:r>
          </a:p>
        </p:txBody>
      </p:sp>
      <p:sp>
        <p:nvSpPr>
          <p:cNvPr id="46139" name="Text Box 68"/>
          <p:cNvSpPr txBox="1">
            <a:spLocks noChangeArrowheads="1"/>
          </p:cNvSpPr>
          <p:nvPr/>
        </p:nvSpPr>
        <p:spPr bwMode="auto">
          <a:xfrm>
            <a:off x="4289425" y="2162175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DEC</a:t>
            </a: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7145338" y="21621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WB</a:t>
            </a:r>
          </a:p>
        </p:txBody>
      </p:sp>
      <p:sp>
        <p:nvSpPr>
          <p:cNvPr id="46141" name="Arc 70"/>
          <p:cNvSpPr>
            <a:spLocks/>
          </p:cNvSpPr>
          <p:nvPr/>
        </p:nvSpPr>
        <p:spPr bwMode="auto">
          <a:xfrm flipV="1">
            <a:off x="2805113" y="2698750"/>
            <a:ext cx="422275" cy="925513"/>
          </a:xfrm>
          <a:custGeom>
            <a:avLst/>
            <a:gdLst>
              <a:gd name="T0" fmla="*/ 0 w 21600"/>
              <a:gd name="T1" fmla="*/ 0 h 43189"/>
              <a:gd name="T2" fmla="*/ 1967584615 w 21600"/>
              <a:gd name="T3" fmla="*/ 2147483647 h 43189"/>
              <a:gd name="T4" fmla="*/ 0 w 21600"/>
              <a:gd name="T5" fmla="*/ 2147483647 h 431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61"/>
                  <a:pt x="12344" y="42817"/>
                  <a:pt x="689" y="43189"/>
                </a:cubicBezTo>
              </a:path>
              <a:path w="21600" h="4318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61"/>
                  <a:pt x="12344" y="42817"/>
                  <a:pt x="689" y="4318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575" name="Arc 71"/>
          <p:cNvSpPr>
            <a:spLocks/>
          </p:cNvSpPr>
          <p:nvPr/>
        </p:nvSpPr>
        <p:spPr bwMode="auto">
          <a:xfrm>
            <a:off x="2792413" y="3659188"/>
            <a:ext cx="434975" cy="500062"/>
          </a:xfrm>
          <a:custGeom>
            <a:avLst/>
            <a:gdLst>
              <a:gd name="T0" fmla="*/ 1531617213 w 22121"/>
              <a:gd name="T1" fmla="*/ 0 h 43200"/>
              <a:gd name="T2" fmla="*/ 0 w 22121"/>
              <a:gd name="T3" fmla="*/ 2147483647 h 43200"/>
              <a:gd name="T4" fmla="*/ 1531617213 w 22121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21" h="43200" fill="none" extrusionOk="0">
                <a:moveTo>
                  <a:pt x="520" y="0"/>
                </a:moveTo>
                <a:cubicBezTo>
                  <a:pt x="12450" y="0"/>
                  <a:pt x="22121" y="9670"/>
                  <a:pt x="22121" y="21600"/>
                </a:cubicBezTo>
                <a:cubicBezTo>
                  <a:pt x="22121" y="33529"/>
                  <a:pt x="12450" y="43200"/>
                  <a:pt x="521" y="43200"/>
                </a:cubicBezTo>
                <a:cubicBezTo>
                  <a:pt x="347" y="43200"/>
                  <a:pt x="173" y="43197"/>
                  <a:pt x="0" y="43193"/>
                </a:cubicBezTo>
              </a:path>
              <a:path w="22121" h="43200" stroke="0" extrusionOk="0">
                <a:moveTo>
                  <a:pt x="520" y="0"/>
                </a:moveTo>
                <a:cubicBezTo>
                  <a:pt x="12450" y="0"/>
                  <a:pt x="22121" y="9670"/>
                  <a:pt x="22121" y="21600"/>
                </a:cubicBezTo>
                <a:cubicBezTo>
                  <a:pt x="22121" y="33529"/>
                  <a:pt x="12450" y="43200"/>
                  <a:pt x="521" y="43200"/>
                </a:cubicBezTo>
                <a:cubicBezTo>
                  <a:pt x="347" y="43200"/>
                  <a:pt x="173" y="43197"/>
                  <a:pt x="0" y="43193"/>
                </a:cubicBezTo>
                <a:lnTo>
                  <a:pt x="521" y="21600"/>
                </a:lnTo>
                <a:lnTo>
                  <a:pt x="52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Rectangle 72"/>
          <p:cNvSpPr>
            <a:spLocks noChangeArrowheads="1"/>
          </p:cNvSpPr>
          <p:nvPr/>
        </p:nvSpPr>
        <p:spPr bwMode="auto">
          <a:xfrm>
            <a:off x="3265488" y="3429000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Rectangle 73"/>
          <p:cNvSpPr>
            <a:spLocks noChangeArrowheads="1"/>
          </p:cNvSpPr>
          <p:nvPr/>
        </p:nvSpPr>
        <p:spPr bwMode="auto">
          <a:xfrm>
            <a:off x="4187825" y="3544888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5" name="Rectangle 74"/>
          <p:cNvSpPr>
            <a:spLocks noChangeArrowheads="1"/>
          </p:cNvSpPr>
          <p:nvPr/>
        </p:nvSpPr>
        <p:spPr bwMode="auto">
          <a:xfrm>
            <a:off x="3265488" y="3544888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Rectangle 75"/>
          <p:cNvSpPr>
            <a:spLocks noChangeArrowheads="1"/>
          </p:cNvSpPr>
          <p:nvPr/>
        </p:nvSpPr>
        <p:spPr bwMode="auto">
          <a:xfrm>
            <a:off x="5110163" y="36607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7" name="Rectangle 76"/>
          <p:cNvSpPr>
            <a:spLocks noChangeArrowheads="1"/>
          </p:cNvSpPr>
          <p:nvPr/>
        </p:nvSpPr>
        <p:spPr bwMode="auto">
          <a:xfrm>
            <a:off x="6030913" y="3775075"/>
            <a:ext cx="922337" cy="1158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8" name="Rectangle 77"/>
          <p:cNvSpPr>
            <a:spLocks noChangeArrowheads="1"/>
          </p:cNvSpPr>
          <p:nvPr/>
        </p:nvSpPr>
        <p:spPr bwMode="auto">
          <a:xfrm>
            <a:off x="4187825" y="36607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Rectangle 78"/>
          <p:cNvSpPr>
            <a:spLocks noChangeArrowheads="1"/>
          </p:cNvSpPr>
          <p:nvPr/>
        </p:nvSpPr>
        <p:spPr bwMode="auto">
          <a:xfrm>
            <a:off x="5108575" y="377507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79"/>
          <p:cNvSpPr>
            <a:spLocks noChangeArrowheads="1"/>
          </p:cNvSpPr>
          <p:nvPr/>
        </p:nvSpPr>
        <p:spPr bwMode="auto">
          <a:xfrm>
            <a:off x="3265488" y="3659188"/>
            <a:ext cx="922337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1" name="Rectangle 80"/>
          <p:cNvSpPr>
            <a:spLocks noChangeArrowheads="1"/>
          </p:cNvSpPr>
          <p:nvPr/>
        </p:nvSpPr>
        <p:spPr bwMode="auto">
          <a:xfrm>
            <a:off x="4187825" y="3775075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2" name="Rectangle 81"/>
          <p:cNvSpPr>
            <a:spLocks noChangeArrowheads="1"/>
          </p:cNvSpPr>
          <p:nvPr/>
        </p:nvSpPr>
        <p:spPr bwMode="auto">
          <a:xfrm>
            <a:off x="3265488" y="3775075"/>
            <a:ext cx="922337" cy="115888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Rectangle 82"/>
          <p:cNvSpPr>
            <a:spLocks noChangeArrowheads="1"/>
          </p:cNvSpPr>
          <p:nvPr/>
        </p:nvSpPr>
        <p:spPr bwMode="auto">
          <a:xfrm>
            <a:off x="3265488" y="3889375"/>
            <a:ext cx="922337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4" name="Rectangle 83"/>
          <p:cNvSpPr>
            <a:spLocks noChangeArrowheads="1"/>
          </p:cNvSpPr>
          <p:nvPr/>
        </p:nvSpPr>
        <p:spPr bwMode="auto">
          <a:xfrm>
            <a:off x="4187825" y="3890963"/>
            <a:ext cx="922338" cy="1158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Rectangle 84"/>
          <p:cNvSpPr>
            <a:spLocks noChangeArrowheads="1"/>
          </p:cNvSpPr>
          <p:nvPr/>
        </p:nvSpPr>
        <p:spPr bwMode="auto">
          <a:xfrm>
            <a:off x="5108575" y="3890963"/>
            <a:ext cx="922338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6" name="Rectangle 85"/>
          <p:cNvSpPr>
            <a:spLocks noChangeArrowheads="1"/>
          </p:cNvSpPr>
          <p:nvPr/>
        </p:nvSpPr>
        <p:spPr bwMode="auto">
          <a:xfrm>
            <a:off x="6030913" y="3890963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7" name="Rectangle 86"/>
          <p:cNvSpPr>
            <a:spLocks noChangeArrowheads="1"/>
          </p:cNvSpPr>
          <p:nvPr/>
        </p:nvSpPr>
        <p:spPr bwMode="auto">
          <a:xfrm>
            <a:off x="6953250" y="3890963"/>
            <a:ext cx="922338" cy="1158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Rectangle 87"/>
          <p:cNvSpPr>
            <a:spLocks noChangeArrowheads="1"/>
          </p:cNvSpPr>
          <p:nvPr/>
        </p:nvSpPr>
        <p:spPr bwMode="auto">
          <a:xfrm>
            <a:off x="3265488" y="4006850"/>
            <a:ext cx="922337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2" name="Rectangle 88"/>
          <p:cNvSpPr>
            <a:spLocks noChangeArrowheads="1"/>
          </p:cNvSpPr>
          <p:nvPr/>
        </p:nvSpPr>
        <p:spPr bwMode="auto">
          <a:xfrm>
            <a:off x="3265488" y="4122738"/>
            <a:ext cx="922337" cy="1158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3" name="Rectangle 89"/>
          <p:cNvSpPr>
            <a:spLocks noChangeArrowheads="1"/>
          </p:cNvSpPr>
          <p:nvPr/>
        </p:nvSpPr>
        <p:spPr bwMode="auto">
          <a:xfrm>
            <a:off x="3265488" y="4238625"/>
            <a:ext cx="922337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1" name="Rectangle 90"/>
          <p:cNvSpPr>
            <a:spLocks noChangeArrowheads="1"/>
          </p:cNvSpPr>
          <p:nvPr/>
        </p:nvSpPr>
        <p:spPr bwMode="auto">
          <a:xfrm>
            <a:off x="5110163" y="4006850"/>
            <a:ext cx="922337" cy="115888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2" name="Rectangle 91"/>
          <p:cNvSpPr>
            <a:spLocks noChangeArrowheads="1"/>
          </p:cNvSpPr>
          <p:nvPr/>
        </p:nvSpPr>
        <p:spPr bwMode="auto">
          <a:xfrm>
            <a:off x="6030913" y="4006850"/>
            <a:ext cx="922337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6953250" y="4006850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4187825" y="4006850"/>
            <a:ext cx="922338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8" name="Rectangle 94"/>
          <p:cNvSpPr>
            <a:spLocks noChangeArrowheads="1"/>
          </p:cNvSpPr>
          <p:nvPr/>
        </p:nvSpPr>
        <p:spPr bwMode="auto">
          <a:xfrm>
            <a:off x="4187825" y="4121150"/>
            <a:ext cx="922338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9" name="Rectangle 95"/>
          <p:cNvSpPr>
            <a:spLocks noChangeArrowheads="1"/>
          </p:cNvSpPr>
          <p:nvPr/>
        </p:nvSpPr>
        <p:spPr bwMode="auto">
          <a:xfrm>
            <a:off x="6030913" y="4119563"/>
            <a:ext cx="922337" cy="1158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7" name="Rectangle 96"/>
          <p:cNvSpPr>
            <a:spLocks noChangeArrowheads="1"/>
          </p:cNvSpPr>
          <p:nvPr/>
        </p:nvSpPr>
        <p:spPr bwMode="auto">
          <a:xfrm>
            <a:off x="6953250" y="4121150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01" name="Rectangle 97"/>
          <p:cNvSpPr>
            <a:spLocks noChangeArrowheads="1"/>
          </p:cNvSpPr>
          <p:nvPr/>
        </p:nvSpPr>
        <p:spPr bwMode="auto">
          <a:xfrm>
            <a:off x="5110163" y="4121150"/>
            <a:ext cx="922337" cy="115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02" name="Rectangle 98"/>
          <p:cNvSpPr>
            <a:spLocks noChangeArrowheads="1"/>
          </p:cNvSpPr>
          <p:nvPr/>
        </p:nvSpPr>
        <p:spPr bwMode="auto">
          <a:xfrm>
            <a:off x="4186238" y="4238625"/>
            <a:ext cx="922337" cy="11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03" name="Rectangle 99"/>
          <p:cNvSpPr>
            <a:spLocks noChangeArrowheads="1"/>
          </p:cNvSpPr>
          <p:nvPr/>
        </p:nvSpPr>
        <p:spPr bwMode="auto">
          <a:xfrm>
            <a:off x="5108575" y="4237038"/>
            <a:ext cx="922338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04" name="Rectangle 100"/>
          <p:cNvSpPr>
            <a:spLocks noChangeArrowheads="1"/>
          </p:cNvSpPr>
          <p:nvPr/>
        </p:nvSpPr>
        <p:spPr bwMode="auto">
          <a:xfrm>
            <a:off x="6953250" y="4237038"/>
            <a:ext cx="922338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05" name="Rectangle 101"/>
          <p:cNvSpPr>
            <a:spLocks noChangeArrowheads="1"/>
          </p:cNvSpPr>
          <p:nvPr/>
        </p:nvSpPr>
        <p:spPr bwMode="auto">
          <a:xfrm>
            <a:off x="6030913" y="4237038"/>
            <a:ext cx="922337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06" name="Rectangle 102"/>
          <p:cNvSpPr>
            <a:spLocks noChangeArrowheads="1"/>
          </p:cNvSpPr>
          <p:nvPr/>
        </p:nvSpPr>
        <p:spPr bwMode="auto">
          <a:xfrm>
            <a:off x="3265488" y="4352925"/>
            <a:ext cx="922337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07" name="Rectangle 103"/>
          <p:cNvSpPr>
            <a:spLocks noChangeArrowheads="1"/>
          </p:cNvSpPr>
          <p:nvPr/>
        </p:nvSpPr>
        <p:spPr bwMode="auto">
          <a:xfrm>
            <a:off x="4186238" y="4352925"/>
            <a:ext cx="922337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08" name="Rectangle 104"/>
          <p:cNvSpPr>
            <a:spLocks noChangeArrowheads="1"/>
          </p:cNvSpPr>
          <p:nvPr/>
        </p:nvSpPr>
        <p:spPr bwMode="auto">
          <a:xfrm>
            <a:off x="5108575" y="4351338"/>
            <a:ext cx="922338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09" name="Rectangle 105"/>
          <p:cNvSpPr>
            <a:spLocks noChangeArrowheads="1"/>
          </p:cNvSpPr>
          <p:nvPr/>
        </p:nvSpPr>
        <p:spPr bwMode="auto">
          <a:xfrm>
            <a:off x="6953250" y="4351338"/>
            <a:ext cx="922338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10" name="Rectangle 106"/>
          <p:cNvSpPr>
            <a:spLocks noChangeArrowheads="1"/>
          </p:cNvSpPr>
          <p:nvPr/>
        </p:nvSpPr>
        <p:spPr bwMode="auto">
          <a:xfrm>
            <a:off x="6030913" y="4351338"/>
            <a:ext cx="922337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11" name="Rectangle 107"/>
          <p:cNvSpPr>
            <a:spLocks noChangeArrowheads="1"/>
          </p:cNvSpPr>
          <p:nvPr/>
        </p:nvSpPr>
        <p:spPr bwMode="auto">
          <a:xfrm>
            <a:off x="3265488" y="4467225"/>
            <a:ext cx="922337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2" name="Rectangle 108"/>
          <p:cNvSpPr>
            <a:spLocks noChangeArrowheads="1"/>
          </p:cNvSpPr>
          <p:nvPr/>
        </p:nvSpPr>
        <p:spPr bwMode="auto">
          <a:xfrm>
            <a:off x="4186238" y="4467225"/>
            <a:ext cx="922337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3" name="Rectangle 109"/>
          <p:cNvSpPr>
            <a:spLocks noChangeArrowheads="1"/>
          </p:cNvSpPr>
          <p:nvPr/>
        </p:nvSpPr>
        <p:spPr bwMode="auto">
          <a:xfrm>
            <a:off x="5108575" y="4465638"/>
            <a:ext cx="922338" cy="1158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4" name="Rectangle 110"/>
          <p:cNvSpPr>
            <a:spLocks noChangeArrowheads="1"/>
          </p:cNvSpPr>
          <p:nvPr/>
        </p:nvSpPr>
        <p:spPr bwMode="auto">
          <a:xfrm>
            <a:off x="6953250" y="4465638"/>
            <a:ext cx="922338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15" name="Rectangle 111"/>
          <p:cNvSpPr>
            <a:spLocks noChangeArrowheads="1"/>
          </p:cNvSpPr>
          <p:nvPr/>
        </p:nvSpPr>
        <p:spPr bwMode="auto">
          <a:xfrm>
            <a:off x="6030913" y="4465638"/>
            <a:ext cx="922337" cy="11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16" name="Rectangle 112"/>
          <p:cNvSpPr>
            <a:spLocks noChangeArrowheads="1"/>
          </p:cNvSpPr>
          <p:nvPr/>
        </p:nvSpPr>
        <p:spPr bwMode="auto">
          <a:xfrm>
            <a:off x="3265488" y="4583113"/>
            <a:ext cx="922337" cy="1158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7" name="Rectangle 113"/>
          <p:cNvSpPr>
            <a:spLocks noChangeArrowheads="1"/>
          </p:cNvSpPr>
          <p:nvPr/>
        </p:nvSpPr>
        <p:spPr bwMode="auto">
          <a:xfrm>
            <a:off x="4186238" y="4583113"/>
            <a:ext cx="922337" cy="115887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8" name="Rectangle 114"/>
          <p:cNvSpPr>
            <a:spLocks noChangeArrowheads="1"/>
          </p:cNvSpPr>
          <p:nvPr/>
        </p:nvSpPr>
        <p:spPr bwMode="auto">
          <a:xfrm>
            <a:off x="5108575" y="4581525"/>
            <a:ext cx="922338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19" name="Rectangle 115"/>
          <p:cNvSpPr>
            <a:spLocks noChangeArrowheads="1"/>
          </p:cNvSpPr>
          <p:nvPr/>
        </p:nvSpPr>
        <p:spPr bwMode="auto">
          <a:xfrm>
            <a:off x="6953250" y="4581525"/>
            <a:ext cx="922338" cy="11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620" name="Rectangle 116"/>
          <p:cNvSpPr>
            <a:spLocks noChangeArrowheads="1"/>
          </p:cNvSpPr>
          <p:nvPr/>
        </p:nvSpPr>
        <p:spPr bwMode="auto">
          <a:xfrm>
            <a:off x="6030913" y="4581525"/>
            <a:ext cx="922337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21" name="Rectangle 117"/>
          <p:cNvSpPr>
            <a:spLocks noChangeArrowheads="1"/>
          </p:cNvSpPr>
          <p:nvPr/>
        </p:nvSpPr>
        <p:spPr bwMode="auto">
          <a:xfrm>
            <a:off x="3265488" y="4697413"/>
            <a:ext cx="922337" cy="11588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22" name="Rectangle 118"/>
          <p:cNvSpPr>
            <a:spLocks noChangeArrowheads="1"/>
          </p:cNvSpPr>
          <p:nvPr/>
        </p:nvSpPr>
        <p:spPr bwMode="auto">
          <a:xfrm>
            <a:off x="4186238" y="4697413"/>
            <a:ext cx="922337" cy="11588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23" name="Rectangle 119"/>
          <p:cNvSpPr>
            <a:spLocks noChangeArrowheads="1"/>
          </p:cNvSpPr>
          <p:nvPr/>
        </p:nvSpPr>
        <p:spPr bwMode="auto">
          <a:xfrm>
            <a:off x="5108575" y="4695825"/>
            <a:ext cx="922338" cy="11588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24" name="Rectangle 120"/>
          <p:cNvSpPr>
            <a:spLocks noChangeArrowheads="1"/>
          </p:cNvSpPr>
          <p:nvPr/>
        </p:nvSpPr>
        <p:spPr bwMode="auto">
          <a:xfrm>
            <a:off x="6953250" y="4695825"/>
            <a:ext cx="922338" cy="11588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625" name="Rectangle 121"/>
          <p:cNvSpPr>
            <a:spLocks noChangeArrowheads="1"/>
          </p:cNvSpPr>
          <p:nvPr/>
        </p:nvSpPr>
        <p:spPr bwMode="auto">
          <a:xfrm>
            <a:off x="6030913" y="4695825"/>
            <a:ext cx="922337" cy="115888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661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661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661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indefinite"/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nimBg="1"/>
      <p:bldP spid="661507" grpId="0"/>
      <p:bldP spid="661508" grpId="0" animBg="1"/>
      <p:bldP spid="661509" grpId="0"/>
      <p:bldP spid="661510" grpId="0" animBg="1"/>
      <p:bldP spid="661511" grpId="0" animBg="1"/>
      <p:bldP spid="661532" grpId="0"/>
      <p:bldP spid="661536" grpId="0"/>
      <p:bldP spid="661538" grpId="0"/>
      <p:bldP spid="661539" grpId="0"/>
      <p:bldP spid="661540" grpId="0"/>
      <p:bldP spid="661541" grpId="0"/>
      <p:bldP spid="661541" grpId="1"/>
      <p:bldP spid="661542" grpId="0"/>
      <p:bldP spid="661543" grpId="0"/>
      <p:bldP spid="661544" grpId="0"/>
      <p:bldP spid="661545" grpId="0"/>
      <p:bldP spid="661546" grpId="0"/>
      <p:bldP spid="661547" grpId="0"/>
      <p:bldP spid="661575" grpId="0" animBg="1"/>
      <p:bldP spid="661593" grpId="0" animBg="1"/>
      <p:bldP spid="661602" grpId="0" animBg="1"/>
      <p:bldP spid="661603" grpId="0" animBg="1"/>
      <p:bldP spid="661604" grpId="0" animBg="1"/>
      <p:bldP spid="661605" grpId="0" animBg="1"/>
      <p:bldP spid="661606" grpId="0" animBg="1"/>
      <p:bldP spid="661607" grpId="0" animBg="1"/>
      <p:bldP spid="661608" grpId="0" animBg="1"/>
      <p:bldP spid="661609" grpId="0" animBg="1"/>
      <p:bldP spid="661610" grpId="0" animBg="1"/>
      <p:bldP spid="661611" grpId="0" animBg="1"/>
      <p:bldP spid="661612" grpId="0" animBg="1"/>
      <p:bldP spid="661613" grpId="0" animBg="1"/>
      <p:bldP spid="661614" grpId="0" animBg="1"/>
      <p:bldP spid="661615" grpId="0" animBg="1"/>
      <p:bldP spid="661616" grpId="0" animBg="1"/>
      <p:bldP spid="661617" grpId="0" animBg="1"/>
      <p:bldP spid="661618" grpId="0" animBg="1"/>
      <p:bldP spid="661619" grpId="0" animBg="1"/>
      <p:bldP spid="661620" grpId="0" animBg="1"/>
      <p:bldP spid="661621" grpId="0" animBg="1"/>
      <p:bldP spid="661622" grpId="0" animBg="1"/>
      <p:bldP spid="661623" grpId="0" animBg="1"/>
      <p:bldP spid="661624" grpId="0" animBg="1"/>
      <p:bldP spid="661625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15164</TotalTime>
  <Words>1691</Words>
  <Application>Microsoft Macintosh PowerPoint</Application>
  <PresentationFormat>On-screen Show (4:3)</PresentationFormat>
  <Paragraphs>468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Edge</vt:lpstr>
      <vt:lpstr>1_Edge</vt:lpstr>
      <vt:lpstr>ECE3056A:  Architecture, Concurrency, Energy Lecture : Control Flow Handling</vt:lpstr>
      <vt:lpstr>Control Dependence</vt:lpstr>
      <vt:lpstr>Branch Types</vt:lpstr>
      <vt:lpstr>How to Handle Control Dependences</vt:lpstr>
      <vt:lpstr>Delayed Branching (I)</vt:lpstr>
      <vt:lpstr>Delayed Branching (II)</vt:lpstr>
      <vt:lpstr>Delayed Branching (IV)</vt:lpstr>
      <vt:lpstr>Branch Prediction: Guess the Next Instruction to Fetch</vt:lpstr>
      <vt:lpstr>Misprediction Penalty</vt:lpstr>
      <vt:lpstr>Branch Prediction</vt:lpstr>
      <vt:lpstr>Branch Prediction (Enhanced)</vt:lpstr>
      <vt:lpstr>Fetch Stage with BTB and Direction Prediction</vt:lpstr>
      <vt:lpstr>Simple Branch Direction Prediction Schemes</vt:lpstr>
      <vt:lpstr>Static Branch Prediction (I)</vt:lpstr>
      <vt:lpstr>Static Branch Prediction (II)</vt:lpstr>
      <vt:lpstr>Dynamic Branch Prediction</vt:lpstr>
      <vt:lpstr>Last Time Predictor</vt:lpstr>
      <vt:lpstr>Implementing the Last-Time Predictor</vt:lpstr>
      <vt:lpstr>State Machine for Last-Time Prediction</vt:lpstr>
      <vt:lpstr>Improving the Last Time Predictor</vt:lpstr>
      <vt:lpstr>Two-Bit Counter Based Prediction</vt:lpstr>
      <vt:lpstr>State Machine for 2-bit Saturating Counter</vt:lpstr>
      <vt:lpstr>Announcements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607</cp:revision>
  <cp:lastPrinted>2012-02-06T05:16:11Z</cp:lastPrinted>
  <dcterms:created xsi:type="dcterms:W3CDTF">2010-09-08T00:51:32Z</dcterms:created>
  <dcterms:modified xsi:type="dcterms:W3CDTF">2014-09-26T19:52:15Z</dcterms:modified>
</cp:coreProperties>
</file>