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4" r:id="rId2"/>
    <p:sldId id="605" r:id="rId3"/>
    <p:sldId id="609" r:id="rId4"/>
    <p:sldId id="606" r:id="rId5"/>
    <p:sldId id="607" r:id="rId6"/>
    <p:sldId id="608" r:id="rId7"/>
    <p:sldId id="610" r:id="rId8"/>
    <p:sldId id="584" r:id="rId9"/>
    <p:sldId id="587" r:id="rId10"/>
    <p:sldId id="588" r:id="rId11"/>
    <p:sldId id="589" r:id="rId12"/>
    <p:sldId id="590" r:id="rId13"/>
    <p:sldId id="592" r:id="rId14"/>
    <p:sldId id="446" r:id="rId15"/>
    <p:sldId id="591" r:id="rId16"/>
    <p:sldId id="596" r:id="rId17"/>
    <p:sldId id="597" r:id="rId18"/>
    <p:sldId id="598" r:id="rId19"/>
    <p:sldId id="599" r:id="rId20"/>
    <p:sldId id="603" r:id="rId21"/>
    <p:sldId id="604" r:id="rId22"/>
    <p:sldId id="601" r:id="rId23"/>
    <p:sldId id="602" r:id="rId24"/>
    <p:sldId id="503" r:id="rId25"/>
    <p:sldId id="492" r:id="rId26"/>
    <p:sldId id="499" r:id="rId27"/>
    <p:sldId id="508" r:id="rId28"/>
    <p:sldId id="506" r:id="rId29"/>
    <p:sldId id="439" r:id="rId30"/>
    <p:sldId id="440" r:id="rId31"/>
    <p:sldId id="614" r:id="rId32"/>
    <p:sldId id="502" r:id="rId33"/>
    <p:sldId id="507" r:id="rId34"/>
    <p:sldId id="443" r:id="rId35"/>
    <p:sldId id="444" r:id="rId36"/>
    <p:sldId id="445" r:id="rId37"/>
    <p:sldId id="501" r:id="rId38"/>
    <p:sldId id="509" r:id="rId39"/>
    <p:sldId id="510" r:id="rId40"/>
    <p:sldId id="513" r:id="rId41"/>
    <p:sldId id="611" r:id="rId42"/>
    <p:sldId id="612" r:id="rId43"/>
    <p:sldId id="613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144" y="-11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7B318DA-4F94-7E49-80D1-0F73B9351A07}" type="datetime1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6177C25-94E9-C14E-BBA8-75C0E1E4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F19878-DCD1-804D-BE3B-23FE54336B7B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Indexed mode for gather scatter.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982E44-2A4A-C14D-9297-F0C3A0EC971F}" type="slidenum">
              <a:rPr lang="en-US" sz="1200">
                <a:latin typeface="Calibri" charset="0"/>
                <a:cs typeface="Arial" charset="0"/>
              </a:rPr>
              <a:pPr eaLnBrk="1" hangingPunct="1"/>
              <a:t>18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MIPS started out without having interrupt vectors… When an interrupt happens, SW figured out who interrupted… Costly in terms of time…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9FBAA-7D1B-9A44-98DA-2D66D09CBE88}" type="slidenum">
              <a:rPr lang="en-US" sz="1200">
                <a:latin typeface="Calibri" charset="0"/>
                <a:cs typeface="Arial" charset="0"/>
              </a:rPr>
              <a:pPr eaLnBrk="1" hangingPunct="1"/>
              <a:t>23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Huffman encoding: shorter strings for more commonly occurring instructions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60FBDE-557B-C54C-AB8E-DBC3C74A1298}" type="slidenum">
              <a:rPr lang="en-US" sz="1200">
                <a:latin typeface="Calibri" charset="0"/>
                <a:cs typeface="Arial" charset="0"/>
              </a:rPr>
              <a:pPr eaLnBrk="1" hangingPunct="1"/>
              <a:t>34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AF24B04-789B-CD4B-A0EF-63DE326CB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783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8C586-6AFA-4E41-A299-CA45F92C2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144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FEFC-F262-9645-A1A8-0E85139AC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53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65CAC-988F-5E43-84C0-E134835B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581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82664-6562-EA4E-A6BC-543FD2B6D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567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F13FD-7EEA-A24E-86DD-4E937CB0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02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5AEF6-4867-F44A-B714-08536BD3A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796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A401-EE27-6243-AE98-BC43A6F27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114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B415B-366B-D84A-BE9D-F733EEA13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069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4299C-025F-C649-BB8C-6FC5BC88D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34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6D737-901D-B945-9FBC-70C3C8524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169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EE0F-1BD4-474E-AD41-7DFAA2E34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7428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D4EE6C4-9B4E-3947-BFBE-1871EF1A5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9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1747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Calibri"/>
                <a:cs typeface="Calibri"/>
              </a:rPr>
              <a:t>ECE3056A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Architecture, Concurrency, and Energy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3800" dirty="0">
                <a:latin typeface="Calibri"/>
                <a:cs typeface="Calibri"/>
              </a:rPr>
              <a:t>Lecture: ISA Tradeoffs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8229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Calibri"/>
                <a:cs typeface="Calibri"/>
              </a:rPr>
              <a:t>Prof. Moinuddin K. Qureshi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rgbClr val="003399"/>
              </a:solidFill>
              <a:latin typeface="Tahoma" charset="0"/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  <a:latin typeface="Calibri"/>
                <a:cs typeface="Calibri"/>
              </a:rPr>
              <a:t>NO OPEN LAPTOP OR TABLETS</a:t>
            </a:r>
            <a:endParaRPr lang="en-US" b="1" dirty="0">
              <a:solidFill>
                <a:srgbClr val="800000"/>
              </a:solidFill>
              <a:latin typeface="Calibri"/>
              <a:cs typeface="Calibri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rgbClr val="003399"/>
              </a:solidFill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sz="1600" dirty="0">
                <a:solidFill>
                  <a:srgbClr val="003399"/>
                </a:solidFill>
                <a:latin typeface="Calibri"/>
                <a:cs typeface="Calibri"/>
              </a:rPr>
              <a:t>									</a:t>
            </a:r>
            <a:r>
              <a:rPr lang="en-US" sz="1600" dirty="0" smtClean="0">
                <a:solidFill>
                  <a:srgbClr val="003399"/>
                </a:solidFill>
                <a:latin typeface="Calibri"/>
                <a:cs typeface="Calibri"/>
              </a:rPr>
              <a:t>Adapted from Slides of </a:t>
            </a:r>
            <a:r>
              <a:rPr lang="en-US" sz="1600" dirty="0">
                <a:solidFill>
                  <a:srgbClr val="003399"/>
                </a:solidFill>
                <a:latin typeface="Calibri"/>
                <a:cs typeface="Calibri"/>
              </a:rPr>
              <a:t>Prof. Mutlu (CMU</a:t>
            </a:r>
            <a:r>
              <a:rPr lang="en-US" sz="1600" dirty="0" smtClean="0">
                <a:solidFill>
                  <a:srgbClr val="003399"/>
                </a:solidFill>
                <a:latin typeface="Calibri"/>
                <a:cs typeface="Calibri"/>
              </a:rPr>
              <a:t>)</a:t>
            </a:r>
            <a:endParaRPr lang="en-US" sz="1600" dirty="0">
              <a:latin typeface="Calibri"/>
              <a:cs typeface="Calibri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PDP-11: A 2-address machine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PDP-11 ADD: 4-bit opcode, 2 6-bit operand specifiers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Why? Limited bits to specify an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Disadvantage: One source operand is always clobbered with the result of the instruction</a:t>
            </a:r>
          </a:p>
          <a:p>
            <a:pPr lvl="2"/>
            <a:r>
              <a:rPr lang="en-US" i="1">
                <a:latin typeface="Tahoma" charset="0"/>
                <a:ea typeface="ＭＳ Ｐゴシック" charset="0"/>
              </a:rPr>
              <a:t>How do you ensure you preserve the old value of the source?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X86: A 2-address (memory/memory) machine</a:t>
            </a:r>
          </a:p>
          <a:p>
            <a:r>
              <a:rPr lang="en-US">
                <a:latin typeface="Tahoma" charset="0"/>
              </a:rPr>
              <a:t>Alpha: A 3-address (load/store) machine</a:t>
            </a:r>
          </a:p>
          <a:p>
            <a:r>
              <a:rPr lang="en-US">
                <a:latin typeface="Tahoma" charset="0"/>
              </a:rPr>
              <a:t>MIPS? LC-3b?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4263F3-1DB5-6D44-8C1E-022F7D60872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Opcode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Operand specifiers (addressing modes)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How to obtain the operand?</a:t>
            </a:r>
          </a:p>
          <a:p>
            <a:pPr lvl="2"/>
            <a:endParaRPr lang="en-US" sz="1400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Data types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Definition: Representation of information for which there are instructions that operate on the representation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Integer, floating point, character, binary, decimal, BCD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Doubly linked list, queue, string, bit vector, stack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VAX: INSQUEUE and REMQUEUE instructions on a doubly linked list or queue; FINDFIRST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Digital Equipment Corp.,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VAX11 780 Architecture Handbook</a:t>
            </a:r>
            <a:r>
              <a:rPr lang="en-US" altLang="ja-JP">
                <a:latin typeface="Tahoma" charset="0"/>
                <a:ea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1977-78.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X86: SCAN opcode operates on character strings; PUSH/POP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5751B-03EF-7F40-8207-F86374C0E04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48200" y="2286000"/>
            <a:ext cx="4092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ahoma" charset="0"/>
                <a:cs typeface="Arial" charset="0"/>
              </a:rPr>
              <a:t>Why are there different addressing modes?</a:t>
            </a:r>
            <a:endParaRPr lang="en-US" sz="160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 Tradeoffs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is the benefit of having more or high-level data types in the ISA?</a:t>
            </a:r>
          </a:p>
          <a:p>
            <a:r>
              <a:rPr lang="en-US">
                <a:latin typeface="Tahoma" charset="0"/>
              </a:rPr>
              <a:t>What is the disadvantage?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Think compiler/programmer vs. microarchitect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Concept of semantic gap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Data types coupled tightly to the semantic level, or complexity of instructions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Early RISC architectures vs. Intel 432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Early RISC: Only integer data type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Intel 432: Object data type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23DD0C-8C8F-374F-9CBF-6D9AF567A5F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How many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Size of each register</a:t>
            </a:r>
          </a:p>
          <a:p>
            <a:pPr lvl="1"/>
            <a:endParaRPr lang="en-US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Tahoma" charset="0"/>
              </a:rPr>
              <a:t>Why is having registers a good idea?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Concept of </a:t>
            </a:r>
            <a:r>
              <a:rPr lang="en-US" b="1" i="1" dirty="0">
                <a:solidFill>
                  <a:srgbClr val="800000"/>
                </a:solidFill>
                <a:latin typeface="Tahoma" charset="0"/>
                <a:ea typeface="ＭＳ Ｐゴシック" charset="0"/>
              </a:rPr>
              <a:t>locality</a:t>
            </a:r>
            <a:r>
              <a:rPr lang="en-US" i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of data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A recently produced/accessed value is likely to be used more than once (temporal locality)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Storing that value in a register eliminate the need to go to memory each time that value is needed </a:t>
            </a:r>
          </a:p>
          <a:p>
            <a:pPr lvl="1"/>
            <a:endParaRPr lang="en-US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A14926-66D8-BF42-8FA7-1A12163D8D6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ISA-level Tradeoffs: Number of Registers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Affects: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Number of bits used for encoding register address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Number of values kept in fast storage (register file)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(uarch) Size, access time, power consumption of register file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Large number of registers: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Enables better register allocation (and optimizations) by compiler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fewer saves/restores</a:t>
            </a:r>
            <a:endParaRPr lang="en-US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Larger instruction size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-- Larger register file size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7EAF1-70E0-5C4D-A486-B264F580699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Memory organization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Address space: How many uniquely identifiable locations in memory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Addressability: How much data does each uniquely identifiable location store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Byte addressable: most ISAs, characters are 8 bits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Bit addressable: Burroughs 1700. 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64-bit addressable: Some supercomputers. Why?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32-bit addressable: First Alpha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Food for thought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How do you add 2 32-bit numbers with only byte addressability?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How do you add 2 8-bit numbers with only 32-bit addressability?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Big endian vs. little endian? </a:t>
            </a:r>
            <a:r>
              <a:rPr lang="en-US" dirty="0">
                <a:latin typeface="Tahoma" charset="0"/>
                <a:ea typeface="ＭＳ Ｐゴシック" charset="0"/>
              </a:rPr>
              <a:t>MSB at low or high byte.</a:t>
            </a:r>
          </a:p>
          <a:p>
            <a:pPr lvl="3"/>
            <a:endParaRPr lang="en-US" dirty="0">
              <a:latin typeface="Tahoma" charset="0"/>
              <a:ea typeface="ＭＳ Ｐゴシック" charset="0"/>
            </a:endParaRPr>
          </a:p>
          <a:p>
            <a:pPr marL="671512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359764-B42B-DF44-866B-70576B3BAB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Classes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Operate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 data: arithmetic and logical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Fetch operands, compute result, store result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Implicit sequential control flow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Data movement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Move data between memory, registers, I/O devices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Implicit sequential control flow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Control flow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Change the sequence of instructions that are executed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F3F958-74D1-DD4E-9A6B-8C82A0FEDD7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Load/store vs. memory/memory architectures</a:t>
            </a:r>
          </a:p>
          <a:p>
            <a:pPr lvl="1"/>
            <a:endParaRPr lang="en-US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Load/store architecture: operate instructions operate only on registers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E.g., MIPS, ARM and many RISC ISAs</a:t>
            </a:r>
          </a:p>
          <a:p>
            <a:pPr lvl="2"/>
            <a:endParaRPr lang="en-US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Memory/memory architecture: operate instructions can operate on memory locations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E.g., x86, VAX and many CISC ISAs</a:t>
            </a:r>
          </a:p>
          <a:p>
            <a:pPr lvl="1"/>
            <a:endParaRPr lang="en-US" i="1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8A0C8D-4C92-6F44-855D-B6985402A2B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Addressing modes </a:t>
            </a:r>
            <a:r>
              <a:rPr lang="en-US">
                <a:latin typeface="Tahoma" charset="0"/>
              </a:rPr>
              <a:t>specify how to obtain the operands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Absolute			LW rt,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10000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immediate value as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Register Indirect: 		LW rt,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(r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base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GPR[r</a:t>
            </a:r>
            <a:r>
              <a:rPr lang="en-US" baseline="-25000">
                <a:latin typeface="Calibri" charset="0"/>
                <a:ea typeface="ＭＳ Ｐゴシック" charset="0"/>
              </a:rPr>
              <a:t>base</a:t>
            </a:r>
            <a:r>
              <a:rPr lang="en-US">
                <a:latin typeface="Calibri" charset="0"/>
                <a:ea typeface="ＭＳ Ｐゴシック" charset="0"/>
              </a:rPr>
              <a:t>] as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Displaced or based:	LW rt,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offset(r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base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offset+GPR[r</a:t>
            </a:r>
            <a:r>
              <a:rPr lang="en-US" baseline="-25000">
                <a:latin typeface="Calibri" charset="0"/>
                <a:ea typeface="ＭＳ Ｐゴシック" charset="0"/>
              </a:rPr>
              <a:t>base</a:t>
            </a:r>
            <a:r>
              <a:rPr lang="en-US">
                <a:latin typeface="Calibri" charset="0"/>
                <a:ea typeface="ＭＳ Ｐゴシック" charset="0"/>
              </a:rPr>
              <a:t>] as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Indexed:			LW rt,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(r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base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, 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index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GPR[r</a:t>
            </a:r>
            <a:r>
              <a:rPr lang="en-US" baseline="-25000">
                <a:latin typeface="Calibri" charset="0"/>
                <a:ea typeface="ＭＳ Ｐゴシック" charset="0"/>
              </a:rPr>
              <a:t>base</a:t>
            </a:r>
            <a:r>
              <a:rPr lang="en-US">
                <a:latin typeface="Calibri" charset="0"/>
                <a:ea typeface="ＭＳ Ｐゴシック" charset="0"/>
              </a:rPr>
              <a:t>]+GPR[r</a:t>
            </a:r>
            <a:r>
              <a:rPr lang="en-US" baseline="-25000">
                <a:latin typeface="Calibri" charset="0"/>
                <a:ea typeface="ＭＳ Ｐゴシック" charset="0"/>
              </a:rPr>
              <a:t>index</a:t>
            </a:r>
            <a:r>
              <a:rPr lang="en-US">
                <a:latin typeface="Calibri" charset="0"/>
                <a:ea typeface="ＭＳ Ｐゴシック" charset="0"/>
              </a:rPr>
              <a:t>] as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Memory Indirect		LW rt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((r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base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))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value at M[ GPR[ r</a:t>
            </a:r>
            <a:r>
              <a:rPr lang="en-US" baseline="-25000">
                <a:latin typeface="Calibri" charset="0"/>
                <a:ea typeface="ＭＳ Ｐゴシック" charset="0"/>
              </a:rPr>
              <a:t>base </a:t>
            </a:r>
            <a:r>
              <a:rPr lang="en-US">
                <a:latin typeface="Calibri" charset="0"/>
                <a:ea typeface="ＭＳ Ｐゴシック" charset="0"/>
              </a:rPr>
              <a:t>] ] as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Auto inc/decrement	LW Rt,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(r</a:t>
            </a:r>
            <a:r>
              <a:rPr lang="en-US" baseline="-25000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base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	use GRP[r</a:t>
            </a:r>
            <a:r>
              <a:rPr lang="en-US" baseline="-25000">
                <a:latin typeface="Calibri" charset="0"/>
                <a:ea typeface="ＭＳ Ｐゴシック" charset="0"/>
              </a:rPr>
              <a:t>base</a:t>
            </a:r>
            <a:r>
              <a:rPr lang="en-US">
                <a:latin typeface="Calibri" charset="0"/>
                <a:ea typeface="ＭＳ Ｐゴシック" charset="0"/>
              </a:rPr>
              <a:t>] as address, but inc. or dec. GPR[r</a:t>
            </a:r>
            <a:r>
              <a:rPr lang="en-US" baseline="-25000">
                <a:latin typeface="Calibri" charset="0"/>
                <a:ea typeface="ＭＳ Ｐゴシック" charset="0"/>
              </a:rPr>
              <a:t>base</a:t>
            </a:r>
            <a:r>
              <a:rPr lang="en-US">
                <a:latin typeface="Calibri" charset="0"/>
                <a:ea typeface="ＭＳ Ｐゴシック" charset="0"/>
              </a:rPr>
              <a:t>] each time 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71AB54-688F-4D4D-8757-837329DA6D1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r>
              <a:rPr lang="en-US" sz="3000">
                <a:latin typeface="Garamond" charset="0"/>
              </a:rPr>
              <a:t>What Are the Benefits of Different Addressing Modes?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Another example of programmer vs. microarchitect tradeoff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Advantage of more addressing modes: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Enables better mapping of high-level constructs to the machine: some accesses are better expressed with a different mode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reduced number of instructions and code size</a:t>
            </a:r>
            <a:endParaRPr lang="en-US">
              <a:latin typeface="Tahoma" charset="0"/>
              <a:ea typeface="ＭＳ Ｐゴシック" charset="0"/>
            </a:endParaRP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Think array accesses (autoincrement mode)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Think indirection (pointer chasing)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Sparse matrix accesses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Disadvantage: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More work for the compiler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More work for the microarchitect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6ADC9-BAC5-CB4A-A99E-F14FDF9D16D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Updates: Recitation Section 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795" y="980095"/>
            <a:ext cx="2326832" cy="2457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7800" y="3505200"/>
            <a:ext cx="256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Sanjay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Kariyappa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skariyappa3@gatech.edu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990600"/>
            <a:ext cx="1958655" cy="2448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86507" y="3505200"/>
            <a:ext cx="261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Ivan Walker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ivanwalker14@gmail.com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0157" y="4154269"/>
            <a:ext cx="2104337" cy="646331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Tu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&amp;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10:30-11:30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(Next to KACB 2332)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191000"/>
            <a:ext cx="2091513" cy="646331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&amp; W 3: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0-4: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(Next to KACB 2332)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1385" y="4876800"/>
            <a:ext cx="3117635" cy="646331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Recitation Section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Tue 6-7, Mason111 Room 1113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4916269"/>
            <a:ext cx="3169821" cy="646331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Recitation Section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Tue 6-7, Mason 111 Room 2117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6920" y="5638800"/>
            <a:ext cx="7644791" cy="830997"/>
          </a:xfrm>
          <a:prstGeom prst="rect">
            <a:avLst/>
          </a:prstGeom>
          <a:solidFill>
            <a:srgbClr val="E6B9B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Vinson will be helping with development of Labs &amp; Grading.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His office hours only during the week when labs are due.</a:t>
            </a:r>
          </a:p>
        </p:txBody>
      </p:sp>
    </p:spTree>
    <p:extLst>
      <p:ext uri="{BB962C8B-B14F-4D97-AF65-F5344CB8AC3E}">
        <p14:creationId xmlns:p14="http://schemas.microsoft.com/office/powerpoint/2010/main" val="13597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SIB-D Addressing Mode</a:t>
            </a:r>
          </a:p>
        </p:txBody>
      </p:sp>
      <p:pic>
        <p:nvPicPr>
          <p:cNvPr id="4608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08" b="-27608"/>
          <a:stretch>
            <a:fillRect/>
          </a:stretch>
        </p:blipFill>
        <p:spPr>
          <a:xfrm>
            <a:off x="228600" y="996950"/>
            <a:ext cx="8610600" cy="5327650"/>
          </a:xfrm>
        </p:spPr>
      </p:pic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01EFB7-2A93-4448-B56B-CAF47A8E299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228600" y="5943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x86 Manual Vol. 1, page 3-31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400">
                <a:latin typeface="Garamond" charset="0"/>
              </a:rPr>
              <a:t>X86 Manual: Suggested Uses of Addressing Modes</a:t>
            </a:r>
          </a:p>
        </p:txBody>
      </p:sp>
      <p:pic>
        <p:nvPicPr>
          <p:cNvPr id="4710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31" b="-28931"/>
          <a:stretch>
            <a:fillRect/>
          </a:stretch>
        </p:blipFill>
        <p:spPr>
          <a:xfrm>
            <a:off x="228600" y="996950"/>
            <a:ext cx="8610600" cy="5194300"/>
          </a:xfrm>
        </p:spPr>
      </p:pic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21B957-F352-F046-B32D-73683CAE8BB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28600" y="5943600"/>
            <a:ext cx="3187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x86 Manual Vol. 1, page 3-</a:t>
            </a:r>
            <a:r>
              <a:rPr lang="en-US" sz="1800" dirty="0" smtClean="0"/>
              <a:t>32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How to interface with I/O devices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Memory mapped I/O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A region of memory is mapped to I/O devices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I/O operations are loads and stores to those locations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Special I/O instructions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IN and OUT instructions in x86 deal with ports of the chip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373E07-9D33-5F4C-A931-38AA4B90F30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Are the Elements of An ISA?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228600" y="82550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Privilege modes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User </a:t>
            </a:r>
            <a:r>
              <a:rPr lang="en-US" sz="1800" dirty="0" err="1">
                <a:latin typeface="Tahoma" charset="0"/>
                <a:ea typeface="ＭＳ Ｐゴシック" charset="0"/>
              </a:rPr>
              <a:t>vs</a:t>
            </a:r>
            <a:r>
              <a:rPr lang="en-US" sz="1800" dirty="0">
                <a:latin typeface="Tahoma" charset="0"/>
                <a:ea typeface="ＭＳ Ｐゴシック" charset="0"/>
              </a:rPr>
              <a:t> supervisor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Who can execute what instructions?</a:t>
            </a:r>
          </a:p>
          <a:p>
            <a:pPr lvl="1">
              <a:defRPr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Exception and interrupt handling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What procedure is followed when something goes wrong with an instruction?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What procedure is followed when an external device requests the processor?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Virtual memory</a:t>
            </a:r>
          </a:p>
          <a:p>
            <a:pPr lvl="1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Each program has the illusion of the entire memory space, which is greater than physical memory</a:t>
            </a:r>
          </a:p>
          <a:p>
            <a:pPr lvl="1">
              <a:defRPr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Access protection</a:t>
            </a:r>
          </a:p>
          <a:p>
            <a:pPr>
              <a:defRPr/>
            </a:pPr>
            <a:endParaRPr lang="en-US" sz="1400" dirty="0">
              <a:latin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</a:rPr>
              <a:t>We will talk about these later</a:t>
            </a:r>
          </a:p>
          <a:p>
            <a:pPr lvl="1"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75B89-FFCE-AC4F-8B26-5530C3E23BA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8610600" cy="1066800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Complex vs. Simple ISA: </a:t>
            </a:r>
            <a:r>
              <a:rPr lang="en-US" dirty="0" smtClean="0">
                <a:latin typeface="Garamond" charset="0"/>
              </a:rPr>
              <a:t>Tradeoffs</a:t>
            </a:r>
            <a:br>
              <a:rPr lang="en-US" dirty="0" smtClean="0">
                <a:latin typeface="Garamond" charset="0"/>
              </a:rPr>
            </a:br>
            <a:r>
              <a:rPr lang="en-US" dirty="0">
                <a:latin typeface="Garamond" charset="0"/>
              </a:rPr>
              <a:t/>
            </a:r>
            <a:br>
              <a:rPr lang="en-US" dirty="0">
                <a:latin typeface="Garamond" charset="0"/>
              </a:rPr>
            </a:br>
            <a:r>
              <a:rPr lang="en-US" dirty="0" smtClean="0">
                <a:latin typeface="Garamond" charset="0"/>
              </a:rPr>
              <a:t>The (in)famous RISC </a:t>
            </a:r>
            <a:r>
              <a:rPr lang="en-US" dirty="0" err="1" smtClean="0">
                <a:latin typeface="Garamond" charset="0"/>
              </a:rPr>
              <a:t>vs</a:t>
            </a:r>
            <a:r>
              <a:rPr lang="en-US" dirty="0" smtClean="0">
                <a:latin typeface="Garamond" charset="0"/>
              </a:rPr>
              <a:t> CISC battle !</a:t>
            </a:r>
            <a:endParaRPr lang="en-US" dirty="0">
              <a:latin typeface="Garamond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96641-D89D-0B4E-9F44-EFB33D8EA96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Complex vs. Simple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Complex instruction: An instruction does a lot of work, e.g. many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Insert in a doubly linked list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Compute FFT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String copy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Simple instruction: An instruction does small amount of work, it is a primitive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Add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XOR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Shift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36D515-A512-2F43-9729-C1C39F30D08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Complex vs. Simple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Advantages of Complex instructions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Denser encoding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smaller code size  better memory utilization, saves off-chip bandwidth, better cache hit rate (better packing of instructions)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+ Simpler compiler: no need to optimize small instructions as much</a:t>
            </a:r>
          </a:p>
          <a:p>
            <a:pPr>
              <a:buFont typeface="Wingdings" charset="0"/>
              <a:buNone/>
            </a:pPr>
            <a:endParaRPr lang="en-US" sz="2000">
              <a:latin typeface="Tahoma" charset="0"/>
            </a:endParaRPr>
          </a:p>
          <a:p>
            <a:r>
              <a:rPr lang="en-US">
                <a:latin typeface="Tahoma" charset="0"/>
              </a:rPr>
              <a:t>Disadvantages of Complex Instructions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 Larger chunks of work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compiler has less opportunity to optimize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- More complex hardware  translation from a high level to control signals and optimization needs to be done by hardware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 Compiler is limited in fine-grained optimizations it can do</a:t>
            </a:r>
          </a:p>
          <a:p>
            <a:pPr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37BBD2-B07B-4642-A493-D3EBB75EB5E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ISA-level Tradeoffs: Semantic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ahoma" charset="0"/>
              </a:rPr>
              <a:t>Some tradeoffs (for you to think about)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Simple compiler, complex hardware vs.                                  complex compiler, simple hardware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Caveat: Translation (indirection) can change the tradeoff!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Burden of backward compatibility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Performance?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Optimization opportunity: Example of VAX INDEX instruction: who (compiler vs. hardware) puts more effort into optimization?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Instruction size, code size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20A2C7-052D-2544-80D4-BAC58685446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X86: Small  Semantic Gap: String Operations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An instruction operates on a string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Move one string of arbitrary length to another location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Compare two strings 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Enabled by the ability to specify repeated execution of an instruction (in the ISA)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Using a “prefix” called REP prefix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Example: REP MOVS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Only two bytes: REP prefix byte and MOVS opcode byte (F2 A4)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Implicit source and destination registers pointing to the two strings (ESI, EDI)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Implicit count register (ECX) specifies how long the string is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E9EB49-3ABA-1A45-BB51-15675DB0C80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X86: Small  Semantic Gap: String Operations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2ACDE2-4A2B-7F4C-8539-5B43463EF62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679575"/>
            <a:ext cx="42195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0" y="1116013"/>
            <a:ext cx="679450" cy="168275"/>
          </a:xfrm>
          <a:noFill/>
        </p:spPr>
      </p:pic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279525"/>
            <a:ext cx="1550988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902075"/>
            <a:ext cx="1544637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230188" y="989013"/>
            <a:ext cx="2784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cs typeface="Arial" charset="0"/>
              </a:rPr>
              <a:t>REP MOVS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(DEST SRC)</a:t>
            </a:r>
          </a:p>
        </p:txBody>
      </p:sp>
      <p:cxnSp>
        <p:nvCxnSpPr>
          <p:cNvPr id="57352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3027363" y="1579563"/>
            <a:ext cx="302260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Straight Connector 14"/>
          <p:cNvCxnSpPr>
            <a:cxnSpLocks noChangeShapeType="1"/>
          </p:cNvCxnSpPr>
          <p:nvPr/>
        </p:nvCxnSpPr>
        <p:spPr bwMode="auto">
          <a:xfrm>
            <a:off x="3490913" y="4286250"/>
            <a:ext cx="2116137" cy="190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354013" y="6002338"/>
            <a:ext cx="5049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cs typeface="Arial" charset="0"/>
              </a:rPr>
              <a:t>How many instructions does this take in MIPS?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991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What is a Recitation Section Anyway?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Screen Shot 2014-08-25 at 4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382000" cy="5447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519446"/>
            <a:ext cx="6024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Source:http</a:t>
            </a:r>
            <a:r>
              <a:rPr lang="en-US" sz="1600" dirty="0"/>
              <a:t>://</a:t>
            </a:r>
            <a:r>
              <a:rPr lang="en-US" sz="1600" dirty="0" err="1"/>
              <a:t>web.mit.edu</a:t>
            </a:r>
            <a:r>
              <a:rPr lang="en-US" sz="1600" dirty="0"/>
              <a:t>/</a:t>
            </a:r>
            <a:r>
              <a:rPr lang="en-US" sz="1600" dirty="0" err="1"/>
              <a:t>uaap</a:t>
            </a:r>
            <a:r>
              <a:rPr lang="en-US" sz="1600" dirty="0"/>
              <a:t>/learning/lectures/</a:t>
            </a:r>
            <a:r>
              <a:rPr lang="en-US" sz="1600" dirty="0" err="1"/>
              <a:t>recitations.html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Small Semantic Gap Examples in VAX 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1900">
                <a:latin typeface="Tahoma" charset="0"/>
              </a:rPr>
              <a:t>FIND FIRST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Find the first set bit in a bit field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Helps OS resource allocation operations</a:t>
            </a:r>
          </a:p>
          <a:p>
            <a:r>
              <a:rPr lang="en-US" sz="1900">
                <a:latin typeface="Tahoma" charset="0"/>
              </a:rPr>
              <a:t>SAVE CONTEXT, LOAD CONTEXT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Special context switching instructions</a:t>
            </a:r>
          </a:p>
          <a:p>
            <a:r>
              <a:rPr lang="en-US" sz="1900">
                <a:latin typeface="Tahoma" charset="0"/>
              </a:rPr>
              <a:t>INSQUEUE, REMQUEUE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Operations on doubly linked list</a:t>
            </a:r>
          </a:p>
          <a:p>
            <a:r>
              <a:rPr lang="en-US" sz="1900">
                <a:latin typeface="Tahoma" charset="0"/>
              </a:rPr>
              <a:t>INDEX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Array access with bounds checking</a:t>
            </a:r>
          </a:p>
          <a:p>
            <a:r>
              <a:rPr lang="en-US" sz="1900">
                <a:latin typeface="Tahoma" charset="0"/>
              </a:rPr>
              <a:t>STRING Operations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Compare strings, find substrings, …</a:t>
            </a:r>
          </a:p>
          <a:p>
            <a:r>
              <a:rPr lang="en-US" sz="1900">
                <a:latin typeface="Tahoma" charset="0"/>
              </a:rPr>
              <a:t>Cyclic Redundancy Check Instruction</a:t>
            </a:r>
          </a:p>
          <a:p>
            <a:r>
              <a:rPr lang="en-US" sz="1900">
                <a:latin typeface="Tahoma" charset="0"/>
              </a:rPr>
              <a:t>EDITPC</a:t>
            </a:r>
          </a:p>
          <a:p>
            <a:pPr lvl="1"/>
            <a:r>
              <a:rPr lang="en-US" sz="1900">
                <a:latin typeface="Tahoma" charset="0"/>
                <a:ea typeface="ＭＳ Ｐゴシック" charset="0"/>
              </a:rPr>
              <a:t>Implements editing functions to display fixed format output</a:t>
            </a:r>
          </a:p>
          <a:p>
            <a:pPr lvl="1"/>
            <a:endParaRPr lang="en-US" sz="1100">
              <a:latin typeface="Tahoma" charset="0"/>
              <a:ea typeface="ＭＳ Ｐゴシック" charset="0"/>
            </a:endParaRPr>
          </a:p>
          <a:p>
            <a:r>
              <a:rPr lang="en-US" sz="1900">
                <a:latin typeface="Tahoma" charset="0"/>
              </a:rPr>
              <a:t>Digital Equipment Corp., </a:t>
            </a:r>
            <a:r>
              <a:rPr lang="ja-JP" altLang="en-US" sz="1900">
                <a:latin typeface="Tahoma" charset="0"/>
              </a:rPr>
              <a:t>“</a:t>
            </a:r>
            <a:r>
              <a:rPr lang="en-US" altLang="ja-JP" sz="1900">
                <a:solidFill>
                  <a:srgbClr val="0000FF"/>
                </a:solidFill>
                <a:latin typeface="Tahoma" charset="0"/>
              </a:rPr>
              <a:t>VAX11 780 Architecture Handbook</a:t>
            </a:r>
            <a:r>
              <a:rPr lang="en-US" altLang="ja-JP" sz="1900">
                <a:latin typeface="Tahoma" charset="0"/>
              </a:rPr>
              <a:t>,</a:t>
            </a:r>
            <a:r>
              <a:rPr lang="ja-JP" altLang="en-US" sz="1900">
                <a:latin typeface="Tahoma" charset="0"/>
              </a:rPr>
              <a:t>”</a:t>
            </a:r>
            <a:r>
              <a:rPr lang="en-US" altLang="ja-JP" sz="1900">
                <a:latin typeface="Tahoma" charset="0"/>
              </a:rPr>
              <a:t> 1977-78.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77FF78-E819-1244-9936-00D3C817903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Announcements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66800"/>
            <a:ext cx="88921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Lab1 re-grade and “Part B” test cases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Lab1ExtraCredit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Check the Piazza announcement for </a:t>
            </a:r>
            <a:r>
              <a:rPr lang="en-US" sz="2400" dirty="0" err="1" smtClean="0">
                <a:latin typeface="Calibri"/>
                <a:cs typeface="Calibri"/>
              </a:rPr>
              <a:t>byteadd</a:t>
            </a:r>
            <a:r>
              <a:rPr lang="en-US" sz="2400" dirty="0" smtClean="0">
                <a:latin typeface="Calibri"/>
                <a:cs typeface="Calibri"/>
              </a:rPr>
              <a:t>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We will support only </a:t>
            </a:r>
            <a:r>
              <a:rPr lang="en-US" sz="2400" dirty="0" err="1" smtClean="0">
                <a:latin typeface="Calibri"/>
                <a:cs typeface="Calibri"/>
              </a:rPr>
              <a:t>ecelinsrv</a:t>
            </a:r>
            <a:r>
              <a:rPr lang="en-US" sz="2400" dirty="0" smtClean="0">
                <a:latin typeface="Calibri"/>
                <a:cs typeface="Calibri"/>
              </a:rPr>
              <a:t> machines [no mac/</a:t>
            </a:r>
            <a:r>
              <a:rPr lang="en-US" sz="2400" dirty="0" err="1" smtClean="0">
                <a:latin typeface="Calibri"/>
                <a:cs typeface="Calibri"/>
              </a:rPr>
              <a:t>ubuntu</a:t>
            </a:r>
            <a:r>
              <a:rPr lang="en-US" sz="2400" dirty="0" smtClean="0">
                <a:latin typeface="Calibri"/>
                <a:cs typeface="Calibri"/>
              </a:rPr>
              <a:t>/etc.]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You can do MUL better than add N times (think!)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  <a:t>Top 5 submissions with lowest </a:t>
            </a:r>
            <a:r>
              <a:rPr lang="en-US" sz="2400" dirty="0" err="1" smtClean="0">
                <a:solidFill>
                  <a:srgbClr val="800000"/>
                </a:solidFill>
                <a:latin typeface="Calibri"/>
                <a:cs typeface="Calibri"/>
              </a:rPr>
              <a:t>inst</a:t>
            </a:r>
            <a: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  <a:t> count: extra 1% grade</a:t>
            </a:r>
            <a:b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  <a:t>Let the competition begin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3. Lab2 will be up tomorrow: go through </a:t>
            </a:r>
            <a:r>
              <a:rPr lang="en-US" sz="2400" dirty="0" err="1" smtClean="0">
                <a:latin typeface="Calibri"/>
                <a:cs typeface="Calibri"/>
              </a:rPr>
              <a:t>microarch</a:t>
            </a:r>
            <a:r>
              <a:rPr lang="en-US" sz="2400" dirty="0" smtClean="0">
                <a:latin typeface="Calibri"/>
                <a:cs typeface="Calibri"/>
              </a:rPr>
              <a:t> slides and PDF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4. If you have trouble with VPN/SSH, attend recitation section or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see one of the TAs during their office hours</a:t>
            </a:r>
            <a:endParaRPr lang="en-US" sz="2400" b="1" dirty="0" smtClean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1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 Note on ISA Evolution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ISAs have evolved to reflect/satisfy the concerns of the day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Examples: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Limited memory size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Limited compiler optimization technology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Limited memory bandwidth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Need for specialization in important applications (e.g., MMX</a:t>
            </a:r>
            <a:r>
              <a:rPr lang="en-US" dirty="0" smtClean="0">
                <a:latin typeface="Tahoma" charset="0"/>
                <a:ea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A60528-A612-B640-AACB-E38472E5A6C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Effect of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One can translate from one ISA to another </a:t>
            </a:r>
            <a:r>
              <a:rPr lang="en-US" i="1">
                <a:latin typeface="Tahoma" charset="0"/>
              </a:rPr>
              <a:t>ISA</a:t>
            </a:r>
            <a:r>
              <a:rPr lang="en-US">
                <a:latin typeface="Tahoma" charset="0"/>
              </a:rPr>
              <a:t> to change the semantic gap tradeoffs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Examples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Intel’s and AMD’s x86 implementations translate x86 instructions into programmer-invisible microoperations (simple instructions) in hardware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Transmeta’s x86 implementations translated x86 instructions into “secret” VLIW instructions in software (code morphing software)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Think about the tradeoffs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FDD029-46E6-BF40-A26C-0BEAE789812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ISA-level Tradeoffs: Instruction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388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Fixed length: </a:t>
            </a:r>
            <a:r>
              <a:rPr lang="en-US">
                <a:latin typeface="Tahoma" charset="0"/>
              </a:rPr>
              <a:t>Length of all instructions the same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1800">
                <a:latin typeface="Tahoma" charset="0"/>
                <a:ea typeface="ＭＳ Ｐゴシック" charset="0"/>
              </a:rPr>
              <a:t>+ Easier to decode single instruction in hardware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	+ Easier to decode multiple instructions concurrently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	-- Wasted bits in instructions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(Why is this bad?)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	-- Harder-to-extend ISA (how to add new instructions?)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Variable length: </a:t>
            </a:r>
            <a:r>
              <a:rPr lang="en-US">
                <a:latin typeface="Tahoma" charset="0"/>
              </a:rPr>
              <a:t>Length of instructions different (determined by opcode and sub-opcode)</a:t>
            </a:r>
          </a:p>
          <a:p>
            <a:pPr lvl="2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+ Compact encoding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(Why is this good?)</a:t>
            </a:r>
          </a:p>
          <a:p>
            <a:pPr lvl="2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	</a:t>
            </a:r>
            <a:r>
              <a:rPr lang="en-US" sz="1600">
                <a:latin typeface="Tahoma" charset="0"/>
                <a:ea typeface="ＭＳ Ｐゴシック" charset="0"/>
              </a:rPr>
              <a:t>Intel 432: Huffman encoding (sort of). 6 to 321 bit instructions. </a:t>
            </a:r>
            <a:r>
              <a:rPr lang="en-US" sz="1600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How?</a:t>
            </a:r>
          </a:p>
          <a:p>
            <a:pPr lvl="2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More logic to decode a single instruction</a:t>
            </a:r>
          </a:p>
          <a:p>
            <a:pPr lvl="2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-- Harder to decode multiple instructions concurrently</a:t>
            </a:r>
          </a:p>
          <a:p>
            <a:pPr lvl="2">
              <a:buFont typeface="Wingdings" charset="0"/>
              <a:buNone/>
            </a:pPr>
            <a:endParaRPr lang="en-US" sz="11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Tradeoffs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Code size (memory space, bandwidth, latency) vs. hardware complexity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ISA extensibility and expressiveness</a:t>
            </a:r>
          </a:p>
          <a:p>
            <a:pPr lvl="1"/>
            <a:r>
              <a:rPr lang="en-US" sz="1800">
                <a:latin typeface="Tahoma" charset="0"/>
                <a:ea typeface="ＭＳ Ｐゴシック" charset="0"/>
              </a:rPr>
              <a:t>Performance? Smaller code vs. imperfect decode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67E854-CBFD-724C-870A-667117E66B6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ISA-level Tradeoffs: Uniform Decode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Uniform decode: </a:t>
            </a:r>
            <a:r>
              <a:rPr lang="en-US">
                <a:latin typeface="Tahoma" charset="0"/>
              </a:rPr>
              <a:t>Same bits in each instruction correspond to the same meaning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Opcode is always in the same location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Ditto operand specifiers, immediate values, …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Many </a:t>
            </a:r>
            <a:r>
              <a:rPr lang="ja-JP" altLang="en-US" sz="2000">
                <a:latin typeface="Tahoma" charset="0"/>
                <a:ea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</a:rPr>
              <a:t>RISC</a:t>
            </a:r>
            <a:r>
              <a:rPr lang="ja-JP" altLang="en-US" sz="2000">
                <a:latin typeface="Tahoma" charset="0"/>
                <a:ea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</a:rPr>
              <a:t> ISAs: Alpha, MIPS, SPARC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+ Easier decode, simpler hardware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+ Enables parallelism: generate target address before knowing the instruction is a branch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-- Restricts instruction format (fewer instructions?) or wastes space</a:t>
            </a:r>
          </a:p>
          <a:p>
            <a:pPr lvl="1">
              <a:buFont typeface="Wingdings" charset="0"/>
              <a:buNone/>
            </a:pPr>
            <a:endParaRPr lang="en-US" sz="2100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Non-uniform decode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E.g., opcode can be the 1st-7th byte in x86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+ More compact and powerful instruction format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-- More complex decode logic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E078BC-BE05-324D-9E68-B1B101A9592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vs. Alpha Instruction Formats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x86: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Alpha: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9ADB73-045B-D143-B5BD-BB41B63FAF3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549775"/>
            <a:ext cx="616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00188"/>
            <a:ext cx="7467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MIPS Instruction Format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R-type, 3 register operands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I-type, 2 register operands and 16-bit immediate operand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J-type, 26-bit immediate operand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Simple Decoding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4 bytes per instruction, regardless of format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must be 4-byte aligned	         (2 lsb of PC must be 2b’00)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format and fields easy to extract in hardware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EF3BC9-52CD-0045-BA3A-22055F9788A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7588" name="Group 11"/>
          <p:cNvGrpSpPr>
            <a:grpSpLocks/>
          </p:cNvGrpSpPr>
          <p:nvPr/>
        </p:nvGrpSpPr>
        <p:grpSpPr bwMode="auto">
          <a:xfrm>
            <a:off x="1295400" y="1524000"/>
            <a:ext cx="7421563" cy="523875"/>
            <a:chOff x="720" y="2933"/>
            <a:chExt cx="4675" cy="330"/>
          </a:xfrm>
        </p:grpSpPr>
        <p:sp>
          <p:nvSpPr>
            <p:cNvPr id="67600" name="Text Box 12"/>
            <p:cNvSpPr txBox="1">
              <a:spLocks noChangeArrowheads="1"/>
            </p:cNvSpPr>
            <p:nvPr/>
          </p:nvSpPr>
          <p:spPr bwMode="auto">
            <a:xfrm>
              <a:off x="4677" y="2933"/>
              <a:ext cx="7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Calibri" charset="0"/>
                </a:rPr>
                <a:t>R-type</a:t>
              </a:r>
            </a:p>
          </p:txBody>
        </p:sp>
        <p:sp>
          <p:nvSpPr>
            <p:cNvPr id="67601" name="Rectangle 13"/>
            <p:cNvSpPr>
              <a:spLocks noChangeArrowheads="1"/>
            </p:cNvSpPr>
            <p:nvPr/>
          </p:nvSpPr>
          <p:spPr bwMode="auto">
            <a:xfrm>
              <a:off x="720" y="3015"/>
              <a:ext cx="67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000">
                  <a:latin typeface="Calibri" charset="0"/>
                </a:rPr>
                <a:t>0</a:t>
              </a:r>
            </a:p>
            <a:p>
              <a:r>
                <a:rPr lang="en-US" sz="1600">
                  <a:latin typeface="Calibri" charset="0"/>
                </a:rPr>
                <a:t>6-bit</a:t>
              </a:r>
            </a:p>
          </p:txBody>
        </p:sp>
        <p:grpSp>
          <p:nvGrpSpPr>
            <p:cNvPr id="67602" name="Group 14"/>
            <p:cNvGrpSpPr>
              <a:grpSpLocks/>
            </p:cNvGrpSpPr>
            <p:nvPr/>
          </p:nvGrpSpPr>
          <p:grpSpPr bwMode="auto">
            <a:xfrm>
              <a:off x="1392" y="3015"/>
              <a:ext cx="1153" cy="192"/>
              <a:chOff x="1328" y="3015"/>
              <a:chExt cx="1217" cy="192"/>
            </a:xfrm>
          </p:grpSpPr>
          <p:sp>
            <p:nvSpPr>
              <p:cNvPr id="67607" name="Rectangle 15"/>
              <p:cNvSpPr>
                <a:spLocks noChangeArrowheads="1"/>
              </p:cNvSpPr>
              <p:nvPr/>
            </p:nvSpPr>
            <p:spPr bwMode="auto">
              <a:xfrm>
                <a:off x="1328" y="3015"/>
                <a:ext cx="609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rs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  <p:sp>
            <p:nvSpPr>
              <p:cNvPr id="67608" name="Rectangle 16"/>
              <p:cNvSpPr>
                <a:spLocks noChangeArrowheads="1"/>
              </p:cNvSpPr>
              <p:nvPr/>
            </p:nvSpPr>
            <p:spPr bwMode="auto">
              <a:xfrm>
                <a:off x="1937" y="3015"/>
                <a:ext cx="60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rt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</p:grpSp>
        <p:grpSp>
          <p:nvGrpSpPr>
            <p:cNvPr id="67603" name="Group 17"/>
            <p:cNvGrpSpPr>
              <a:grpSpLocks/>
            </p:cNvGrpSpPr>
            <p:nvPr/>
          </p:nvGrpSpPr>
          <p:grpSpPr bwMode="auto">
            <a:xfrm>
              <a:off x="2544" y="3017"/>
              <a:ext cx="1824" cy="192"/>
              <a:chOff x="2545" y="3015"/>
              <a:chExt cx="1919" cy="192"/>
            </a:xfrm>
          </p:grpSpPr>
          <p:sp>
            <p:nvSpPr>
              <p:cNvPr id="67604" name="Rectangle 18"/>
              <p:cNvSpPr>
                <a:spLocks noChangeArrowheads="1"/>
              </p:cNvSpPr>
              <p:nvPr/>
            </p:nvSpPr>
            <p:spPr bwMode="auto">
              <a:xfrm>
                <a:off x="2545" y="3015"/>
                <a:ext cx="609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rd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  <p:sp>
            <p:nvSpPr>
              <p:cNvPr id="67605" name="Rectangle 19"/>
              <p:cNvSpPr>
                <a:spLocks noChangeArrowheads="1"/>
              </p:cNvSpPr>
              <p:nvPr/>
            </p:nvSpPr>
            <p:spPr bwMode="auto">
              <a:xfrm>
                <a:off x="3154" y="3015"/>
                <a:ext cx="60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shamt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  <p:sp>
            <p:nvSpPr>
              <p:cNvPr id="67606" name="Rectangle 20"/>
              <p:cNvSpPr>
                <a:spLocks noChangeArrowheads="1"/>
              </p:cNvSpPr>
              <p:nvPr/>
            </p:nvSpPr>
            <p:spPr bwMode="auto">
              <a:xfrm>
                <a:off x="3762" y="3015"/>
                <a:ext cx="702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funct</a:t>
                </a:r>
              </a:p>
              <a:p>
                <a:r>
                  <a:rPr lang="en-US" sz="1600">
                    <a:latin typeface="Calibri" charset="0"/>
                  </a:rPr>
                  <a:t>6-bit</a:t>
                </a:r>
              </a:p>
            </p:txBody>
          </p:sp>
        </p:grpSp>
      </p:grp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1295400" y="2895600"/>
            <a:ext cx="7304088" cy="523875"/>
            <a:chOff x="720" y="3404"/>
            <a:chExt cx="4601" cy="330"/>
          </a:xfrm>
        </p:grpSpPr>
        <p:grpSp>
          <p:nvGrpSpPr>
            <p:cNvPr id="67594" name="Group 5"/>
            <p:cNvGrpSpPr>
              <a:grpSpLocks/>
            </p:cNvGrpSpPr>
            <p:nvPr/>
          </p:nvGrpSpPr>
          <p:grpSpPr bwMode="auto">
            <a:xfrm>
              <a:off x="720" y="3486"/>
              <a:ext cx="1824" cy="192"/>
              <a:chOff x="720" y="3486"/>
              <a:chExt cx="1968" cy="192"/>
            </a:xfrm>
          </p:grpSpPr>
          <p:sp>
            <p:nvSpPr>
              <p:cNvPr id="67597" name="Rectangle 6"/>
              <p:cNvSpPr>
                <a:spLocks noChangeArrowheads="1"/>
              </p:cNvSpPr>
              <p:nvPr/>
            </p:nvSpPr>
            <p:spPr bwMode="auto">
              <a:xfrm>
                <a:off x="720" y="3486"/>
                <a:ext cx="720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opcode</a:t>
                </a:r>
              </a:p>
              <a:p>
                <a:r>
                  <a:rPr lang="en-US" sz="1600">
                    <a:latin typeface="Calibri" charset="0"/>
                  </a:rPr>
                  <a:t>6-bit</a:t>
                </a:r>
              </a:p>
            </p:txBody>
          </p:sp>
          <p:sp>
            <p:nvSpPr>
              <p:cNvPr id="67598" name="Rectangle 7"/>
              <p:cNvSpPr>
                <a:spLocks noChangeArrowheads="1"/>
              </p:cNvSpPr>
              <p:nvPr/>
            </p:nvSpPr>
            <p:spPr bwMode="auto">
              <a:xfrm>
                <a:off x="1440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rs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  <p:sp>
            <p:nvSpPr>
              <p:cNvPr id="67599" name="Rectangle 8"/>
              <p:cNvSpPr>
                <a:spLocks noChangeArrowheads="1"/>
              </p:cNvSpPr>
              <p:nvPr/>
            </p:nvSpPr>
            <p:spPr bwMode="auto">
              <a:xfrm>
                <a:off x="2064" y="348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/>
              <a:lstStyle/>
              <a:p>
                <a:r>
                  <a:rPr lang="en-US" sz="2000">
                    <a:latin typeface="Calibri" charset="0"/>
                  </a:rPr>
                  <a:t>rt</a:t>
                </a:r>
              </a:p>
              <a:p>
                <a:r>
                  <a:rPr lang="en-US" sz="1600">
                    <a:latin typeface="Calibri" charset="0"/>
                  </a:rPr>
                  <a:t>5-bit</a:t>
                </a:r>
              </a:p>
            </p:txBody>
          </p:sp>
        </p:grpSp>
        <p:sp>
          <p:nvSpPr>
            <p:cNvPr id="67595" name="Rectangle 9"/>
            <p:cNvSpPr>
              <a:spLocks noChangeArrowheads="1"/>
            </p:cNvSpPr>
            <p:nvPr/>
          </p:nvSpPr>
          <p:spPr bwMode="auto">
            <a:xfrm>
              <a:off x="2544" y="3486"/>
              <a:ext cx="182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000">
                  <a:latin typeface="Calibri" charset="0"/>
                </a:rPr>
                <a:t>immediate</a:t>
              </a:r>
            </a:p>
            <a:p>
              <a:r>
                <a:rPr lang="en-US" sz="1600">
                  <a:latin typeface="Calibri" charset="0"/>
                </a:rPr>
                <a:t>16-bit</a:t>
              </a:r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4669" y="3404"/>
              <a:ext cx="6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Calibri" charset="0"/>
                </a:rPr>
                <a:t>I-type</a:t>
              </a:r>
            </a:p>
          </p:txBody>
        </p:sp>
      </p:grpSp>
      <p:grpSp>
        <p:nvGrpSpPr>
          <p:cNvPr id="67590" name="Group 21"/>
          <p:cNvGrpSpPr>
            <a:grpSpLocks/>
          </p:cNvGrpSpPr>
          <p:nvPr/>
        </p:nvGrpSpPr>
        <p:grpSpPr bwMode="auto">
          <a:xfrm>
            <a:off x="1295400" y="4200525"/>
            <a:ext cx="7316788" cy="523875"/>
            <a:chOff x="720" y="3854"/>
            <a:chExt cx="4609" cy="330"/>
          </a:xfrm>
        </p:grpSpPr>
        <p:sp>
          <p:nvSpPr>
            <p:cNvPr id="67591" name="Rectangle 22"/>
            <p:cNvSpPr>
              <a:spLocks noChangeArrowheads="1"/>
            </p:cNvSpPr>
            <p:nvPr/>
          </p:nvSpPr>
          <p:spPr bwMode="auto">
            <a:xfrm>
              <a:off x="720" y="3936"/>
              <a:ext cx="67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000">
                  <a:latin typeface="Calibri" charset="0"/>
                </a:rPr>
                <a:t>opcode</a:t>
              </a:r>
            </a:p>
            <a:p>
              <a:r>
                <a:rPr lang="en-US" sz="1600">
                  <a:latin typeface="Calibri" charset="0"/>
                </a:rPr>
                <a:t>6-bit</a:t>
              </a:r>
            </a:p>
          </p:txBody>
        </p:sp>
        <p:sp>
          <p:nvSpPr>
            <p:cNvPr id="67592" name="Rectangle 23"/>
            <p:cNvSpPr>
              <a:spLocks noChangeArrowheads="1"/>
            </p:cNvSpPr>
            <p:nvPr/>
          </p:nvSpPr>
          <p:spPr bwMode="auto">
            <a:xfrm>
              <a:off x="1392" y="3936"/>
              <a:ext cx="297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000">
                  <a:latin typeface="Calibri" charset="0"/>
                </a:rPr>
                <a:t>immediate</a:t>
              </a:r>
            </a:p>
            <a:p>
              <a:r>
                <a:rPr lang="en-US" sz="1600">
                  <a:latin typeface="Calibri" charset="0"/>
                </a:rPr>
                <a:t>26-bit</a:t>
              </a:r>
            </a:p>
          </p:txBody>
        </p:sp>
        <p:sp>
          <p:nvSpPr>
            <p:cNvPr id="67593" name="Text Box 24"/>
            <p:cNvSpPr txBox="1">
              <a:spLocks noChangeArrowheads="1"/>
            </p:cNvSpPr>
            <p:nvPr/>
          </p:nvSpPr>
          <p:spPr bwMode="auto">
            <a:xfrm>
              <a:off x="4662" y="3854"/>
              <a:ext cx="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Calibri" charset="0"/>
                </a:rPr>
                <a:t>J-type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MIPS: Aligned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LW/SW alignment restriction: 4-byte word-alignment</a:t>
            </a:r>
          </a:p>
          <a:p>
            <a:pPr lvl="1">
              <a:defRPr/>
            </a:pPr>
            <a:r>
              <a:rPr lang="en-US" dirty="0" smtClean="0"/>
              <a:t>not designed to fetch memory bytes not within a word boundary</a:t>
            </a:r>
          </a:p>
          <a:p>
            <a:pPr lvl="1">
              <a:defRPr/>
            </a:pPr>
            <a:r>
              <a:rPr lang="en-US" dirty="0"/>
              <a:t>n</a:t>
            </a:r>
            <a:r>
              <a:rPr lang="en-US" dirty="0" smtClean="0"/>
              <a:t>ot designed to rotate unaligned bytes into registers</a:t>
            </a:r>
          </a:p>
          <a:p>
            <a:pPr>
              <a:defRPr/>
            </a:pPr>
            <a:r>
              <a:rPr lang="en-US" dirty="0" smtClean="0"/>
              <a:t>Need more instructions for the “infrequent” case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/>
          </a:p>
          <a:p>
            <a:pPr marL="344487" lvl="1" indent="0">
              <a:buFont typeface="Wingdings" charset="0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LWL/LWR is slower </a:t>
            </a:r>
          </a:p>
          <a:p>
            <a:pPr lvl="1">
              <a:defRPr/>
            </a:pPr>
            <a:r>
              <a:rPr lang="en-US" dirty="0"/>
              <a:t>N</a:t>
            </a:r>
            <a:r>
              <a:rPr lang="en-US" dirty="0" smtClean="0"/>
              <a:t>ote LWL and LWR still fetch within word boundary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9EA6F1-58C1-A440-B5C4-340D629BC00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133600" y="952500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byte-3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276600" y="9525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byte-2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419600" y="9525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byte-1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562600" y="9525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byte-0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133600" y="13335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byte-7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276600" y="1333500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byte-6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4419600" y="1333500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byte-5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5562600" y="1333500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byte-4</a:t>
            </a:r>
          </a:p>
        </p:txBody>
      </p:sp>
      <p:sp>
        <p:nvSpPr>
          <p:cNvPr id="68620" name="Text Box 26"/>
          <p:cNvSpPr txBox="1">
            <a:spLocks noChangeArrowheads="1"/>
          </p:cNvSpPr>
          <p:nvPr/>
        </p:nvSpPr>
        <p:spPr bwMode="auto">
          <a:xfrm>
            <a:off x="1549400" y="952500"/>
            <a:ext cx="519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</a:rPr>
              <a:t>MSB</a:t>
            </a:r>
          </a:p>
        </p:txBody>
      </p:sp>
      <p:sp>
        <p:nvSpPr>
          <p:cNvPr id="68621" name="Text Box 27"/>
          <p:cNvSpPr txBox="1">
            <a:spLocks noChangeArrowheads="1"/>
          </p:cNvSpPr>
          <p:nvPr/>
        </p:nvSpPr>
        <p:spPr bwMode="auto">
          <a:xfrm>
            <a:off x="6770688" y="952500"/>
            <a:ext cx="43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</a:rPr>
              <a:t>LSB</a:t>
            </a:r>
          </a:p>
        </p:txBody>
      </p:sp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3733800" y="38100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A</a:t>
            </a:r>
          </a:p>
        </p:txBody>
      </p:sp>
      <p:sp>
        <p:nvSpPr>
          <p:cNvPr id="68623" name="Rectangle 13"/>
          <p:cNvSpPr>
            <a:spLocks noChangeArrowheads="1"/>
          </p:cNvSpPr>
          <p:nvPr/>
        </p:nvSpPr>
        <p:spPr bwMode="auto">
          <a:xfrm>
            <a:off x="4876800" y="38100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</a:t>
            </a:r>
          </a:p>
        </p:txBody>
      </p:sp>
      <p:sp>
        <p:nvSpPr>
          <p:cNvPr id="68624" name="Rectangle 14"/>
          <p:cNvSpPr>
            <a:spLocks noChangeArrowheads="1"/>
          </p:cNvSpPr>
          <p:nvPr/>
        </p:nvSpPr>
        <p:spPr bwMode="auto">
          <a:xfrm>
            <a:off x="6019800" y="38100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C</a:t>
            </a:r>
          </a:p>
        </p:txBody>
      </p:sp>
      <p:sp>
        <p:nvSpPr>
          <p:cNvPr id="68625" name="Rectangle 15"/>
          <p:cNvSpPr>
            <a:spLocks noChangeArrowheads="1"/>
          </p:cNvSpPr>
          <p:nvPr/>
        </p:nvSpPr>
        <p:spPr bwMode="auto">
          <a:xfrm>
            <a:off x="7162800" y="3810000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D</a:t>
            </a:r>
          </a:p>
        </p:txBody>
      </p:sp>
      <p:sp>
        <p:nvSpPr>
          <p:cNvPr id="68626" name="Rectangle 16"/>
          <p:cNvSpPr>
            <a:spLocks noChangeArrowheads="1"/>
          </p:cNvSpPr>
          <p:nvPr/>
        </p:nvSpPr>
        <p:spPr bwMode="auto">
          <a:xfrm>
            <a:off x="3733800" y="447992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byte-6</a:t>
            </a:r>
          </a:p>
        </p:txBody>
      </p:sp>
      <p:sp>
        <p:nvSpPr>
          <p:cNvPr id="68627" name="Rectangle 17"/>
          <p:cNvSpPr>
            <a:spLocks noChangeArrowheads="1"/>
          </p:cNvSpPr>
          <p:nvPr/>
        </p:nvSpPr>
        <p:spPr bwMode="auto">
          <a:xfrm>
            <a:off x="4876800" y="447992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byte-5</a:t>
            </a:r>
          </a:p>
        </p:txBody>
      </p:sp>
      <p:sp>
        <p:nvSpPr>
          <p:cNvPr id="68628" name="Rectangle 18"/>
          <p:cNvSpPr>
            <a:spLocks noChangeArrowheads="1"/>
          </p:cNvSpPr>
          <p:nvPr/>
        </p:nvSpPr>
        <p:spPr bwMode="auto">
          <a:xfrm>
            <a:off x="6019800" y="447992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byte-4</a:t>
            </a:r>
          </a:p>
        </p:txBody>
      </p:sp>
      <p:sp>
        <p:nvSpPr>
          <p:cNvPr id="68629" name="Rectangle 19"/>
          <p:cNvSpPr>
            <a:spLocks noChangeArrowheads="1"/>
          </p:cNvSpPr>
          <p:nvPr/>
        </p:nvSpPr>
        <p:spPr bwMode="auto">
          <a:xfrm>
            <a:off x="7162800" y="4479925"/>
            <a:ext cx="1143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D</a:t>
            </a:r>
          </a:p>
        </p:txBody>
      </p:sp>
      <p:sp>
        <p:nvSpPr>
          <p:cNvPr id="68630" name="Rectangle 20"/>
          <p:cNvSpPr>
            <a:spLocks noChangeArrowheads="1"/>
          </p:cNvSpPr>
          <p:nvPr/>
        </p:nvSpPr>
        <p:spPr bwMode="auto">
          <a:xfrm>
            <a:off x="3733800" y="512127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byte-6</a:t>
            </a:r>
          </a:p>
        </p:txBody>
      </p:sp>
      <p:sp>
        <p:nvSpPr>
          <p:cNvPr id="68631" name="Rectangle 21"/>
          <p:cNvSpPr>
            <a:spLocks noChangeArrowheads="1"/>
          </p:cNvSpPr>
          <p:nvPr/>
        </p:nvSpPr>
        <p:spPr bwMode="auto">
          <a:xfrm>
            <a:off x="4876800" y="512127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byte-5</a:t>
            </a:r>
          </a:p>
        </p:txBody>
      </p:sp>
      <p:sp>
        <p:nvSpPr>
          <p:cNvPr id="68632" name="Rectangle 22"/>
          <p:cNvSpPr>
            <a:spLocks noChangeArrowheads="1"/>
          </p:cNvSpPr>
          <p:nvPr/>
        </p:nvSpPr>
        <p:spPr bwMode="auto">
          <a:xfrm>
            <a:off x="6019800" y="512127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byte-4</a:t>
            </a:r>
          </a:p>
        </p:txBody>
      </p:sp>
      <p:sp>
        <p:nvSpPr>
          <p:cNvPr id="68633" name="Rectangle 23"/>
          <p:cNvSpPr>
            <a:spLocks noChangeArrowheads="1"/>
          </p:cNvSpPr>
          <p:nvPr/>
        </p:nvSpPr>
        <p:spPr bwMode="auto">
          <a:xfrm>
            <a:off x="7162800" y="5121275"/>
            <a:ext cx="11430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byte-3</a:t>
            </a:r>
          </a:p>
        </p:txBody>
      </p:sp>
      <p:sp>
        <p:nvSpPr>
          <p:cNvPr id="68634" name="AutoShape 24"/>
          <p:cNvSpPr>
            <a:spLocks noChangeArrowheads="1"/>
          </p:cNvSpPr>
          <p:nvPr/>
        </p:nvSpPr>
        <p:spPr bwMode="auto">
          <a:xfrm>
            <a:off x="5502275" y="4191000"/>
            <a:ext cx="990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Calibri" charset="0"/>
            </a:endParaRPr>
          </a:p>
        </p:txBody>
      </p:sp>
      <p:sp>
        <p:nvSpPr>
          <p:cNvPr id="68635" name="AutoShape 25"/>
          <p:cNvSpPr>
            <a:spLocks noChangeArrowheads="1"/>
          </p:cNvSpPr>
          <p:nvPr/>
        </p:nvSpPr>
        <p:spPr bwMode="auto">
          <a:xfrm>
            <a:off x="5534025" y="4876800"/>
            <a:ext cx="990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Calibri" charset="0"/>
            </a:endParaRPr>
          </a:p>
        </p:txBody>
      </p:sp>
      <p:sp>
        <p:nvSpPr>
          <p:cNvPr id="68636" name="TextBox 28"/>
          <p:cNvSpPr txBox="1">
            <a:spLocks noChangeArrowheads="1"/>
          </p:cNvSpPr>
          <p:nvPr/>
        </p:nvSpPr>
        <p:spPr bwMode="auto">
          <a:xfrm>
            <a:off x="1828800" y="4535488"/>
            <a:ext cx="1808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LWL  rd 6(r0) </a:t>
            </a:r>
            <a:r>
              <a:rPr lang="en-US" sz="1800">
                <a:sym typeface="Wingdings" charset="0"/>
              </a:rPr>
              <a:t></a:t>
            </a:r>
            <a:endParaRPr lang="en-US" sz="1800"/>
          </a:p>
          <a:p>
            <a:pPr eaLnBrk="1" hangingPunct="1"/>
            <a:endParaRPr lang="en-US" sz="1800"/>
          </a:p>
        </p:txBody>
      </p:sp>
      <p:sp>
        <p:nvSpPr>
          <p:cNvPr id="68637" name="TextBox 29"/>
          <p:cNvSpPr txBox="1">
            <a:spLocks noChangeArrowheads="1"/>
          </p:cNvSpPr>
          <p:nvPr/>
        </p:nvSpPr>
        <p:spPr bwMode="auto">
          <a:xfrm>
            <a:off x="1828800" y="5068888"/>
            <a:ext cx="1855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LWR  rd 3(r0) </a:t>
            </a:r>
            <a:r>
              <a:rPr lang="en-US" sz="1800">
                <a:sym typeface="Wingdings" charset="0"/>
              </a:rPr>
              <a:t></a:t>
            </a:r>
            <a:endParaRPr lang="en-US" sz="1800"/>
          </a:p>
          <a:p>
            <a:pPr eaLnBrk="1" hangingPunct="1"/>
            <a:endParaRPr lang="en-US" sz="18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X86: Unaligned Access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LD/ST instructions automatically align data that spans a “word” boundary</a:t>
            </a:r>
          </a:p>
          <a:p>
            <a:r>
              <a:rPr lang="en-US">
                <a:latin typeface="Tahoma" charset="0"/>
              </a:rPr>
              <a:t>Programmer/compiler does not need to worry about where data is stored (whether or not in a word-aligned location)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A5AB60-D947-064B-937B-78D7F64AB7E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696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76550"/>
            <a:ext cx="90074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Updates: Lab 1 Graded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527" y="1219200"/>
            <a:ext cx="7700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Lab1 is graded, scores will released shortly.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We added extra test cases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For many students: All the test cases we provided pass, but</a:t>
            </a:r>
          </a:p>
          <a:p>
            <a:r>
              <a:rPr lang="en-US" sz="2400" dirty="0" smtClean="0">
                <a:latin typeface="Calibri"/>
                <a:cs typeface="Calibri"/>
              </a:rPr>
              <a:t>most of the new test cases fail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 Lower Score</a:t>
            </a:r>
          </a:p>
          <a:p>
            <a:endParaRPr lang="en-US" sz="2400" dirty="0">
              <a:latin typeface="Calibri"/>
              <a:cs typeface="Calibri"/>
              <a:sym typeface="Wingdings"/>
            </a:endParaRPr>
          </a:p>
          <a:p>
            <a:r>
              <a:rPr lang="en-US" sz="2400" dirty="0" smtClean="0">
                <a:latin typeface="Calibri"/>
                <a:cs typeface="Calibri"/>
                <a:sym typeface="Wingdings"/>
              </a:rPr>
              <a:t>Importance of testing your code: The test cases we provide </a:t>
            </a:r>
            <a:br>
              <a:rPr lang="en-US" sz="2400" dirty="0" smtClean="0">
                <a:latin typeface="Calibri"/>
                <a:cs typeface="Calibri"/>
                <a:sym typeface="Wingdings"/>
              </a:rPr>
            </a:br>
            <a:r>
              <a:rPr lang="en-US" sz="2400" dirty="0" smtClean="0">
                <a:latin typeface="Calibri"/>
                <a:cs typeface="Calibri"/>
                <a:sym typeface="Wingdings"/>
              </a:rPr>
              <a:t>are necessary but not sufficient to get the functionality right</a:t>
            </a:r>
          </a:p>
          <a:p>
            <a:endParaRPr lang="en-US" sz="2400" dirty="0">
              <a:latin typeface="Calibri"/>
              <a:cs typeface="Calibri"/>
              <a:sym typeface="Wingdings"/>
            </a:endParaRPr>
          </a:p>
          <a:p>
            <a:r>
              <a:rPr lang="en-US" sz="2400" dirty="0" smtClean="0">
                <a:latin typeface="Calibri"/>
                <a:cs typeface="Calibri"/>
                <a:sym typeface="Wingdings"/>
              </a:rPr>
              <a:t>There will be a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regrade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opportunity (more details soon)  </a:t>
            </a:r>
          </a:p>
          <a:p>
            <a:r>
              <a:rPr lang="en-US" sz="2400" b="1" dirty="0" smtClean="0">
                <a:solidFill>
                  <a:srgbClr val="800000"/>
                </a:solidFill>
                <a:latin typeface="Calibri"/>
                <a:cs typeface="Calibri"/>
                <a:sym typeface="Wingdings"/>
              </a:rPr>
              <a:t>Score = </a:t>
            </a:r>
            <a:r>
              <a:rPr lang="en-US" sz="2400" b="1" dirty="0" err="1" smtClean="0">
                <a:solidFill>
                  <a:srgbClr val="800000"/>
                </a:solidFill>
                <a:latin typeface="Calibri"/>
                <a:cs typeface="Calibri"/>
                <a:sym typeface="Wingdings"/>
              </a:rPr>
              <a:t>Avg</a:t>
            </a:r>
            <a:r>
              <a:rPr lang="en-US" sz="2400" b="1" dirty="0" smtClean="0">
                <a:solidFill>
                  <a:srgbClr val="800000"/>
                </a:solidFill>
                <a:latin typeface="Calibri"/>
                <a:cs typeface="Calibri"/>
                <a:sym typeface="Wingdings"/>
              </a:rPr>
              <a:t>(</a:t>
            </a:r>
            <a:r>
              <a:rPr lang="en-US" sz="2400" b="1" dirty="0" err="1" smtClean="0">
                <a:solidFill>
                  <a:srgbClr val="800000"/>
                </a:solidFill>
                <a:latin typeface="Calibri"/>
                <a:cs typeface="Calibri"/>
                <a:sym typeface="Wingdings"/>
              </a:rPr>
              <a:t>OldScore,NewScore</a:t>
            </a:r>
            <a:r>
              <a:rPr lang="en-US" sz="2400" b="1" dirty="0" smtClean="0">
                <a:solidFill>
                  <a:srgbClr val="800000"/>
                </a:solidFill>
                <a:latin typeface="Calibri"/>
                <a:cs typeface="Calibri"/>
                <a:sym typeface="Wingdings"/>
              </a:rPr>
              <a:t>)  </a:t>
            </a:r>
            <a:endParaRPr lang="en-US" sz="2400" b="1" dirty="0" smtClean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X86: Unaligned Access</a:t>
            </a:r>
          </a:p>
        </p:txBody>
      </p:sp>
      <p:pic>
        <p:nvPicPr>
          <p:cNvPr id="7065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41" r="-10941"/>
          <a:stretch>
            <a:fillRect/>
          </a:stretch>
        </p:blipFill>
        <p:spPr>
          <a:xfrm>
            <a:off x="228600" y="996950"/>
            <a:ext cx="8610600" cy="5194300"/>
          </a:xfrm>
        </p:spPr>
      </p:pic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69CF93-6E37-B14B-8CC5-57C33E9AE1F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ISA Tradeoffs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</a:rPr>
              <a:t>Complex vs. simple instructions: concept of semantic gap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Use of </a:t>
            </a:r>
            <a:r>
              <a:rPr lang="en-US" i="1" dirty="0">
                <a:latin typeface="Tahoma" charset="0"/>
              </a:rPr>
              <a:t>translation</a:t>
            </a:r>
            <a:r>
              <a:rPr lang="en-US" dirty="0">
                <a:latin typeface="Tahoma" charset="0"/>
              </a:rPr>
              <a:t> to change the tradeoffs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Fixed vs. variable length, uniform vs. non-uniform decode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Number of registers, addressing modes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Unaligned memory access</a:t>
            </a:r>
          </a:p>
          <a:p>
            <a:pPr>
              <a:defRPr/>
            </a:pPr>
            <a:endParaRPr lang="en-US" sz="2000" dirty="0">
              <a:latin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</a:rPr>
              <a:t>What is the benefit of translating complex instructions to “simple instructions” before executing them?</a:t>
            </a:r>
          </a:p>
          <a:p>
            <a:pPr lvl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In hardware (a la Intel, AMD)?</a:t>
            </a:r>
          </a:p>
          <a:p>
            <a:pPr lvl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In software (a la </a:t>
            </a:r>
            <a:r>
              <a:rPr lang="en-US" dirty="0" err="1">
                <a:latin typeface="Tahoma" charset="0"/>
                <a:ea typeface="ＭＳ Ｐゴシック" charset="0"/>
              </a:rPr>
              <a:t>Transmeta</a:t>
            </a:r>
            <a:r>
              <a:rPr lang="en-US" dirty="0">
                <a:latin typeface="Tahoma" charset="0"/>
                <a:ea typeface="ＭＳ Ｐゴシック" charset="0"/>
              </a:rPr>
              <a:t>)?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Which ISA is easier to extend: fixed length or variable length?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D2904-C89D-6840-9B95-128BEFA929D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37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 Note on Length and Uniformity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Uniform decode usually goes with fixed length 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In a variable length ISA, uniform decode can be a property of instructions of the same length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It is hard to think of it as a property of instructions of different lengths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04FBF5-3B5A-834F-B5ED-CACFC3F5993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78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 Note on RISC vs.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Usually, …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RISC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Simple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Fixed length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Uniform decode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Few addressing modes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CISC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Complex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Variable length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Non-uniform decode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Many addressing modes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F87B5E-7ACD-CF49-BBD6-E82DE341692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9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04" y="152400"/>
            <a:ext cx="7422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Extra Credit Problem (1% of grade)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13116"/>
            <a:ext cx="9187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Given that LC-3b does not have  a MUL instruction we want to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develop a routine that can perform MUL operations. The routine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should take two operands of 8-bits each, available at locations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0x4000 and 0x4001 and should return the 16-bit resulting value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at location 0x4002.</a:t>
            </a:r>
          </a:p>
        </p:txBody>
      </p:sp>
    </p:spTree>
    <p:extLst>
      <p:ext uri="{BB962C8B-B14F-4D97-AF65-F5344CB8AC3E}">
        <p14:creationId xmlns:p14="http://schemas.microsoft.com/office/powerpoint/2010/main" val="3137905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04" y="152400"/>
            <a:ext cx="8342656" cy="70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Extra Credit: Due on Sept 2, 11:59pm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2880" y="1066801"/>
            <a:ext cx="8748466" cy="311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You will need to test your MUL routine for the following ten test cases,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and report the computed answer and number of instructions for each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test case.  You will get points ONLY IF your program computes the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correct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results for ALL the ten test cases.  Submit your .</a:t>
            </a:r>
            <a:r>
              <a:rPr lang="en-US" sz="2200" dirty="0" err="1" smtClean="0">
                <a:latin typeface="Calibri"/>
                <a:cs typeface="Calibri"/>
              </a:rPr>
              <a:t>asm</a:t>
            </a:r>
            <a:r>
              <a:rPr lang="en-US" sz="2200" dirty="0" smtClean="0">
                <a:latin typeface="Calibri"/>
                <a:cs typeface="Calibri"/>
              </a:rPr>
              <a:t> file along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with a  text file with the following table and line filled out. </a:t>
            </a:r>
          </a:p>
          <a:p>
            <a:endParaRPr lang="en-US" sz="2200" dirty="0" smtClean="0">
              <a:latin typeface="Calibri"/>
              <a:cs typeface="Calibri"/>
            </a:endParaRPr>
          </a:p>
          <a:p>
            <a:endParaRPr lang="en-US" sz="2200" dirty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endParaRPr lang="en-US" sz="22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0974"/>
              </p:ext>
            </p:extLst>
          </p:nvPr>
        </p:nvGraphicFramePr>
        <p:xfrm>
          <a:off x="-1" y="3136687"/>
          <a:ext cx="9144002" cy="227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17"/>
                <a:gridCol w="716348"/>
                <a:gridCol w="693302"/>
                <a:gridCol w="817106"/>
                <a:gridCol w="786747"/>
                <a:gridCol w="786747"/>
                <a:gridCol w="786747"/>
                <a:gridCol w="786747"/>
                <a:gridCol w="786747"/>
                <a:gridCol w="786747"/>
                <a:gridCol w="786747"/>
              </a:tblGrid>
              <a:tr h="636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Val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0x4000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0x00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0x01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0x64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0xAA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0x96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63653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Val 0x4001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0x34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0x64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0x55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0x69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6365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Result at</a:t>
                      </a:r>
                    </a:p>
                    <a:p>
                      <a:r>
                        <a:rPr lang="en-US" sz="1600" b="1" dirty="0" smtClean="0"/>
                        <a:t>0x4002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6357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Num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Inst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8700" y="5943600"/>
            <a:ext cx="8486599" cy="458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The average </a:t>
            </a:r>
            <a:r>
              <a:rPr lang="en-US" sz="2400" dirty="0">
                <a:latin typeface="Calibri"/>
                <a:cs typeface="Calibri"/>
              </a:rPr>
              <a:t>n</a:t>
            </a:r>
            <a:r>
              <a:rPr lang="en-US" sz="2400" dirty="0" smtClean="0">
                <a:latin typeface="Calibri"/>
                <a:cs typeface="Calibri"/>
              </a:rPr>
              <a:t>umber of instructions to perform MUL is: _____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73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76200" y="2590800"/>
            <a:ext cx="96393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ISA: Architecture State, Instruction Format, Processing Model, Memory Model, 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96641-D89D-0B4E-9F44-EFB33D8EA96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7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Many Different ISAs Over Decades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x86</a:t>
            </a:r>
          </a:p>
          <a:p>
            <a:r>
              <a:rPr lang="en-US">
                <a:latin typeface="Tahoma" charset="0"/>
              </a:rPr>
              <a:t>PDP-x: Programmed Data Processor (PDP-11)</a:t>
            </a:r>
          </a:p>
          <a:p>
            <a:r>
              <a:rPr lang="en-US">
                <a:latin typeface="Tahoma" charset="0"/>
              </a:rPr>
              <a:t>VAX</a:t>
            </a:r>
          </a:p>
          <a:p>
            <a:r>
              <a:rPr lang="en-US">
                <a:latin typeface="Tahoma" charset="0"/>
              </a:rPr>
              <a:t>IBM 360</a:t>
            </a:r>
          </a:p>
          <a:p>
            <a:r>
              <a:rPr lang="en-US">
                <a:latin typeface="Tahoma" charset="0"/>
              </a:rPr>
              <a:t>CDC 6600</a:t>
            </a:r>
          </a:p>
          <a:p>
            <a:r>
              <a:rPr lang="en-US">
                <a:latin typeface="Tahoma" charset="0"/>
              </a:rPr>
              <a:t>SIMD ISAs:</a:t>
            </a:r>
            <a:r>
              <a:rPr lang="en-US">
                <a:latin typeface="Tahoma" charset="0"/>
                <a:sym typeface="Wingdings" charset="0"/>
              </a:rPr>
              <a:t> CRAY-1, Connection Machine</a:t>
            </a:r>
          </a:p>
          <a:p>
            <a:r>
              <a:rPr lang="en-US">
                <a:latin typeface="Tahoma" charset="0"/>
                <a:sym typeface="Wingdings" charset="0"/>
              </a:rPr>
              <a:t>VLIW ISAs: Multiflow, Cydrome, IA-64 (EPIC)</a:t>
            </a:r>
          </a:p>
          <a:p>
            <a:r>
              <a:rPr lang="en-US">
                <a:latin typeface="Tahoma" charset="0"/>
                <a:sym typeface="Wingdings" charset="0"/>
              </a:rPr>
              <a:t>PowerPC, POWER</a:t>
            </a:r>
          </a:p>
          <a:p>
            <a:r>
              <a:rPr lang="en-US">
                <a:latin typeface="Tahoma" charset="0"/>
                <a:sym typeface="Wingdings" charset="0"/>
              </a:rPr>
              <a:t>RISC ISAs: Alpha, MIPS, SPARC, ARM</a:t>
            </a:r>
          </a:p>
          <a:p>
            <a:endParaRPr lang="en-US">
              <a:latin typeface="Tahoma" charset="0"/>
              <a:sym typeface="Wingdings" charset="0"/>
            </a:endParaRPr>
          </a:p>
          <a:p>
            <a:r>
              <a:rPr lang="en-US">
                <a:latin typeface="Tahoma" charset="0"/>
                <a:sym typeface="Wingdings" charset="0"/>
              </a:rPr>
              <a:t>What are the fundamental differences?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E.g., how instructions are specified and what they do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E.g., how complex are the instructions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A151AA-42B1-6A40-AB86-717C4045D58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Element </a:t>
            </a:r>
            <a:r>
              <a:rPr lang="en-US" smtClean="0">
                <a:latin typeface="Garamond" charset="0"/>
              </a:rPr>
              <a:t>of ISA </a:t>
            </a:r>
            <a:endParaRPr lang="en-US" dirty="0">
              <a:latin typeface="Garamond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Instruction sequencing model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Control flow vs. data flow</a:t>
            </a:r>
          </a:p>
          <a:p>
            <a:pPr lvl="1">
              <a:buFont typeface="Wingdings" charset="0"/>
              <a:buNone/>
            </a:pPr>
            <a:endParaRPr lang="en-US" sz="1400" dirty="0" smtClean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1400" dirty="0">
              <a:latin typeface="Tahoma" charset="0"/>
              <a:ea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Instruction processing style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Specifies the number of “operands” an instruction “operates” on and how it does so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0, 1, 2, 3 address machines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0-address: stack machine (push A, pop A, op)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1-address: accumulator machine (</a:t>
            </a:r>
            <a:r>
              <a:rPr lang="en-US" sz="1800" dirty="0" err="1">
                <a:latin typeface="Tahoma" charset="0"/>
                <a:ea typeface="ＭＳ Ｐゴシック" charset="0"/>
              </a:rPr>
              <a:t>ld</a:t>
            </a:r>
            <a:r>
              <a:rPr lang="en-US" sz="1800" dirty="0">
                <a:latin typeface="Tahoma" charset="0"/>
                <a:ea typeface="ＭＳ Ｐゴシック" charset="0"/>
              </a:rPr>
              <a:t> A, </a:t>
            </a:r>
            <a:r>
              <a:rPr lang="en-US" sz="1800" dirty="0" err="1">
                <a:latin typeface="Tahoma" charset="0"/>
                <a:ea typeface="ＭＳ Ｐゴシック" charset="0"/>
              </a:rPr>
              <a:t>st</a:t>
            </a:r>
            <a:r>
              <a:rPr lang="en-US" sz="1800" dirty="0">
                <a:latin typeface="Tahoma" charset="0"/>
                <a:ea typeface="ＭＳ Ｐゴシック" charset="0"/>
              </a:rPr>
              <a:t> A, op A)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2-address: 2-operand machine (one is both source and </a:t>
            </a:r>
            <a:r>
              <a:rPr lang="en-US" sz="1800" dirty="0" err="1">
                <a:latin typeface="Tahoma" charset="0"/>
                <a:ea typeface="ＭＳ Ｐゴシック" charset="0"/>
              </a:rPr>
              <a:t>dest</a:t>
            </a:r>
            <a:r>
              <a:rPr lang="en-US" sz="1800" dirty="0">
                <a:latin typeface="Tahoma" charset="0"/>
                <a:ea typeface="ＭＳ Ｐゴシック" charset="0"/>
              </a:rPr>
              <a:t>)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3-address: 3-operand machine (source and </a:t>
            </a:r>
            <a:r>
              <a:rPr lang="en-US" sz="1800" dirty="0" err="1">
                <a:latin typeface="Tahoma" charset="0"/>
                <a:ea typeface="ＭＳ Ｐゴシック" charset="0"/>
              </a:rPr>
              <a:t>dest</a:t>
            </a:r>
            <a:r>
              <a:rPr lang="en-US" sz="1800" dirty="0">
                <a:latin typeface="Tahoma" charset="0"/>
                <a:ea typeface="ＭＳ Ｐゴシック" charset="0"/>
              </a:rPr>
              <a:t> are separ</a:t>
            </a:r>
            <a:r>
              <a:rPr lang="en-US" dirty="0">
                <a:latin typeface="Tahoma" charset="0"/>
                <a:ea typeface="ＭＳ Ｐゴシック" charset="0"/>
              </a:rPr>
              <a:t>ate)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Tradeoffs? 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Larger instructions vs. more executed operations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Code size vs. execution time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5AE186-1CF3-AD41-B616-A3E706C976F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5952</TotalTime>
  <Words>2635</Words>
  <Application>Microsoft Macintosh PowerPoint</Application>
  <PresentationFormat>On-screen Show (4:3)</PresentationFormat>
  <Paragraphs>533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Edge</vt:lpstr>
      <vt:lpstr>ECE3056A Architecture, Concurrency, and Energy Lecture: ISA Tradeoffs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ISA: Architecture State, Instruction Format, Processing Model, Memory Model, …</vt:lpstr>
      <vt:lpstr>Many Different ISAs Over Decades</vt:lpstr>
      <vt:lpstr>Element of ISA </vt:lpstr>
      <vt:lpstr>Examples</vt:lpstr>
      <vt:lpstr>What Are the Elements of An ISA?</vt:lpstr>
      <vt:lpstr>Data Type Tradeoffs</vt:lpstr>
      <vt:lpstr>What Are the Elements of An ISA?</vt:lpstr>
      <vt:lpstr>ISA-level Tradeoffs: Number of Registers</vt:lpstr>
      <vt:lpstr>What Are the Elements of An ISA?</vt:lpstr>
      <vt:lpstr>Instruction Classes</vt:lpstr>
      <vt:lpstr>What Are the Elements of An ISA?</vt:lpstr>
      <vt:lpstr>What Are the Elements of An ISA?</vt:lpstr>
      <vt:lpstr>What Are the Benefits of Different Addressing Modes?</vt:lpstr>
      <vt:lpstr>X86 SIB-D Addressing Mode</vt:lpstr>
      <vt:lpstr>X86 Manual: Suggested Uses of Addressing Modes</vt:lpstr>
      <vt:lpstr>What Are the Elements of An ISA?</vt:lpstr>
      <vt:lpstr>What Are the Elements of An ISA?</vt:lpstr>
      <vt:lpstr>Complex vs. Simple ISA: Tradeoffs  The (in)famous RISC vs CISC battle !</vt:lpstr>
      <vt:lpstr>Complex vs. Simple Instructions</vt:lpstr>
      <vt:lpstr>Complex vs. Simple Instructions</vt:lpstr>
      <vt:lpstr>ISA-level Tradeoffs: Semantic Gap</vt:lpstr>
      <vt:lpstr>X86: Small  Semantic Gap: String Operations</vt:lpstr>
      <vt:lpstr>X86: Small  Semantic Gap: String Operations</vt:lpstr>
      <vt:lpstr>Small Semantic Gap Examples in VAX </vt:lpstr>
      <vt:lpstr>PowerPoint Presentation</vt:lpstr>
      <vt:lpstr>A Note on ISA Evolution</vt:lpstr>
      <vt:lpstr>Effect of Translation</vt:lpstr>
      <vt:lpstr>ISA-level Tradeoffs: Instruction Length</vt:lpstr>
      <vt:lpstr>ISA-level Tradeoffs: Uniform Decode</vt:lpstr>
      <vt:lpstr>x86 vs. Alpha Instruction Formats</vt:lpstr>
      <vt:lpstr>MIPS Instruction Format</vt:lpstr>
      <vt:lpstr>MIPS: Aligned Access</vt:lpstr>
      <vt:lpstr>X86: Unaligned Access</vt:lpstr>
      <vt:lpstr>X86: Unaligned Access</vt:lpstr>
      <vt:lpstr>Review: ISA Tradeoffs</vt:lpstr>
      <vt:lpstr>A Note on Length and Uniformity</vt:lpstr>
      <vt:lpstr>A Note on RISC vs. CISC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340</cp:revision>
  <dcterms:created xsi:type="dcterms:W3CDTF">2010-09-08T00:51:32Z</dcterms:created>
  <dcterms:modified xsi:type="dcterms:W3CDTF">2014-08-27T19:51:43Z</dcterms:modified>
</cp:coreProperties>
</file>