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6" r:id="rId4"/>
    <p:sldId id="275" r:id="rId5"/>
    <p:sldId id="277" r:id="rId6"/>
    <p:sldId id="278" r:id="rId7"/>
    <p:sldId id="279" r:id="rId8"/>
    <p:sldId id="280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LC3b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Moinuddin K Qureshi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329" y="470874"/>
            <a:ext cx="2627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Error Codes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9777" y="1781109"/>
            <a:ext cx="82509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Error Code 1: Undefined Label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Error Code 2: Invalid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(MUL)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Error Code 3: Invalid Constant (.ORIG x1001, ADD R0,R1,#100)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Error Code 4: Other Error (Wrong Number of Operands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e.g. ADD R0, R1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34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704" y="451118"/>
            <a:ext cx="763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Problem (optional, for your benefit)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13116"/>
            <a:ext cx="9166392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Given that LC-3b does not have  </a:t>
            </a:r>
            <a:r>
              <a:rPr lang="en-US" sz="2400" dirty="0" smtClean="0"/>
              <a:t>a MUL instruction we want t</a:t>
            </a:r>
            <a:r>
              <a:rPr lang="en-US" sz="2400" dirty="0" smtClean="0"/>
              <a:t>o </a:t>
            </a:r>
            <a:br>
              <a:rPr lang="en-US" sz="2400" dirty="0" smtClean="0"/>
            </a:br>
            <a:r>
              <a:rPr lang="en-US" sz="2400" dirty="0" smtClean="0"/>
              <a:t>develop a routine that can perform MUL operations. The routine</a:t>
            </a:r>
            <a:br>
              <a:rPr lang="en-US" sz="2400" dirty="0" smtClean="0"/>
            </a:br>
            <a:r>
              <a:rPr lang="en-US" sz="2400" dirty="0" smtClean="0"/>
              <a:t>should take two operands of 8-bits each, available at locations</a:t>
            </a:r>
            <a:br>
              <a:rPr lang="en-US" sz="2400" dirty="0" smtClean="0"/>
            </a:br>
            <a:r>
              <a:rPr lang="en-US" sz="2400" dirty="0" smtClean="0"/>
              <a:t>0x4000 and 0x4001 and should return the 16-bit resulting value</a:t>
            </a:r>
            <a:br>
              <a:rPr lang="en-US" sz="2400" dirty="0" smtClean="0"/>
            </a:br>
            <a:r>
              <a:rPr lang="en-US" sz="2400" dirty="0" smtClean="0"/>
              <a:t>at location 0x4002.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800000"/>
                </a:solidFill>
              </a:rPr>
              <a:t>TEST: </a:t>
            </a:r>
            <a:r>
              <a:rPr lang="en-US" sz="2400" dirty="0" smtClean="0"/>
              <a:t>If the value at 0x4000 is 0xF0 (#240) and at 0x4001 is 0x64 (#100),</a:t>
            </a:r>
          </a:p>
          <a:p>
            <a:r>
              <a:rPr lang="en-US" sz="2400" dirty="0" smtClean="0"/>
              <a:t>Then what value </a:t>
            </a:r>
            <a:r>
              <a:rPr lang="en-US" sz="2400" dirty="0" smtClean="0"/>
              <a:t>gets stored at 0x4002?</a:t>
            </a:r>
          </a:p>
          <a:p>
            <a:endParaRPr lang="en-US" sz="2400" b="1" dirty="0">
              <a:solidFill>
                <a:srgbClr val="800000"/>
              </a:solidFill>
            </a:endParaRPr>
          </a:p>
          <a:p>
            <a:r>
              <a:rPr lang="en-US" sz="2400" b="1" dirty="0" smtClean="0">
                <a:solidFill>
                  <a:srgbClr val="800000"/>
                </a:solidFill>
              </a:rPr>
              <a:t>TIME: </a:t>
            </a:r>
            <a:r>
              <a:rPr lang="en-US" sz="2400" dirty="0" smtClean="0"/>
              <a:t>How many instructions (dynamic) did you need to compute this </a:t>
            </a:r>
            <a:endParaRPr lang="en-US" sz="2400" dirty="0"/>
          </a:p>
          <a:p>
            <a:r>
              <a:rPr lang="en-US" sz="2400" dirty="0"/>
              <a:t>v</a:t>
            </a:r>
            <a:r>
              <a:rPr lang="en-US" sz="2400" dirty="0" smtClean="0"/>
              <a:t>alue?   Can you do it in fewer instructions?</a:t>
            </a:r>
          </a:p>
        </p:txBody>
      </p:sp>
    </p:spTree>
    <p:extLst>
      <p:ext uri="{BB962C8B-B14F-4D97-AF65-F5344CB8AC3E}">
        <p14:creationId xmlns:p14="http://schemas.microsoft.com/office/powerpoint/2010/main" val="203340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474" y="470874"/>
            <a:ext cx="5558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LC-3b Assembly Language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99162" y="1940573"/>
            <a:ext cx="7691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Instead of an instruction being 16 0s and 1s, as is the case in the LC-3b ISA, an </a:t>
            </a:r>
            <a:r>
              <a:rPr lang="en-US" sz="2400" dirty="0" smtClean="0"/>
              <a:t>instruction in </a:t>
            </a:r>
            <a:r>
              <a:rPr lang="en-US" sz="2400" dirty="0"/>
              <a:t>assembly language consists of four parts, as shown below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43" y="3931397"/>
            <a:ext cx="6477000" cy="635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474" y="5058977"/>
            <a:ext cx="6764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E.g.    </a:t>
            </a:r>
          </a:p>
          <a:p>
            <a:endParaRPr lang="en-US" dirty="0" smtClean="0"/>
          </a:p>
          <a:p>
            <a:r>
              <a:rPr lang="en-US" dirty="0" smtClean="0"/>
              <a:t>MYLABEL       ADD R1,R2,R3        ;  A meaningful comment 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8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185" y="328184"/>
            <a:ext cx="7839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Example:  SUM 1 to </a:t>
            </a:r>
            <a:r>
              <a:rPr lang="en-US" sz="4000" dirty="0" smtClean="0"/>
              <a:t>10</a:t>
            </a:r>
            <a:r>
              <a:rPr lang="en-US" sz="4000" dirty="0" smtClean="0"/>
              <a:t> </a:t>
            </a:r>
            <a:r>
              <a:rPr lang="en-US" sz="4000" dirty="0" smtClean="0"/>
              <a:t>(</a:t>
            </a:r>
            <a:r>
              <a:rPr lang="en-US" sz="4000" dirty="0" smtClean="0"/>
              <a:t>N in general)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6383" y="1876367"/>
            <a:ext cx="70178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; This program computes sum from 1 to N</a:t>
            </a:r>
          </a:p>
          <a:p>
            <a:r>
              <a:rPr lang="en-US" dirty="0" smtClean="0">
                <a:latin typeface="Courier"/>
                <a:cs typeface="Courier"/>
              </a:rPr>
              <a:t>		.ORIG x3000</a:t>
            </a:r>
          </a:p>
          <a:p>
            <a:r>
              <a:rPr lang="en-US" dirty="0" smtClean="0">
                <a:latin typeface="Courier"/>
                <a:cs typeface="Courier"/>
              </a:rPr>
              <a:t>		AND R2, R2, #0 	;  Clear R2 for sum</a:t>
            </a:r>
          </a:p>
          <a:p>
            <a:r>
              <a:rPr lang="en-US" dirty="0" smtClean="0">
                <a:latin typeface="Courier"/>
                <a:cs typeface="Courier"/>
              </a:rPr>
              <a:t>		LEA RO, NNN</a:t>
            </a:r>
          </a:p>
          <a:p>
            <a:r>
              <a:rPr lang="en-US" dirty="0" smtClean="0">
                <a:latin typeface="Courier"/>
                <a:cs typeface="Courier"/>
              </a:rPr>
              <a:t>		LDW R1, R0, #0</a:t>
            </a:r>
          </a:p>
          <a:p>
            <a:r>
              <a:rPr lang="en-US" dirty="0" smtClean="0">
                <a:latin typeface="Courier"/>
                <a:cs typeface="Courier"/>
              </a:rPr>
              <a:t>LOOP 	ADD R2, R2, R1 	; Sum+=N</a:t>
            </a:r>
          </a:p>
          <a:p>
            <a:r>
              <a:rPr lang="en-US" dirty="0" smtClean="0">
                <a:latin typeface="Courier"/>
                <a:cs typeface="Courier"/>
              </a:rPr>
              <a:t>		ADD R1,R1,#-1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BRp</a:t>
            </a:r>
            <a:r>
              <a:rPr lang="en-US" dirty="0" smtClean="0">
                <a:latin typeface="Courier"/>
                <a:cs typeface="Courier"/>
              </a:rPr>
              <a:t> LOOP</a:t>
            </a:r>
          </a:p>
          <a:p>
            <a:r>
              <a:rPr lang="en-US" dirty="0" smtClean="0">
                <a:latin typeface="Courier"/>
                <a:cs typeface="Courier"/>
              </a:rPr>
              <a:t>		HALT 				; Decoded as TRAP x25</a:t>
            </a:r>
          </a:p>
          <a:p>
            <a:r>
              <a:rPr lang="en-US" dirty="0" smtClean="0">
                <a:latin typeface="Courier"/>
                <a:cs typeface="Courier"/>
              </a:rPr>
              <a:t>NNN 	.FILL x000A 		; Ten in Hex</a:t>
            </a:r>
            <a:r>
              <a:rPr lang="en-US" smtClean="0">
                <a:latin typeface="Courier"/>
                <a:cs typeface="Courier"/>
              </a:rPr>
              <a:t>, store N here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		.END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1110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474" y="470874"/>
            <a:ext cx="1489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Labels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8547" y="1637537"/>
            <a:ext cx="785563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Labels are symbolic names used to identify memory locations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referred </a:t>
            </a:r>
            <a:r>
              <a:rPr lang="en-US" sz="2400" dirty="0" smtClean="0"/>
              <a:t>to </a:t>
            </a:r>
            <a:r>
              <a:rPr lang="en-US" sz="2400" dirty="0" smtClean="0"/>
              <a:t>explicitly in </a:t>
            </a:r>
            <a:r>
              <a:rPr lang="en-US" sz="2400" dirty="0" smtClean="0"/>
              <a:t>the program.</a:t>
            </a:r>
          </a:p>
          <a:p>
            <a:endParaRPr lang="en-US" sz="2400" dirty="0"/>
          </a:p>
          <a:p>
            <a:r>
              <a:rPr lang="en-US" sz="2400" dirty="0" smtClean="0"/>
              <a:t>Labels: 1-20 alphanumeric characters, starting with </a:t>
            </a:r>
            <a:r>
              <a:rPr lang="en-US" sz="2400" dirty="0" smtClean="0"/>
              <a:t>letter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Two reasons: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Location of target of branch instruction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Location that contains a value that is loaded or stored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25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474" y="470874"/>
            <a:ext cx="4851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Opcode</a:t>
            </a:r>
            <a:r>
              <a:rPr lang="en-US" sz="4000" dirty="0" smtClean="0"/>
              <a:t> and Operands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91923"/>
            <a:ext cx="92769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instruction must have an</a:t>
            </a:r>
            <a:r>
              <a:rPr lang="en-US" sz="2400" dirty="0" smtClean="0">
                <a:solidFill>
                  <a:srgbClr val="FF0000"/>
                </a:solidFill>
              </a:rPr>
              <a:t> OPCODE</a:t>
            </a:r>
            <a:r>
              <a:rPr lang="en-US" sz="2400" dirty="0" smtClean="0"/>
              <a:t>: The thing the instruction is to do</a:t>
            </a:r>
          </a:p>
          <a:p>
            <a:endParaRPr lang="en-US" sz="2400" dirty="0" smtClean="0"/>
          </a:p>
          <a:p>
            <a:r>
              <a:rPr lang="en-US" sz="2400" dirty="0" smtClean="0"/>
              <a:t>Appropriate number of </a:t>
            </a:r>
            <a:r>
              <a:rPr lang="en-US" sz="2400" dirty="0" smtClean="0">
                <a:solidFill>
                  <a:srgbClr val="FF0000"/>
                </a:solidFill>
              </a:rPr>
              <a:t>OPERAND, </a:t>
            </a:r>
            <a:r>
              <a:rPr lang="en-US" sz="2400" dirty="0" smtClean="0"/>
              <a:t>the things it is supposed to do it to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Opcodes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are symbolic names: Easier to remember (ADD instead of 0001)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Number of operands depend on </a:t>
            </a:r>
            <a:r>
              <a:rPr lang="en-US" sz="2400" dirty="0" err="1" smtClean="0">
                <a:solidFill>
                  <a:srgbClr val="000000"/>
                </a:solidFill>
              </a:rPr>
              <a:t>opcode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RTI has zero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LEA has two (LEA R2, NUMBER)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ADD has three (ADD R1,R2,x0F)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Operand </a:t>
            </a:r>
            <a:r>
              <a:rPr lang="en-US" sz="2400" dirty="0" smtClean="0">
                <a:solidFill>
                  <a:srgbClr val="000000"/>
                </a:solidFill>
              </a:rPr>
              <a:t>can be immediate value: #Decimal, </a:t>
            </a:r>
            <a:r>
              <a:rPr lang="en-US" sz="2400" dirty="0" err="1" smtClean="0">
                <a:solidFill>
                  <a:srgbClr val="000000"/>
                </a:solidFill>
              </a:rPr>
              <a:t>xHex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bBinary</a:t>
            </a:r>
            <a:r>
              <a:rPr lang="en-US" sz="2400" dirty="0" smtClean="0">
                <a:solidFill>
                  <a:srgbClr val="000000"/>
                </a:solidFill>
              </a:rPr>
              <a:t> (1000?)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0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329" y="470874"/>
            <a:ext cx="2445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Comments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91923"/>
            <a:ext cx="85407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Intended to enhance code readability</a:t>
            </a:r>
          </a:p>
          <a:p>
            <a:endParaRPr lang="en-US" sz="2400" dirty="0" smtClean="0"/>
          </a:p>
          <a:p>
            <a:r>
              <a:rPr lang="en-US" sz="2400" dirty="0" smtClean="0"/>
              <a:t>No effect on translation process (not acted on by LC-3b Assembler)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Identified by </a:t>
            </a:r>
            <a:r>
              <a:rPr lang="en-US" sz="2400" dirty="0" smtClean="0">
                <a:solidFill>
                  <a:srgbClr val="FF0000"/>
                </a:solidFill>
              </a:rPr>
              <a:t>semicolons ;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If semicolon is first non blank character, entire line is ignored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Enhance visual presentation (separate pieces of program)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Increase readability and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10287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329" y="470874"/>
            <a:ext cx="742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Pseudo Ops (Assembler Directives)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31331"/>
            <a:ext cx="911800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Pseudo Ops are helpful to the assembler in performing translation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.ORIG:  </a:t>
            </a:r>
            <a:r>
              <a:rPr lang="en-US" sz="2400" dirty="0" smtClean="0"/>
              <a:t>Tells the assembler where in memory to place the </a:t>
            </a:r>
            <a:r>
              <a:rPr lang="en-US" sz="2400" dirty="0" smtClean="0"/>
              <a:t>program</a:t>
            </a:r>
          </a:p>
          <a:p>
            <a:endParaRPr lang="en-US" sz="2400" dirty="0"/>
          </a:p>
          <a:p>
            <a:r>
              <a:rPr lang="en-US" sz="2400" dirty="0" smtClean="0"/>
              <a:t>2 </a:t>
            </a:r>
            <a:r>
              <a:rPr lang="en-US" sz="2400" dirty="0">
                <a:solidFill>
                  <a:srgbClr val="FF0000"/>
                </a:solidFill>
              </a:rPr>
              <a:t>.END:  </a:t>
            </a:r>
            <a:r>
              <a:rPr lang="en-US" sz="2400" dirty="0"/>
              <a:t>Tells the assembler when program ends (after .END ignored) </a:t>
            </a:r>
          </a:p>
          <a:p>
            <a:endParaRPr lang="en-US" sz="2400" dirty="0"/>
          </a:p>
          <a:p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.FILL:  </a:t>
            </a:r>
            <a:r>
              <a:rPr lang="en-US" sz="2400" dirty="0" smtClean="0"/>
              <a:t>Set aside next location, and initialize it to &lt;VALUE&gt;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.BLKW:  </a:t>
            </a:r>
            <a:r>
              <a:rPr lang="en-US" sz="2400" dirty="0"/>
              <a:t>Tells the assembler </a:t>
            </a:r>
            <a:r>
              <a:rPr lang="en-US" sz="2400" dirty="0" smtClean="0"/>
              <a:t>to set aside </a:t>
            </a:r>
            <a:r>
              <a:rPr lang="en-US" sz="2400" dirty="0" smtClean="0">
                <a:solidFill>
                  <a:srgbClr val="FF0000"/>
                </a:solidFill>
              </a:rPr>
              <a:t>N </a:t>
            </a:r>
            <a:r>
              <a:rPr lang="en-US" sz="2400" dirty="0" err="1" smtClean="0">
                <a:solidFill>
                  <a:srgbClr val="FF0000"/>
                </a:solidFill>
              </a:rPr>
              <a:t>BL</a:t>
            </a:r>
            <a:r>
              <a:rPr lang="en-US" sz="2400" dirty="0" err="1" smtClean="0"/>
              <a:t>oc</a:t>
            </a:r>
            <a:r>
              <a:rPr lang="en-US" sz="24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ords in memory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.STRINGZ:  </a:t>
            </a:r>
            <a:r>
              <a:rPr lang="en-US" sz="2400" dirty="0"/>
              <a:t>Tells the assembler </a:t>
            </a:r>
            <a:r>
              <a:rPr lang="en-US" sz="2400" dirty="0" smtClean="0"/>
              <a:t>to initialize </a:t>
            </a:r>
            <a:r>
              <a:rPr lang="en-US" sz="2400" dirty="0" err="1" smtClean="0"/>
              <a:t>mem</a:t>
            </a:r>
            <a:r>
              <a:rPr lang="en-US" sz="2400" dirty="0" smtClean="0"/>
              <a:t> locations with a given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string value (E.g. .STRINGZ “Hello, World!” ; x00 is </a:t>
            </a:r>
            <a:r>
              <a:rPr lang="en-US" sz="2400" dirty="0" smtClean="0">
                <a:solidFill>
                  <a:srgbClr val="FF0000"/>
                </a:solidFill>
              </a:rPr>
              <a:t>sentinel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7685" y="3935805"/>
            <a:ext cx="9020316" cy="2609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Other pseudo ops too (but we won’t be using them)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7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329" y="470874"/>
            <a:ext cx="4761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Assembly Process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31331"/>
            <a:ext cx="799284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pass:  Why?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First pass: Create the Symbol Table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2.  The Second Pass: Generate the Machine Language Program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43" y="1833308"/>
            <a:ext cx="3987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9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329" y="470874"/>
            <a:ext cx="710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Assembly Process (Pass Two)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9" y="1178760"/>
            <a:ext cx="2891473" cy="5368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0425" y="3007447"/>
            <a:ext cx="3392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LEA offset turns out</a:t>
            </a:r>
          </a:p>
          <a:p>
            <a:r>
              <a:rPr lang="en-US" dirty="0" smtClean="0"/>
              <a:t>To be greater than 510, or &lt; -512?</a:t>
            </a:r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  Error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464</Words>
  <Application>Microsoft Macintosh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LC3b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41</cp:revision>
  <dcterms:created xsi:type="dcterms:W3CDTF">2013-01-17T17:57:29Z</dcterms:created>
  <dcterms:modified xsi:type="dcterms:W3CDTF">2014-08-20T20:23:32Z</dcterms:modified>
</cp:coreProperties>
</file>