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57" r:id="rId9"/>
    <p:sldId id="284" r:id="rId10"/>
    <p:sldId id="258" r:id="rId11"/>
    <p:sldId id="259" r:id="rId12"/>
    <p:sldId id="271" r:id="rId13"/>
    <p:sldId id="267" r:id="rId14"/>
    <p:sldId id="285" r:id="rId15"/>
    <p:sldId id="263" r:id="rId16"/>
    <p:sldId id="264" r:id="rId17"/>
    <p:sldId id="268" r:id="rId18"/>
    <p:sldId id="269" r:id="rId19"/>
    <p:sldId id="286" r:id="rId20"/>
    <p:sldId id="261" r:id="rId21"/>
    <p:sldId id="262" r:id="rId22"/>
    <p:sldId id="260" r:id="rId23"/>
    <p:sldId id="270" r:id="rId24"/>
    <p:sldId id="272" r:id="rId25"/>
    <p:sldId id="287" r:id="rId26"/>
    <p:sldId id="265" r:id="rId27"/>
    <p:sldId id="27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2408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ISA is the interface between hardware and software… It is a contract that the hardware promises to satisfy.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Builder/user interface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5C804A-030F-C849-8A0B-6A18FE1947EE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LC3b ISA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</a:t>
            </a:r>
            <a:r>
              <a:rPr lang="en-US" dirty="0" smtClean="0"/>
              <a:t>Qureshi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[REMINDER: No OPEN Laptops/Tablets/etc.]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83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829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406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7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9144000" cy="5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8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17899"/>
            <a:ext cx="8229600" cy="1143000"/>
          </a:xfrm>
        </p:spPr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28600" y="12890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We will cover all three components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632200" y="2406012"/>
            <a:ext cx="2743200" cy="32766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>
                <a:latin typeface="Calibri" charset="0"/>
              </a:rPr>
              <a:t>Memory</a:t>
            </a:r>
          </a:p>
          <a:p>
            <a:r>
              <a:rPr lang="en-US" sz="2800" dirty="0">
                <a:latin typeface="Calibri" charset="0"/>
              </a:rPr>
              <a:t>(program</a:t>
            </a:r>
          </a:p>
          <a:p>
            <a:r>
              <a:rPr lang="en-US" sz="2800" dirty="0">
                <a:latin typeface="Calibri" charset="0"/>
              </a:rPr>
              <a:t>and data)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6096000" y="2520312"/>
            <a:ext cx="2743200" cy="3048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>
                <a:latin typeface="Calibri" charset="0"/>
              </a:rPr>
              <a:t>I/O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" y="2406012"/>
            <a:ext cx="2743200" cy="32766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>
                <a:latin typeface="Calibri" charset="0"/>
              </a:rPr>
              <a:t>Processing</a:t>
            </a:r>
          </a:p>
          <a:p>
            <a:endParaRPr lang="en-US" sz="2800">
              <a:latin typeface="Calibri" charset="0"/>
            </a:endParaRPr>
          </a:p>
          <a:p>
            <a:endParaRPr lang="en-US" sz="2800">
              <a:latin typeface="Calibri" charset="0"/>
            </a:endParaRPr>
          </a:p>
          <a:p>
            <a:endParaRPr lang="en-US" sz="2800">
              <a:latin typeface="Calibri" charset="0"/>
            </a:endParaRPr>
          </a:p>
          <a:p>
            <a:endParaRPr lang="en-US" sz="2800">
              <a:latin typeface="Calibri" charset="0"/>
            </a:endParaRPr>
          </a:p>
          <a:p>
            <a:endParaRPr lang="en-US" sz="2800">
              <a:latin typeface="Calibri" charset="0"/>
            </a:endParaRP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819400" y="3625212"/>
            <a:ext cx="939800" cy="685800"/>
          </a:xfrm>
          <a:prstGeom prst="leftRightArrow">
            <a:avLst>
              <a:gd name="adj1" fmla="val 50926"/>
              <a:gd name="adj2" fmla="val 2931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800">
              <a:latin typeface="Calibri" charset="0"/>
            </a:endParaRP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609600" y="3396612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>
                <a:latin typeface="Calibri" charset="0"/>
              </a:rPr>
              <a:t>control</a:t>
            </a:r>
          </a:p>
          <a:p>
            <a:r>
              <a:rPr lang="en-US" sz="2800">
                <a:latin typeface="Calibri" charset="0"/>
              </a:rPr>
              <a:t>(sequencing)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609600" y="4463412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>
                <a:latin typeface="Calibri" charset="0"/>
              </a:rPr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29641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44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892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LEA: Get Address in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511"/>
            <a:ext cx="9144000" cy="5697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9662" y="2680626"/>
            <a:ext cx="620543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Note: this instruction does not access memory.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It is more like ALU op rather than memory op.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0"/>
            <a:ext cx="333375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5793" y="2506375"/>
            <a:ext cx="4192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of “</a:t>
            </a:r>
            <a:r>
              <a:rPr lang="en-US" dirty="0" smtClean="0">
                <a:solidFill>
                  <a:srgbClr val="FF0000"/>
                </a:solidFill>
              </a:rPr>
              <a:t>Bit Steering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 marL="0" lvl="1"/>
            <a:r>
              <a:rPr lang="en-US" dirty="0">
                <a:latin typeface="Tahoma" charset="0"/>
                <a:ea typeface="ＭＳ Ｐゴシック" charset="0"/>
              </a:rPr>
              <a:t>A bit in the instruction </a:t>
            </a:r>
            <a:r>
              <a:rPr lang="en-US" dirty="0" smtClean="0">
                <a:latin typeface="Tahoma" charset="0"/>
                <a:ea typeface="ＭＳ Ｐゴシック" charset="0"/>
              </a:rPr>
              <a:t>determines</a:t>
            </a:r>
          </a:p>
          <a:p>
            <a:pPr marL="0" lvl="1"/>
            <a:r>
              <a:rPr lang="en-US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the interpretation of other </a:t>
            </a:r>
            <a:r>
              <a:rPr lang="en-US" dirty="0" smtClean="0">
                <a:latin typeface="Tahoma" charset="0"/>
                <a:ea typeface="ＭＳ Ｐゴシック" charset="0"/>
              </a:rPr>
              <a:t>bits.</a:t>
            </a:r>
          </a:p>
          <a:p>
            <a:pPr marL="0" lvl="1"/>
            <a:endParaRPr lang="en-US" dirty="0">
              <a:latin typeface="Tahoma" charset="0"/>
              <a:ea typeface="ＭＳ Ｐゴシック" charset="0"/>
            </a:endParaRPr>
          </a:p>
          <a:p>
            <a:pPr marL="0" lvl="1"/>
            <a:r>
              <a:rPr lang="en-US" dirty="0" smtClean="0">
                <a:latin typeface="Tahoma" charset="0"/>
                <a:ea typeface="ＭＳ Ｐゴシック" charset="0"/>
              </a:rPr>
              <a:t>Which instructions employ Bit steering?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4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93" y="123257"/>
            <a:ext cx="8411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Day in the Life of an LC-3b Instruction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32798" y="1758551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0x0000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05803" y="174459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693" y="2078435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0x1111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4698" y="207843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1693" y="2413403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0x2222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04698" y="23994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0588" y="2733287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3593" y="273328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31693" y="3069382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0x4444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04698" y="3055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30588" y="3389266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0x5555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593" y="338926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30588" y="3724234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0x6666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03593" y="371027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9483" y="4044118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0x7777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2488" y="4044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33020" y="1758551"/>
            <a:ext cx="948716" cy="260657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39944" y="3021235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71085" y="3007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25788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5788" y="5301094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858" y="4936572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11858" y="5292991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07175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07175" y="5301094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15394" y="142639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6403" y="142639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0x1234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09053" y="178081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4493" y="178081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09053" y="211270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4493" y="21127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17143" y="246712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12583" y="2467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09053" y="280534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0x7F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3355" y="28053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17143" y="315976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0x92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583" y="3159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0x1239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02712" y="349165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12583" y="3491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10802" y="384607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20673" y="3846078"/>
            <a:ext cx="88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09053" y="421541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4493" y="4215410"/>
            <a:ext cx="88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94622" y="454730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04493" y="4547300"/>
            <a:ext cx="90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802712" y="490172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3" y="4901720"/>
            <a:ext cx="87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09053" y="523994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3355" y="5239940"/>
            <a:ext cx="86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802712" y="559436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2583" y="55799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0x1240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73850" y="1425031"/>
            <a:ext cx="778699" cy="450903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5400000">
            <a:off x="7819325" y="6116367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7859213" y="990843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31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93" y="123257"/>
            <a:ext cx="836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1. What happens with this instruction 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05803" y="174459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693" y="2078435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0x1111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4698" y="207843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1693" y="2413403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0x2222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04698" y="23994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0588" y="2733287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3593" y="273328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31693" y="3069382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0x4444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04698" y="3055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30588" y="3389266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0x5555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593" y="338926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30588" y="3724234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0x6666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03593" y="371027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9483" y="4044118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0x7777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2488" y="4044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9944" y="3021235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71085" y="3007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25788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5788" y="5301094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858" y="4936572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11858" y="5292991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07175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07175" y="5301094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15394" y="142639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6403" y="142639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0x1234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09053" y="178081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2798" y="1758551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0x0000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904493" y="178081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09053" y="211270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4493" y="21127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17143" y="246712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12583" y="2467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09053" y="280534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0x7F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3355" y="28053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17143" y="315976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0x92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583" y="3159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0x1239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02712" y="349165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12583" y="3491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10802" y="384607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20673" y="3846078"/>
            <a:ext cx="88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09053" y="421541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4493" y="4215410"/>
            <a:ext cx="88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94622" y="454730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04493" y="4547300"/>
            <a:ext cx="90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802712" y="490172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3" y="4901720"/>
            <a:ext cx="87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09053" y="523994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3355" y="5239940"/>
            <a:ext cx="86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802712" y="559436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2583" y="55799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0x1240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73850" y="1425031"/>
            <a:ext cx="778699" cy="450903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/>
          <p:nvPr/>
        </p:nvCxnSpPr>
        <p:spPr>
          <a:xfrm rot="5400000" flipH="1" flipV="1">
            <a:off x="5282101" y="1489023"/>
            <a:ext cx="1347330" cy="1682705"/>
          </a:xfrm>
          <a:prstGeom prst="bentConnector2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400000">
            <a:off x="7819325" y="6116367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7859213" y="990843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785376" y="1400753"/>
            <a:ext cx="767173" cy="71195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22155" y="4347722"/>
            <a:ext cx="221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dirty="0" smtClean="0"/>
              <a:t> Fetched: </a:t>
            </a:r>
            <a:r>
              <a:rPr lang="en-US" b="1" dirty="0" smtClean="0"/>
              <a:t>0x1042</a:t>
            </a:r>
          </a:p>
          <a:p>
            <a:endParaRPr lang="en-US" b="1" dirty="0" smtClean="0"/>
          </a:p>
          <a:p>
            <a:r>
              <a:rPr lang="en-US" b="1" dirty="0"/>
              <a:t>0001 0000 0100 </a:t>
            </a:r>
            <a:r>
              <a:rPr lang="en-US" b="1" dirty="0" smtClean="0"/>
              <a:t>0010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136110" y="4876975"/>
            <a:ext cx="22131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0001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000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01</a:t>
            </a:r>
            <a:r>
              <a:rPr lang="en-US" dirty="0"/>
              <a:t>00 0</a:t>
            </a:r>
            <a:r>
              <a:rPr lang="en-US" b="1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71085" y="5380064"/>
            <a:ext cx="2178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ADD  </a:t>
            </a:r>
            <a:r>
              <a:rPr lang="en-US" b="1" dirty="0" smtClean="0">
                <a:solidFill>
                  <a:srgbClr val="008000"/>
                </a:solidFill>
              </a:rPr>
              <a:t>R0</a:t>
            </a:r>
            <a:r>
              <a:rPr lang="en-US" b="1" dirty="0" smtClean="0">
                <a:solidFill>
                  <a:srgbClr val="800000"/>
                </a:solidFill>
              </a:rPr>
              <a:t>, </a:t>
            </a:r>
            <a:r>
              <a:rPr lang="en-US" b="1" dirty="0" smtClean="0">
                <a:solidFill>
                  <a:srgbClr val="0000FF"/>
                </a:solidFill>
              </a:rPr>
              <a:t>R1</a:t>
            </a:r>
            <a:r>
              <a:rPr lang="en-US" b="1" dirty="0" smtClean="0">
                <a:solidFill>
                  <a:srgbClr val="800000"/>
                </a:solidFill>
              </a:rPr>
              <a:t>,         </a:t>
            </a:r>
            <a:r>
              <a:rPr lang="en-US" b="1" dirty="0" smtClean="0">
                <a:solidFill>
                  <a:srgbClr val="0000FF"/>
                </a:solidFill>
              </a:rPr>
              <a:t>R2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39944" y="3026418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0x1236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2405594" y="4930589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07175" y="4938218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33021" y="1754409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0x3333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3020" y="1758551"/>
            <a:ext cx="948716" cy="260657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/>
      <p:bldP spid="24" grpId="0" animBg="1"/>
      <p:bldP spid="64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Von Neumann Model/Architecture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594"/>
            <a:ext cx="86868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called </a:t>
            </a:r>
            <a:r>
              <a:rPr lang="en-US" i="1" dirty="0"/>
              <a:t>stored program computer </a:t>
            </a:r>
            <a:r>
              <a:rPr lang="en-US" dirty="0"/>
              <a:t>(instructions in memory). Two key properties:</a:t>
            </a:r>
          </a:p>
          <a:p>
            <a:endParaRPr lang="en-US" sz="1400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Stored program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Instructions stored in a linear memory array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Memory is unified </a:t>
            </a:r>
            <a:r>
              <a:rPr lang="en-US" sz="2000" dirty="0">
                <a:latin typeface="Tahoma" charset="0"/>
                <a:ea typeface="ＭＳ Ｐゴシック" charset="0"/>
              </a:rPr>
              <a:t>between instructions and data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The interpretation of a stored value depends on the control signals</a:t>
            </a:r>
          </a:p>
          <a:p>
            <a:pPr lvl="2"/>
            <a:endParaRPr lang="en-US" sz="1400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Sequential instruction processing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One instruction processed (fetched, executed, and completed) at a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Program counter (instruction pointer) </a:t>
            </a:r>
            <a:r>
              <a:rPr lang="en-US" sz="2000" dirty="0">
                <a:latin typeface="Tahoma" charset="0"/>
                <a:ea typeface="ＭＳ Ｐゴシック" charset="0"/>
              </a:rPr>
              <a:t>identifies the current instr.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Program counter is advanced sequentially</a:t>
            </a:r>
            <a:r>
              <a:rPr lang="en-US" sz="2000" dirty="0">
                <a:latin typeface="Tahoma" charset="0"/>
                <a:ea typeface="ＭＳ Ｐゴシック" charset="0"/>
              </a:rPr>
              <a:t> except for control transfer instructions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1461" y="4119370"/>
            <a:ext cx="433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ahoma" charset="0"/>
                <a:cs typeface="Arial" charset="0"/>
              </a:rPr>
              <a:t>When is a value interpreted as an instruction?</a:t>
            </a:r>
            <a:endParaRPr lang="en-US" sz="16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93" y="123257"/>
            <a:ext cx="836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 What happens with this instruction 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05803" y="174459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693" y="2078435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0x1111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4698" y="207843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1693" y="2413403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0x2222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04698" y="23994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0588" y="2733287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3593" y="273328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31693" y="3069382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0x4444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04698" y="3055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30588" y="3389266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0x5555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593" y="338926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30588" y="3724234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0x6666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03593" y="371027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9483" y="4044118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0x7777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2488" y="4044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9944" y="3021235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0x1236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71085" y="3007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25788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5788" y="5301094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858" y="4936572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11858" y="5292991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07175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7175" y="5301094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15394" y="142639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6403" y="142639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0x1234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09053" y="178081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2798" y="1758551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904493" y="178081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09053" y="211270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4493" y="21127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17143" y="246712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12583" y="2467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09053" y="280534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0x7F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3355" y="28053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17143" y="315976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0x92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583" y="3159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0x1239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02712" y="349165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12583" y="3491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10802" y="384607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20673" y="3846078"/>
            <a:ext cx="88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09053" y="421541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4493" y="4215410"/>
            <a:ext cx="88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94622" y="454730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04493" y="4547300"/>
            <a:ext cx="90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802712" y="490172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3" y="4901720"/>
            <a:ext cx="87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09053" y="523994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3355" y="5239940"/>
            <a:ext cx="86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802712" y="559436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2583" y="55799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0x1240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73850" y="1425031"/>
            <a:ext cx="778699" cy="450903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21" idx="3"/>
            <a:endCxn id="41" idx="1"/>
          </p:cNvCxnSpPr>
          <p:nvPr/>
        </p:nvCxnSpPr>
        <p:spPr>
          <a:xfrm flipV="1">
            <a:off x="5588882" y="2297374"/>
            <a:ext cx="1315611" cy="884364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400000">
            <a:off x="7819325" y="6116367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7859213" y="990843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785376" y="2075414"/>
            <a:ext cx="767173" cy="71195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22155" y="4347722"/>
            <a:ext cx="221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dirty="0" smtClean="0"/>
              <a:t> Fetched: </a:t>
            </a:r>
            <a:r>
              <a:rPr lang="en-US" b="1" dirty="0" smtClean="0"/>
              <a:t>0x1EFF</a:t>
            </a:r>
          </a:p>
          <a:p>
            <a:endParaRPr lang="en-US" b="1" dirty="0" smtClean="0"/>
          </a:p>
          <a:p>
            <a:r>
              <a:rPr lang="en-US" b="1" dirty="0"/>
              <a:t>0001 </a:t>
            </a:r>
            <a:r>
              <a:rPr lang="en-US" b="1" dirty="0" smtClean="0"/>
              <a:t>1110 1111 1111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136110" y="4919654"/>
            <a:ext cx="22131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0001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111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11</a:t>
            </a:r>
            <a:r>
              <a:rPr lang="en-US" b="1" dirty="0" smtClean="0">
                <a:solidFill>
                  <a:srgbClr val="800000"/>
                </a:solidFill>
              </a:rPr>
              <a:t>11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1111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36110" y="5411957"/>
            <a:ext cx="2178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ADD  </a:t>
            </a:r>
            <a:r>
              <a:rPr lang="en-US" b="1" dirty="0" smtClean="0">
                <a:solidFill>
                  <a:srgbClr val="008000"/>
                </a:solidFill>
              </a:rPr>
              <a:t>R7</a:t>
            </a:r>
            <a:r>
              <a:rPr lang="en-US" b="1" dirty="0" smtClean="0">
                <a:solidFill>
                  <a:srgbClr val="800000"/>
                </a:solidFill>
              </a:rPr>
              <a:t>, </a:t>
            </a:r>
            <a:r>
              <a:rPr lang="en-US" b="1" dirty="0" smtClean="0">
                <a:solidFill>
                  <a:srgbClr val="0000FF"/>
                </a:solidFill>
              </a:rPr>
              <a:t>R3</a:t>
            </a:r>
            <a:r>
              <a:rPr lang="en-US" b="1" dirty="0" smtClean="0">
                <a:solidFill>
                  <a:srgbClr val="800000"/>
                </a:solidFill>
              </a:rPr>
              <a:t>,       #-1    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39944" y="3026378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0x1238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2908619" y="4951428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37337" y="4057440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0x3332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3020" y="1758551"/>
            <a:ext cx="948716" cy="260657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2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/>
      <p:bldP spid="24" grpId="0" animBg="1"/>
      <p:bldP spid="64" grpId="0" animBg="1"/>
      <p:bldP spid="66" grpId="0" animBg="1"/>
      <p:bldP spid="69" grpId="0" animBg="1"/>
      <p:bldP spid="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493" y="123257"/>
            <a:ext cx="836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  <a:r>
              <a:rPr lang="en-US" sz="4000" dirty="0" smtClean="0"/>
              <a:t>. </a:t>
            </a:r>
            <a:r>
              <a:rPr lang="en-US" sz="4000" dirty="0" smtClean="0"/>
              <a:t>What happens with this instruction 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05803" y="174459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693" y="2078435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0x1111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4698" y="2078435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1693" y="2413403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0x2222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04698" y="239944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0588" y="2733287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3593" y="273328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31693" y="3069382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0x4444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04698" y="3055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30588" y="3389266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0x5555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593" y="338926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30588" y="3724234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0x6666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03593" y="371027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9483" y="4044118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0x3332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2488" y="4044118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9944" y="3021235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0x1238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71085" y="3007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25788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5788" y="5301094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858" y="4936572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11858" y="5292991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07175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7175" y="5301094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15394" y="142639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6403" y="142639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0x1234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09053" y="178081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2798" y="1758551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0x3333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904493" y="1780818"/>
            <a:ext cx="8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09053" y="211270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4493" y="21127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17143" y="246712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12583" y="2467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0x1237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09053" y="280534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0x7F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3355" y="28053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17143" y="315976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0x92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583" y="3159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0x1239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02712" y="349165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12583" y="3491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10802" y="3846078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20673" y="3846078"/>
            <a:ext cx="88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09053" y="421541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4493" y="4215410"/>
            <a:ext cx="88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94622" y="454730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04493" y="4547300"/>
            <a:ext cx="90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802712" y="490172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3" y="4901720"/>
            <a:ext cx="87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09053" y="523994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3355" y="5239940"/>
            <a:ext cx="86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0x123F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802712" y="5594360"/>
            <a:ext cx="706544" cy="339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12583" y="55799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0x1240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73850" y="1425031"/>
            <a:ext cx="778699" cy="450903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21" idx="3"/>
            <a:endCxn id="45" idx="1"/>
          </p:cNvCxnSpPr>
          <p:nvPr/>
        </p:nvCxnSpPr>
        <p:spPr>
          <a:xfrm flipV="1">
            <a:off x="5588882" y="2990014"/>
            <a:ext cx="1344473" cy="191724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400000">
            <a:off x="7819325" y="6116367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7859213" y="990843"/>
            <a:ext cx="6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ooo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772101" y="2807437"/>
            <a:ext cx="767173" cy="71195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22155" y="4347722"/>
            <a:ext cx="221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dirty="0" smtClean="0"/>
              <a:t> Fetched: </a:t>
            </a:r>
            <a:r>
              <a:rPr lang="en-US" b="1" dirty="0" smtClean="0"/>
              <a:t>0x927F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1</a:t>
            </a:r>
            <a:r>
              <a:rPr lang="en-US" b="1" dirty="0" smtClean="0"/>
              <a:t>001 </a:t>
            </a:r>
            <a:r>
              <a:rPr lang="en-US" b="1" dirty="0" smtClean="0"/>
              <a:t>0</a:t>
            </a:r>
            <a:r>
              <a:rPr lang="en-US" b="1" dirty="0"/>
              <a:t>0</a:t>
            </a:r>
            <a:r>
              <a:rPr lang="en-US" b="1" dirty="0" smtClean="0"/>
              <a:t>10 </a:t>
            </a:r>
            <a:r>
              <a:rPr lang="en-US" b="1" dirty="0"/>
              <a:t>0</a:t>
            </a:r>
            <a:r>
              <a:rPr lang="en-US" b="1" dirty="0" smtClean="0"/>
              <a:t>111 </a:t>
            </a:r>
            <a:r>
              <a:rPr lang="en-US" b="1" dirty="0" smtClean="0"/>
              <a:t>1111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121840" y="4891011"/>
            <a:ext cx="22131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1</a:t>
            </a:r>
            <a:r>
              <a:rPr lang="en-US" b="1" dirty="0" smtClean="0">
                <a:solidFill>
                  <a:srgbClr val="800000"/>
                </a:solidFill>
              </a:rPr>
              <a:t>001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001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800000"/>
                </a:solidFill>
              </a:rPr>
              <a:t>11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1111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36110" y="5411957"/>
            <a:ext cx="2178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XOR</a:t>
            </a:r>
            <a:r>
              <a:rPr lang="en-US" b="1" dirty="0" smtClean="0">
                <a:solidFill>
                  <a:srgbClr val="800000"/>
                </a:solidFill>
              </a:rPr>
              <a:t>  </a:t>
            </a:r>
            <a:r>
              <a:rPr lang="en-US" b="1" dirty="0" smtClean="0">
                <a:solidFill>
                  <a:srgbClr val="008000"/>
                </a:solidFill>
              </a:rPr>
              <a:t>R1</a:t>
            </a:r>
            <a:r>
              <a:rPr lang="en-US" b="1" dirty="0" smtClean="0">
                <a:solidFill>
                  <a:srgbClr val="800000"/>
                </a:solidFill>
              </a:rPr>
              <a:t>, </a:t>
            </a:r>
            <a:r>
              <a:rPr lang="en-US" b="1" dirty="0" smtClean="0">
                <a:solidFill>
                  <a:srgbClr val="0000FF"/>
                </a:solidFill>
              </a:rPr>
              <a:t>R1</a:t>
            </a:r>
            <a:r>
              <a:rPr lang="en-US" b="1" dirty="0" smtClean="0">
                <a:solidFill>
                  <a:srgbClr val="800000"/>
                </a:solidFill>
              </a:rPr>
              <a:t>,       </a:t>
            </a:r>
            <a:r>
              <a:rPr lang="en-US" b="1" dirty="0" smtClean="0">
                <a:solidFill>
                  <a:srgbClr val="800000"/>
                </a:solidFill>
              </a:rPr>
              <a:t>#-1    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39944" y="3021899"/>
            <a:ext cx="948938" cy="32100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0x123A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1925788" y="4944675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29483" y="2092398"/>
            <a:ext cx="948938" cy="321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0xEEEE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3020" y="1758551"/>
            <a:ext cx="948716" cy="260657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907175" y="4936572"/>
            <a:ext cx="380098" cy="32100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0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/>
      <p:bldP spid="24" grpId="0" animBg="1"/>
      <p:bldP spid="64" grpId="0" animBg="1"/>
      <p:bldP spid="66" grpId="0" animBg="1"/>
      <p:bldP spid="69" grpId="0" animBg="1"/>
      <p:bldP spid="70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144768"/>
            <a:ext cx="8229600" cy="1143000"/>
          </a:xfrm>
        </p:spPr>
        <p:txBody>
          <a:bodyPr/>
          <a:lstStyle/>
          <a:p>
            <a:r>
              <a:rPr lang="en-US" dirty="0"/>
              <a:t>The Von-Neumann Model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763000" cy="51943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All major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instruction set architectures </a:t>
            </a:r>
            <a:r>
              <a:rPr lang="en-US" dirty="0">
                <a:latin typeface="+mj-lt"/>
              </a:rPr>
              <a:t>today use this model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x86, MIPS, SPARC, Alpha, ARM, POWER</a:t>
            </a:r>
          </a:p>
          <a:p>
            <a:endParaRPr lang="en-US" sz="1400" dirty="0">
              <a:latin typeface="+mj-lt"/>
            </a:endParaRPr>
          </a:p>
          <a:p>
            <a:r>
              <a:rPr lang="en-US" dirty="0">
                <a:latin typeface="+mj-lt"/>
              </a:rPr>
              <a:t>Underneath (at the microarchitecture level),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execution model of almost all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implementations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(or, microarchitectures) </a:t>
            </a:r>
            <a:r>
              <a:rPr lang="en-US" dirty="0">
                <a:latin typeface="+mj-lt"/>
              </a:rPr>
              <a:t>is very different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Pipelined instruction execution: </a:t>
            </a:r>
            <a:r>
              <a:rPr lang="en-US" i="1" dirty="0">
                <a:latin typeface="+mj-lt"/>
                <a:ea typeface="ＭＳ Ｐゴシック" charset="0"/>
              </a:rPr>
              <a:t>Intel 80486 </a:t>
            </a:r>
            <a:r>
              <a:rPr lang="en-US" i="1" dirty="0" err="1">
                <a:latin typeface="+mj-lt"/>
                <a:ea typeface="ＭＳ Ｐゴシック" charset="0"/>
              </a:rPr>
              <a:t>uarch</a:t>
            </a:r>
            <a:endParaRPr lang="en-US" i="1" dirty="0">
              <a:latin typeface="+mj-lt"/>
              <a:ea typeface="ＭＳ Ｐゴシック" charset="0"/>
            </a:endParaRP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Multiple instructions at a time: </a:t>
            </a:r>
            <a:r>
              <a:rPr lang="en-US" i="1" dirty="0">
                <a:latin typeface="+mj-lt"/>
                <a:ea typeface="ＭＳ Ｐゴシック" charset="0"/>
              </a:rPr>
              <a:t>Intel Pentium </a:t>
            </a:r>
            <a:r>
              <a:rPr lang="en-US" i="1" dirty="0" err="1">
                <a:latin typeface="+mj-lt"/>
                <a:ea typeface="ＭＳ Ｐゴシック" charset="0"/>
              </a:rPr>
              <a:t>uarch</a:t>
            </a:r>
            <a:endParaRPr lang="en-US" i="1" dirty="0">
              <a:latin typeface="+mj-lt"/>
              <a:ea typeface="ＭＳ Ｐゴシック" charset="0"/>
            </a:endParaRP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Out-of-order execution: </a:t>
            </a:r>
            <a:r>
              <a:rPr lang="en-US" i="1" dirty="0">
                <a:latin typeface="+mj-lt"/>
                <a:ea typeface="ＭＳ Ｐゴシック" charset="0"/>
              </a:rPr>
              <a:t>Intel Pentium Pro </a:t>
            </a:r>
            <a:r>
              <a:rPr lang="en-US" i="1" dirty="0" err="1">
                <a:latin typeface="+mj-lt"/>
                <a:ea typeface="ＭＳ Ｐゴシック" charset="0"/>
              </a:rPr>
              <a:t>uarch</a:t>
            </a:r>
            <a:endParaRPr lang="en-US" i="1" dirty="0">
              <a:latin typeface="+mj-lt"/>
              <a:ea typeface="ＭＳ Ｐゴシック" charset="0"/>
            </a:endParaRP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Separate instruction and data caches</a:t>
            </a:r>
          </a:p>
          <a:p>
            <a:pPr lvl="1"/>
            <a:endParaRPr lang="en-US" sz="1400" dirty="0">
              <a:latin typeface="+mj-lt"/>
              <a:ea typeface="ＭＳ Ｐゴシック" charset="0"/>
            </a:endParaRPr>
          </a:p>
          <a:p>
            <a:r>
              <a:rPr lang="en-US" dirty="0">
                <a:latin typeface="+mj-lt"/>
              </a:rPr>
              <a:t>But, what happens underneath that is not consistent with the von Neumann model is not exposed to software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Difference between ISA and microarchitecture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7A918A-3103-4E4E-9E69-7EE33B5F583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ISA vs. Microarchitecture</a:t>
            </a:r>
          </a:p>
        </p:txBody>
      </p:sp>
      <p:sp>
        <p:nvSpPr>
          <p:cNvPr id="26626" name="Content Placeholder 24"/>
          <p:cNvSpPr>
            <a:spLocks noGrp="1"/>
          </p:cNvSpPr>
          <p:nvPr>
            <p:ph sz="half" idx="1"/>
          </p:nvPr>
        </p:nvSpPr>
        <p:spPr>
          <a:xfrm>
            <a:off x="228600" y="1350963"/>
            <a:ext cx="6537325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ISA</a:t>
            </a:r>
          </a:p>
          <a:p>
            <a:pPr lvl="1"/>
            <a:r>
              <a:rPr lang="en-US" dirty="0">
                <a:ea typeface="ＭＳ Ｐゴシック" charset="0"/>
              </a:rPr>
              <a:t>Agreed upon interface between software and hardware</a:t>
            </a:r>
          </a:p>
          <a:p>
            <a:pPr lvl="2"/>
            <a:r>
              <a:rPr lang="en-US" dirty="0">
                <a:ea typeface="ＭＳ Ｐゴシック" charset="0"/>
              </a:rPr>
              <a:t>SW/compiler assumes, HW promises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What the software writer needs to know to write and debug system/user programs </a:t>
            </a:r>
          </a:p>
          <a:p>
            <a:r>
              <a:rPr lang="en-US" dirty="0"/>
              <a:t>Microarchitecture</a:t>
            </a:r>
          </a:p>
          <a:p>
            <a:pPr lvl="1"/>
            <a:r>
              <a:rPr lang="en-US" dirty="0">
                <a:ea typeface="ＭＳ Ｐゴシック" charset="0"/>
              </a:rPr>
              <a:t>Specific implementation of an ISA</a:t>
            </a:r>
          </a:p>
          <a:p>
            <a:pPr lvl="1"/>
            <a:r>
              <a:rPr lang="en-US" dirty="0">
                <a:ea typeface="ＭＳ Ｐゴシック" charset="0"/>
              </a:rPr>
              <a:t>Not visible to the software</a:t>
            </a:r>
          </a:p>
          <a:p>
            <a:r>
              <a:rPr lang="en-US" dirty="0"/>
              <a:t>Microprocessor</a:t>
            </a:r>
          </a:p>
          <a:p>
            <a:pPr lvl="1"/>
            <a:r>
              <a:rPr lang="en-US" b="1" dirty="0">
                <a:ea typeface="ＭＳ Ｐゴシック" charset="0"/>
              </a:rPr>
              <a:t>ISA, </a:t>
            </a:r>
            <a:r>
              <a:rPr lang="en-US" b="1" dirty="0" err="1">
                <a:ea typeface="ＭＳ Ｐゴシック" charset="0"/>
              </a:rPr>
              <a:t>uarch</a:t>
            </a:r>
            <a:r>
              <a:rPr lang="en-US" dirty="0">
                <a:ea typeface="ＭＳ Ｐゴシック" charset="0"/>
              </a:rPr>
              <a:t>, circuits</a:t>
            </a:r>
          </a:p>
          <a:p>
            <a:pPr lvl="1"/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Architecture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= ISA + microarchitecture</a:t>
            </a:r>
            <a:endParaRPr lang="en-US" dirty="0">
              <a:ea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EFBF6-ECD8-E945-A290-A7293147772A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6765925" y="3408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Microarchitecture</a:t>
            </a:r>
          </a:p>
        </p:txBody>
      </p:sp>
      <p:sp>
        <p:nvSpPr>
          <p:cNvPr id="41" name="Text Box 5"/>
          <p:cNvSpPr txBox="1">
            <a:spLocks noChangeAspect="1" noChangeArrowheads="1"/>
          </p:cNvSpPr>
          <p:nvPr/>
        </p:nvSpPr>
        <p:spPr bwMode="auto">
          <a:xfrm>
            <a:off x="6765925" y="3027363"/>
            <a:ext cx="1946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ISA</a:t>
            </a:r>
          </a:p>
        </p:txBody>
      </p:sp>
      <p:sp>
        <p:nvSpPr>
          <p:cNvPr id="42" name="Text Box 6"/>
          <p:cNvSpPr txBox="1">
            <a:spLocks noChangeAspect="1" noChangeArrowheads="1"/>
          </p:cNvSpPr>
          <p:nvPr/>
        </p:nvSpPr>
        <p:spPr bwMode="auto">
          <a:xfrm>
            <a:off x="6765925" y="2646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Program</a:t>
            </a:r>
          </a:p>
        </p:txBody>
      </p:sp>
      <p:sp>
        <p:nvSpPr>
          <p:cNvPr id="43" name="Text Box 7"/>
          <p:cNvSpPr txBox="1">
            <a:spLocks noChangeAspect="1" noChangeArrowheads="1"/>
          </p:cNvSpPr>
          <p:nvPr/>
        </p:nvSpPr>
        <p:spPr bwMode="auto">
          <a:xfrm>
            <a:off x="6765925" y="2265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Algorithm</a:t>
            </a:r>
          </a:p>
        </p:txBody>
      </p:sp>
      <p:sp>
        <p:nvSpPr>
          <p:cNvPr id="26632" name="Text Box 8"/>
          <p:cNvSpPr txBox="1">
            <a:spLocks noChangeAspect="1" noChangeArrowheads="1"/>
          </p:cNvSpPr>
          <p:nvPr/>
        </p:nvSpPr>
        <p:spPr bwMode="auto">
          <a:xfrm>
            <a:off x="6765925" y="1884363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Problem</a:t>
            </a:r>
          </a:p>
        </p:txBody>
      </p:sp>
      <p:sp>
        <p:nvSpPr>
          <p:cNvPr id="45" name="Text Box 9"/>
          <p:cNvSpPr txBox="1">
            <a:spLocks noChangeAspect="1" noChangeArrowheads="1"/>
          </p:cNvSpPr>
          <p:nvPr/>
        </p:nvSpPr>
        <p:spPr bwMode="auto">
          <a:xfrm>
            <a:off x="6765925" y="3789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Circuits</a:t>
            </a:r>
          </a:p>
        </p:txBody>
      </p:sp>
      <p:sp>
        <p:nvSpPr>
          <p:cNvPr id="26634" name="Text Box 10"/>
          <p:cNvSpPr txBox="1">
            <a:spLocks noChangeAspect="1" noChangeArrowheads="1"/>
          </p:cNvSpPr>
          <p:nvPr/>
        </p:nvSpPr>
        <p:spPr bwMode="auto">
          <a:xfrm>
            <a:off x="6765925" y="4170363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Electrons</a:t>
            </a:r>
          </a:p>
        </p:txBody>
      </p:sp>
    </p:spTree>
    <p:extLst>
      <p:ext uri="{BB962C8B-B14F-4D97-AF65-F5344CB8AC3E}">
        <p14:creationId xmlns:p14="http://schemas.microsoft.com/office/powerpoint/2010/main" val="19553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40502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ISA vs. Microarchitecture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28600" y="1183502"/>
            <a:ext cx="8610600" cy="51943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ahoma" charset="0"/>
              </a:rPr>
              <a:t>What is part of ISA vs. </a:t>
            </a:r>
            <a:r>
              <a:rPr lang="en-US" dirty="0" err="1">
                <a:latin typeface="Tahoma" charset="0"/>
              </a:rPr>
              <a:t>Uarch</a:t>
            </a:r>
            <a:r>
              <a:rPr lang="en-US" dirty="0">
                <a:latin typeface="Tahoma" charset="0"/>
              </a:rPr>
              <a:t>?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Gas pedal: interface for 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acceleration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endParaRPr lang="en-US" altLang="ja-JP" sz="2000" dirty="0">
              <a:latin typeface="Tahoma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Internals of the engine: implements 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acceleration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endParaRPr lang="en-US" altLang="ja-JP" sz="2000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Implementation (</a:t>
            </a:r>
            <a:r>
              <a:rPr lang="en-US" dirty="0" err="1">
                <a:latin typeface="Tahoma" charset="0"/>
              </a:rPr>
              <a:t>uarch</a:t>
            </a:r>
            <a:r>
              <a:rPr lang="en-US" dirty="0">
                <a:latin typeface="Tahoma" charset="0"/>
              </a:rPr>
              <a:t>) can be various as long as it satisfies the specification (ISA)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Add instruction vs. Adder implementation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Bit serial, ripple carry, carry </a:t>
            </a:r>
            <a:r>
              <a:rPr lang="en-US" sz="1800" dirty="0" err="1">
                <a:latin typeface="Tahoma" charset="0"/>
                <a:ea typeface="ＭＳ Ｐゴシック" charset="0"/>
              </a:rPr>
              <a:t>lookahead</a:t>
            </a:r>
            <a:r>
              <a:rPr lang="en-US" sz="1800" dirty="0">
                <a:latin typeface="Tahoma" charset="0"/>
                <a:ea typeface="ＭＳ Ｐゴシック" charset="0"/>
              </a:rPr>
              <a:t> adders are all part of microarchitecture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x86 ISA has many implementations: 286, 386, 486, Pentium, Pentium Pro, …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Microarchitecture usually changes faster than ISA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Few ISAs (x86, SPARC, MIPS, Alpha) but many </a:t>
            </a:r>
            <a:r>
              <a:rPr lang="en-US" sz="2000" dirty="0" err="1">
                <a:latin typeface="Tahoma" charset="0"/>
                <a:ea typeface="ＭＳ Ｐゴシック" charset="0"/>
              </a:rPr>
              <a:t>uarchs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/>
            <a:r>
              <a:rPr lang="en-US" sz="2000" i="1" dirty="0">
                <a:latin typeface="Tahoma" charset="0"/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1672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ISA vs. </a:t>
            </a:r>
            <a:r>
              <a:rPr lang="en-US" dirty="0" err="1"/>
              <a:t>Uarch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5556"/>
            <a:ext cx="8610600" cy="5194300"/>
          </a:xfrm>
        </p:spPr>
        <p:txBody>
          <a:bodyPr>
            <a:normAutofit fontScale="92500"/>
          </a:bodyPr>
          <a:lstStyle/>
          <a:p>
            <a:r>
              <a:rPr lang="en-US" dirty="0"/>
              <a:t>ADD instruction’s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Number of general purpose registers</a:t>
            </a:r>
          </a:p>
          <a:p>
            <a:r>
              <a:rPr lang="en-US" dirty="0"/>
              <a:t>Number of ports to the register file</a:t>
            </a:r>
          </a:p>
          <a:p>
            <a:r>
              <a:rPr lang="en-US" dirty="0"/>
              <a:t>Number of cycles to execute the MUL instruction</a:t>
            </a:r>
          </a:p>
          <a:p>
            <a:r>
              <a:rPr lang="en-US" dirty="0"/>
              <a:t>Whether or not the machine employs pipelined instruction </a:t>
            </a:r>
            <a:r>
              <a:rPr lang="en-US" dirty="0" smtClean="0"/>
              <a:t>execution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Remember</a:t>
            </a:r>
          </a:p>
          <a:p>
            <a:pPr lvl="1"/>
            <a:r>
              <a:rPr lang="en-US" dirty="0">
                <a:ea typeface="ＭＳ Ｐゴシック" charset="0"/>
              </a:rPr>
              <a:t>Microarchitecture: Implementation of the ISA under specific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design constraints and goals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LC-3b ISA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454" y="1921920"/>
            <a:ext cx="1540730" cy="1643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REGS</a:t>
            </a:r>
          </a:p>
          <a:p>
            <a:pPr algn="ctr"/>
            <a:r>
              <a:rPr lang="en-US" dirty="0" smtClean="0"/>
              <a:t>R0-R7</a:t>
            </a:r>
          </a:p>
          <a:p>
            <a:pPr algn="ctr"/>
            <a:r>
              <a:rPr lang="en-US" dirty="0" smtClean="0"/>
              <a:t>(16 bit wide)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8896" y="1744487"/>
            <a:ext cx="1182899" cy="33992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algn="ctr"/>
            <a:r>
              <a:rPr lang="en-US" dirty="0" smtClean="0"/>
              <a:t>0x0000</a:t>
            </a:r>
          </a:p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0xFFFF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454" y="4088464"/>
            <a:ext cx="1522054" cy="280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454" y="4676793"/>
            <a:ext cx="1522054" cy="280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80797" y="1408300"/>
            <a:ext cx="6004178" cy="4108963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611" y="1408300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80797" y="5694694"/>
            <a:ext cx="6004178" cy="525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16-bit INSTRUCTIONS  (4-bit </a:t>
            </a:r>
            <a:r>
              <a:rPr lang="en-US" dirty="0" err="1" smtClean="0">
                <a:solidFill>
                  <a:srgbClr val="000000"/>
                </a:solidFill>
              </a:rPr>
              <a:t>opcode</a:t>
            </a:r>
            <a:r>
              <a:rPr lang="en-US" dirty="0" smtClean="0">
                <a:solidFill>
                  <a:srgbClr val="000000"/>
                </a:solidFill>
              </a:rPr>
              <a:t>, 14 defined+ 2 reserved)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3612" y="4740341"/>
            <a:ext cx="121391" cy="184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56012" y="4742164"/>
            <a:ext cx="121391" cy="184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08412" y="4740341"/>
            <a:ext cx="121391" cy="184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2135" y="4732825"/>
            <a:ext cx="121391" cy="184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43626" y="496474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&amp; Logic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8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907</Words>
  <Application>Microsoft Macintosh PowerPoint</Application>
  <PresentationFormat>On-screen Show (4:3)</PresentationFormat>
  <Paragraphs>351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LC3b ISA</vt:lpstr>
      <vt:lpstr>What is A Computer?</vt:lpstr>
      <vt:lpstr>The Von Neumann Model/Architecture</vt:lpstr>
      <vt:lpstr>The Von-Neumann Model</vt:lpstr>
      <vt:lpstr>ISA vs. Microarchitecture</vt:lpstr>
      <vt:lpstr>ISA vs. Microarchitecture</vt:lpstr>
      <vt:lpstr>Property of ISA vs. Uarch?</vt:lpstr>
      <vt:lpstr>Overview of LC-3b ISA</vt:lpstr>
      <vt:lpstr>Arithmetic &amp; Logic Instructions</vt:lpstr>
      <vt:lpstr>PowerPoint Presentation</vt:lpstr>
      <vt:lpstr>PowerPoint Presentation</vt:lpstr>
      <vt:lpstr>PowerPoint Presentation</vt:lpstr>
      <vt:lpstr>PowerPoint Presentation</vt:lpstr>
      <vt:lpstr>Memory Instructions</vt:lpstr>
      <vt:lpstr>PowerPoint Presentation</vt:lpstr>
      <vt:lpstr>PowerPoint Presentation</vt:lpstr>
      <vt:lpstr>PowerPoint Presentation</vt:lpstr>
      <vt:lpstr>PowerPoint Presentation</vt:lpstr>
      <vt:lpstr>Control Flow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LEA: Get Address in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55</cp:revision>
  <dcterms:created xsi:type="dcterms:W3CDTF">2013-01-17T17:57:29Z</dcterms:created>
  <dcterms:modified xsi:type="dcterms:W3CDTF">2014-08-20T20:25:01Z</dcterms:modified>
</cp:coreProperties>
</file>