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9" r:id="rId4"/>
    <p:sldId id="298" r:id="rId5"/>
    <p:sldId id="299" r:id="rId6"/>
    <p:sldId id="305" r:id="rId7"/>
    <p:sldId id="300" r:id="rId8"/>
    <p:sldId id="301" r:id="rId9"/>
    <p:sldId id="302" r:id="rId10"/>
    <p:sldId id="303" r:id="rId11"/>
    <p:sldId id="304" r:id="rId12"/>
    <p:sldId id="308" r:id="rId13"/>
    <p:sldId id="306" r:id="rId14"/>
    <p:sldId id="307" r:id="rId15"/>
    <p:sldId id="310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5" r:id="rId33"/>
    <p:sldId id="327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952" y="-96"/>
      </p:cViewPr>
      <p:guideLst>
        <p:guide orient="horz" pos="4319"/>
        <p:guide pos="53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033B-97DF-5A48-A4F5-F1FD65B75FA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E33C-42F8-B64C-84A6-C0CC37C36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DD3B-00FA-C944-BD67-3026874FC26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68E1-5BE1-F848-9A80-CF21B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LC3b Microarchitecture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Moinuddin K Qureshi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[REMINDER: No OPEN Laptops/Tablets/etc.]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1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Connect All Components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777" y="1495778"/>
            <a:ext cx="80715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BUS:  Most simple interconnection network</a:t>
            </a:r>
          </a:p>
          <a:p>
            <a:endParaRPr lang="en-US" sz="2400" dirty="0"/>
          </a:p>
          <a:p>
            <a:r>
              <a:rPr lang="en-US" sz="2400" dirty="0" smtClean="0"/>
              <a:t>Just a bunch of wires:  Single writer, multiple reader (why?)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6777" y="4783666"/>
            <a:ext cx="7591779" cy="14111"/>
          </a:xfrm>
          <a:prstGeom prst="line">
            <a:avLst/>
          </a:prstGeom>
          <a:ln w="152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0779" y="4501444"/>
            <a:ext cx="423332" cy="564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79" y="43180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2427110" y="3767666"/>
            <a:ext cx="395111" cy="36688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0" idx="0"/>
          </p:cNvCxnSpPr>
          <p:nvPr/>
        </p:nvCxnSpPr>
        <p:spPr>
          <a:xfrm>
            <a:off x="2624665" y="4134555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0" idx="5"/>
          </p:cNvCxnSpPr>
          <p:nvPr/>
        </p:nvCxnSpPr>
        <p:spPr>
          <a:xfrm>
            <a:off x="2003778" y="3951110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3"/>
          </p:cNvCxnSpPr>
          <p:nvPr/>
        </p:nvCxnSpPr>
        <p:spPr>
          <a:xfrm>
            <a:off x="2624665" y="3259667"/>
            <a:ext cx="0" cy="507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 rot="10800000">
            <a:off x="4258733" y="3696731"/>
            <a:ext cx="395111" cy="36688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3" idx="0"/>
          </p:cNvCxnSpPr>
          <p:nvPr/>
        </p:nvCxnSpPr>
        <p:spPr>
          <a:xfrm>
            <a:off x="4456288" y="4063620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3" idx="5"/>
          </p:cNvCxnSpPr>
          <p:nvPr/>
        </p:nvCxnSpPr>
        <p:spPr>
          <a:xfrm>
            <a:off x="3835401" y="3880175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3"/>
          </p:cNvCxnSpPr>
          <p:nvPr/>
        </p:nvCxnSpPr>
        <p:spPr>
          <a:xfrm>
            <a:off x="4456288" y="3188732"/>
            <a:ext cx="0" cy="507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10800000">
            <a:off x="6008510" y="3670953"/>
            <a:ext cx="395111" cy="36688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</p:cNvCxnSpPr>
          <p:nvPr/>
        </p:nvCxnSpPr>
        <p:spPr>
          <a:xfrm>
            <a:off x="6206065" y="4037842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7" idx="5"/>
          </p:cNvCxnSpPr>
          <p:nvPr/>
        </p:nvCxnSpPr>
        <p:spPr>
          <a:xfrm>
            <a:off x="5585178" y="3854397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7" idx="3"/>
          </p:cNvCxnSpPr>
          <p:nvPr/>
        </p:nvCxnSpPr>
        <p:spPr>
          <a:xfrm>
            <a:off x="6206065" y="3162954"/>
            <a:ext cx="0" cy="507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10800000">
            <a:off x="7687733" y="3736621"/>
            <a:ext cx="395111" cy="36688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0"/>
          </p:cNvCxnSpPr>
          <p:nvPr/>
        </p:nvCxnSpPr>
        <p:spPr>
          <a:xfrm>
            <a:off x="7885288" y="4103510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1" idx="5"/>
          </p:cNvCxnSpPr>
          <p:nvPr/>
        </p:nvCxnSpPr>
        <p:spPr>
          <a:xfrm>
            <a:off x="7264401" y="3920065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3"/>
          </p:cNvCxnSpPr>
          <p:nvPr/>
        </p:nvCxnSpPr>
        <p:spPr>
          <a:xfrm>
            <a:off x="7885288" y="3228622"/>
            <a:ext cx="0" cy="507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92038" y="3767666"/>
            <a:ext cx="101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GateALU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46992" y="3409243"/>
            <a:ext cx="98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GateSHF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75980" y="3376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GatePC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15531" y="3409243"/>
            <a:ext cx="109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GateMDR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35287" y="4842174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2" name="Rectangle 18431"/>
          <p:cNvSpPr/>
          <p:nvPr/>
        </p:nvSpPr>
        <p:spPr>
          <a:xfrm>
            <a:off x="1284110" y="5491285"/>
            <a:ext cx="719667" cy="378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57323" y="5709354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2508" y="53767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LD.IR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790242" y="4823640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39065" y="5529195"/>
            <a:ext cx="719667" cy="378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012278" y="5747264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67463" y="5414705"/>
            <a:ext cx="8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LD.REG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795812" y="4889013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44635" y="5538124"/>
            <a:ext cx="719667" cy="378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017848" y="5756193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73033" y="54236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LD.MAR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7790744" y="4870774"/>
            <a:ext cx="14113" cy="64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539567" y="5519885"/>
            <a:ext cx="719667" cy="378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MDR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012780" y="5737954"/>
            <a:ext cx="522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67965" y="54053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LD.MDR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Tying it all together for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Store: Regulates Processor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11" y="797598"/>
            <a:ext cx="4394200" cy="60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State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" y="1255889"/>
            <a:ext cx="8228093" cy="5134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7667" y="1792111"/>
            <a:ext cx="2046111" cy="8466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18,19: MAR</a:t>
            </a:r>
            <a:r>
              <a:rPr lang="en-US" dirty="0" smtClean="0">
                <a:sym typeface="Wingdings"/>
              </a:rPr>
              <a:t> PC, PC  PC+2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63621" y="1284111"/>
            <a:ext cx="3756379" cy="3482623"/>
            <a:chOff x="3863621" y="1284111"/>
            <a:chExt cx="3756379" cy="348262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79333" y="1284111"/>
              <a:ext cx="0" cy="536223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63621" y="4600222"/>
              <a:ext cx="0" cy="166512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79333" y="1326444"/>
              <a:ext cx="3640667" cy="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63621" y="4600222"/>
              <a:ext cx="3756379" cy="0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620000" y="1326444"/>
              <a:ext cx="0" cy="3273778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79333" y="1707444"/>
            <a:ext cx="550334" cy="508000"/>
            <a:chOff x="3979333" y="1707444"/>
            <a:chExt cx="550334" cy="50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979333" y="1707444"/>
              <a:ext cx="55033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29667" y="1707444"/>
              <a:ext cx="0" cy="5080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79333" y="1961444"/>
              <a:ext cx="550334" cy="25400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State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" y="1255889"/>
            <a:ext cx="8228093" cy="5134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8373" y="2710994"/>
            <a:ext cx="2046111" cy="8466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33: MDR gets 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 How?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50353" y="5715000"/>
            <a:ext cx="2674472" cy="772460"/>
            <a:chOff x="2450353" y="5715000"/>
            <a:chExt cx="2674472" cy="77246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441949" y="5715000"/>
              <a:ext cx="368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41949" y="6487459"/>
              <a:ext cx="1682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45230" y="6262366"/>
              <a:ext cx="22508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434478" y="5715000"/>
              <a:ext cx="1" cy="772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4796118" y="6262366"/>
              <a:ext cx="328707" cy="2250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2450353" y="5715000"/>
              <a:ext cx="125754" cy="547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22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State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" y="1279962"/>
            <a:ext cx="8228093" cy="5134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8373" y="3566793"/>
            <a:ext cx="2046111" cy="8466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35: IR gets MDR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360706" y="4616824"/>
            <a:ext cx="1" cy="1045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51107" y="4093883"/>
            <a:ext cx="0" cy="425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751108" y="4519706"/>
            <a:ext cx="609598" cy="164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State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" y="1279962"/>
            <a:ext cx="8228093" cy="5134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35317" y="4416782"/>
            <a:ext cx="4210507" cy="10666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-52656"/>
            <a:ext cx="8229600" cy="1143000"/>
          </a:xfrm>
        </p:spPr>
        <p:txBody>
          <a:bodyPr/>
          <a:lstStyle/>
          <a:p>
            <a:r>
              <a:rPr lang="en-US" dirty="0" smtClean="0"/>
              <a:t>Lets Follow the ADD instruction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6343" y="1495777"/>
            <a:ext cx="2709334" cy="931333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Memory[PC]</a:t>
            </a:r>
          </a:p>
          <a:p>
            <a:pPr algn="ctr"/>
            <a:r>
              <a:rPr lang="en-US" dirty="0" smtClean="0"/>
              <a:t>PC = PC+2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42787" y="2427110"/>
            <a:ext cx="0" cy="56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16343" y="3005667"/>
            <a:ext cx="2709334" cy="53622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IR=MEM[PC]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85297" y="4106333"/>
            <a:ext cx="2709334" cy="536222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“DECODE” IR[15:12]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9964" y="3541889"/>
            <a:ext cx="0" cy="56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47010" y="4642555"/>
            <a:ext cx="705556" cy="6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52188" y="4642555"/>
            <a:ext cx="705556" cy="6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</p:cNvCxnSpPr>
          <p:nvPr/>
        </p:nvCxnSpPr>
        <p:spPr>
          <a:xfrm>
            <a:off x="5639964" y="4642555"/>
            <a:ext cx="0" cy="6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7789" y="4826001"/>
            <a:ext cx="54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1741" y="4823180"/>
            <a:ext cx="54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61591" y="4642555"/>
            <a:ext cx="652419" cy="6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40200" y="4642555"/>
            <a:ext cx="652419" cy="6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48335" y="4779624"/>
            <a:ext cx="6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115010" y="5319887"/>
            <a:ext cx="2170287" cy="6745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 </a:t>
            </a:r>
            <a:r>
              <a:rPr lang="en-US" dirty="0" smtClean="0">
                <a:sym typeface="Wingdings"/>
              </a:rPr>
              <a:t> SR1 + OP2</a:t>
            </a:r>
          </a:p>
          <a:p>
            <a:pPr algn="ctr"/>
            <a:r>
              <a:rPr lang="en-US" dirty="0" smtClean="0">
                <a:sym typeface="Wingdings"/>
              </a:rPr>
              <a:t>Set CC</a:t>
            </a:r>
            <a:endParaRPr lang="en-US" dirty="0" smtClean="0"/>
          </a:p>
        </p:txBody>
      </p:sp>
      <p:cxnSp>
        <p:nvCxnSpPr>
          <p:cNvPr id="24" name="Elbow Connector 23"/>
          <p:cNvCxnSpPr>
            <a:stCxn id="31" idx="0"/>
            <a:endCxn id="3" idx="0"/>
          </p:cNvCxnSpPr>
          <p:nvPr/>
        </p:nvCxnSpPr>
        <p:spPr>
          <a:xfrm rot="5400000" flipH="1" flipV="1">
            <a:off x="2523527" y="2172404"/>
            <a:ext cx="3824110" cy="2470856"/>
          </a:xfrm>
          <a:prstGeom prst="bentConnector3">
            <a:avLst>
              <a:gd name="adj1" fmla="val 1059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8" name="TextBox 17427"/>
          <p:cNvSpPr txBox="1"/>
          <p:nvPr/>
        </p:nvSpPr>
        <p:spPr>
          <a:xfrm>
            <a:off x="7420792" y="2652889"/>
            <a:ext cx="7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8061" y="4106333"/>
            <a:ext cx="9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DECODE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7436" y="4826001"/>
            <a:ext cx="103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EXECUTE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32: DECODE, next state?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State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" y="1279962"/>
            <a:ext cx="8228093" cy="5134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4353" y="5347430"/>
            <a:ext cx="1553882" cy="10025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1: DR=ADD (SR1,Op2)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36236" y="2554194"/>
            <a:ext cx="1" cy="1479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8703" y="3398370"/>
            <a:ext cx="0" cy="63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5589" y="2554194"/>
            <a:ext cx="0" cy="72539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61459" y="3715871"/>
            <a:ext cx="0" cy="25848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61459" y="3715871"/>
            <a:ext cx="1371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33059" y="3188448"/>
            <a:ext cx="221129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3059" y="3188448"/>
            <a:ext cx="0" cy="52742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47868" y="4297829"/>
            <a:ext cx="0" cy="31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03150" y="1339476"/>
            <a:ext cx="0" cy="63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21491" y="1339476"/>
            <a:ext cx="0" cy="3277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7868" y="4616824"/>
            <a:ext cx="18736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03150" y="1334994"/>
            <a:ext cx="1818341" cy="2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about a BR instruction?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1" y="1143000"/>
            <a:ext cx="7569183" cy="5346176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414090" y="1710177"/>
            <a:ext cx="641243" cy="2125147"/>
          </a:xfrm>
          <a:prstGeom prst="leftBrace">
            <a:avLst>
              <a:gd name="adj1" fmla="val 8333"/>
              <a:gd name="adj2" fmla="val 511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396" y="2464664"/>
            <a:ext cx="172824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Fetch states are 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 same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32: BEN and next state?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1" y="1143000"/>
            <a:ext cx="7569183" cy="53461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225491" y="4023948"/>
            <a:ext cx="3646283" cy="930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0: What is the next state?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1" y="1143000"/>
            <a:ext cx="7569183" cy="53461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99661" y="5092478"/>
            <a:ext cx="2027723" cy="634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22: PC </a:t>
            </a:r>
            <a:r>
              <a:rPr lang="en-US" dirty="0" smtClean="0">
                <a:sym typeface="Wingdings"/>
              </a:rPr>
              <a:t> PC + LSHF(off9,1)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1" y="1143000"/>
            <a:ext cx="7569183" cy="534617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99661" y="5854236"/>
            <a:ext cx="2027723" cy="634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State 22: PC </a:t>
            </a:r>
            <a:r>
              <a:rPr lang="en-US" dirty="0">
                <a:sym typeface="Wingdings"/>
              </a:rPr>
              <a:t> PC + LSHF(off9,1)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 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661459" y="2471202"/>
            <a:ext cx="1388036" cy="1503151"/>
            <a:chOff x="1661459" y="2471202"/>
            <a:chExt cx="1388036" cy="150315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661459" y="3715871"/>
              <a:ext cx="0" cy="25848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661459" y="3398370"/>
              <a:ext cx="0" cy="31750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597451" y="2949137"/>
              <a:ext cx="0" cy="44923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661459" y="3398370"/>
              <a:ext cx="900117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699623" y="2471202"/>
              <a:ext cx="349872" cy="155037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51767" y="1723838"/>
            <a:ext cx="1262848" cy="1167895"/>
            <a:chOff x="3551767" y="1723838"/>
            <a:chExt cx="1262848" cy="1167895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51767" y="2471202"/>
              <a:ext cx="265483" cy="40618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17251" y="2877382"/>
              <a:ext cx="997363" cy="1435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9652" y="1723838"/>
              <a:ext cx="844963" cy="1435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814614" y="1738190"/>
              <a:ext cx="1" cy="1139192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325700" y="1858459"/>
            <a:ext cx="643952" cy="476028"/>
            <a:chOff x="3325700" y="1858459"/>
            <a:chExt cx="643952" cy="47602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25700" y="2245937"/>
              <a:ext cx="0" cy="8855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25700" y="2245937"/>
              <a:ext cx="64395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69652" y="1858459"/>
              <a:ext cx="0" cy="3874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4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about JSRR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3" y="2637411"/>
            <a:ext cx="2534606" cy="2464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5977" y="2637411"/>
            <a:ext cx="1061942" cy="218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3659" y="2062840"/>
            <a:ext cx="17078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Fetch &amp; Decode </a:t>
            </a:r>
          </a:p>
          <a:p>
            <a:pPr algn="ctr"/>
            <a:r>
              <a:rPr lang="en-US" dirty="0" smtClean="0"/>
              <a:t>states are same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0857" y="2848680"/>
            <a:ext cx="551020" cy="294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26973" y="49224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98193" y="4147449"/>
            <a:ext cx="459473" cy="954516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02115" y="2825406"/>
            <a:ext cx="2027723" cy="634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0882" y="5563393"/>
            <a:ext cx="23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the next state?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IR[11]=1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3" y="2637411"/>
            <a:ext cx="2534606" cy="2464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5977" y="2637411"/>
            <a:ext cx="1061942" cy="218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3659" y="2062840"/>
            <a:ext cx="17078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Fetch &amp; Decode </a:t>
            </a:r>
          </a:p>
          <a:p>
            <a:pPr algn="ctr"/>
            <a:r>
              <a:rPr lang="en-US" dirty="0" smtClean="0"/>
              <a:t>states are same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0857" y="2848680"/>
            <a:ext cx="551020" cy="294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26973" y="49224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98193" y="4147449"/>
            <a:ext cx="459473" cy="954516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15977" y="4075506"/>
            <a:ext cx="2027723" cy="634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Lets put the </a:t>
            </a:r>
            <a:r>
              <a:rPr lang="en-US" dirty="0" err="1"/>
              <a:t>D</a:t>
            </a:r>
            <a:r>
              <a:rPr lang="en-US" dirty="0" err="1" smtClean="0"/>
              <a:t>atapath</a:t>
            </a:r>
            <a:r>
              <a:rPr lang="en-US" dirty="0" smtClean="0"/>
              <a:t>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594"/>
            <a:ext cx="8686800" cy="23830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ISA components first</a:t>
            </a:r>
          </a:p>
          <a:p>
            <a:pPr lvl="1"/>
            <a:r>
              <a:rPr lang="en-US" dirty="0" smtClean="0"/>
              <a:t>REGFILE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Condition Codes (CC)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State </a:t>
            </a:r>
            <a:r>
              <a:rPr lang="en-US" sz="3600" dirty="0" smtClean="0"/>
              <a:t>21: R7</a:t>
            </a:r>
            <a:r>
              <a:rPr lang="en-US" sz="3600" dirty="0" smtClean="0">
                <a:sym typeface="Wingdings"/>
              </a:rPr>
              <a:t> PC, </a:t>
            </a:r>
            <a:r>
              <a:rPr lang="en-US" sz="3600" dirty="0" smtClean="0"/>
              <a:t>PC </a:t>
            </a:r>
            <a:r>
              <a:rPr lang="en-US" sz="3600" dirty="0">
                <a:sym typeface="Wingdings"/>
              </a:rPr>
              <a:t> PC + LSHF(</a:t>
            </a:r>
            <a:r>
              <a:rPr lang="en-US" sz="3600" dirty="0" smtClean="0">
                <a:sym typeface="Wingdings"/>
              </a:rPr>
              <a:t>off11,1</a:t>
            </a:r>
            <a:r>
              <a:rPr lang="en-US" sz="3600" dirty="0">
                <a:sym typeface="Wingdings"/>
              </a:rPr>
              <a:t>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6111" y="621903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What is the next state?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61460" y="2471202"/>
            <a:ext cx="1388035" cy="718699"/>
            <a:chOff x="1661460" y="2471202"/>
            <a:chExt cx="1388035" cy="718699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382193" y="2891733"/>
              <a:ext cx="0" cy="29816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661460" y="3189899"/>
              <a:ext cx="72073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699623" y="2471202"/>
              <a:ext cx="349872" cy="33442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51767" y="1723838"/>
            <a:ext cx="1262848" cy="1167895"/>
            <a:chOff x="3551767" y="1723838"/>
            <a:chExt cx="1262848" cy="1167895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51767" y="2471202"/>
              <a:ext cx="265483" cy="40618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17251" y="2877382"/>
              <a:ext cx="997363" cy="1435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69652" y="1723838"/>
              <a:ext cx="844963" cy="1435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814614" y="1738190"/>
              <a:ext cx="1" cy="1139192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325700" y="1858459"/>
            <a:ext cx="643952" cy="476028"/>
            <a:chOff x="3325700" y="1858459"/>
            <a:chExt cx="643952" cy="47602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25700" y="2245937"/>
              <a:ext cx="0" cy="8855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25700" y="2245937"/>
              <a:ext cx="64395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69652" y="1858459"/>
              <a:ext cx="0" cy="3874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9652" y="1284111"/>
            <a:ext cx="3085206" cy="1187091"/>
            <a:chOff x="3969652" y="1284111"/>
            <a:chExt cx="3085206" cy="1187091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69652" y="1284111"/>
              <a:ext cx="0" cy="36625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775806" y="1284113"/>
              <a:ext cx="10911" cy="66762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969653" y="1284111"/>
              <a:ext cx="1817064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208" y="2132648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111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5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IR[11]=0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3" y="2637411"/>
            <a:ext cx="2534606" cy="2464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5977" y="2637411"/>
            <a:ext cx="1061942" cy="218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3659" y="2062840"/>
            <a:ext cx="17078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Fetch &amp; Decode </a:t>
            </a:r>
          </a:p>
          <a:p>
            <a:pPr algn="ctr"/>
            <a:r>
              <a:rPr lang="en-US" dirty="0" smtClean="0"/>
              <a:t>states are same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0857" y="2848680"/>
            <a:ext cx="551020" cy="294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26973" y="49224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98193" y="4147449"/>
            <a:ext cx="459473" cy="954516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5044" y="3512509"/>
            <a:ext cx="2027723" cy="634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0882" y="5563393"/>
            <a:ext cx="23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the next state?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State </a:t>
            </a:r>
            <a:r>
              <a:rPr lang="en-US" sz="3600" dirty="0" smtClean="0"/>
              <a:t>21: R7</a:t>
            </a:r>
            <a:r>
              <a:rPr lang="en-US" sz="3600" dirty="0" smtClean="0">
                <a:sym typeface="Wingdings"/>
              </a:rPr>
              <a:t> PC, </a:t>
            </a:r>
            <a:r>
              <a:rPr lang="en-US" sz="3600" dirty="0" smtClean="0"/>
              <a:t>PC </a:t>
            </a:r>
            <a:r>
              <a:rPr lang="en-US" sz="3600" dirty="0">
                <a:sym typeface="Wingdings"/>
              </a:rPr>
              <a:t> </a:t>
            </a:r>
            <a:r>
              <a:rPr lang="en-US" sz="3600" dirty="0" err="1" smtClean="0">
                <a:sym typeface="Wingdings"/>
              </a:rPr>
              <a:t>BaseR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284111"/>
            <a:ext cx="8720666" cy="53042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19786" y="6219036"/>
            <a:ext cx="3433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signals must be asserted?</a:t>
            </a:r>
          </a:p>
          <a:p>
            <a:r>
              <a:rPr lang="en-US" dirty="0" smtClean="0"/>
              <a:t>Why not do </a:t>
            </a:r>
            <a:r>
              <a:rPr lang="en-US" dirty="0" err="1" smtClean="0"/>
              <a:t>PC</a:t>
            </a:r>
            <a:r>
              <a:rPr lang="en-US" dirty="0" err="1" smtClean="0">
                <a:sym typeface="Wingdings"/>
              </a:rPr>
              <a:t>BaseR</a:t>
            </a:r>
            <a:r>
              <a:rPr lang="en-US" dirty="0" smtClean="0">
                <a:sym typeface="Wingdings"/>
              </a:rPr>
              <a:t> using Bus?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25700" y="1858459"/>
            <a:ext cx="643952" cy="476028"/>
            <a:chOff x="3325700" y="1858459"/>
            <a:chExt cx="643952" cy="47602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25700" y="2245937"/>
              <a:ext cx="0" cy="8855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25700" y="2245937"/>
              <a:ext cx="64395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69652" y="1858459"/>
              <a:ext cx="0" cy="38747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9652" y="1284111"/>
            <a:ext cx="3085206" cy="1187091"/>
            <a:chOff x="3969652" y="1284111"/>
            <a:chExt cx="3085206" cy="1187091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69652" y="1284111"/>
              <a:ext cx="0" cy="36625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775806" y="1284113"/>
              <a:ext cx="10911" cy="66762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969653" y="1284111"/>
              <a:ext cx="1817064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208" y="2132648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111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84262" y="2483680"/>
            <a:ext cx="350882" cy="472633"/>
            <a:chOff x="2684262" y="2483680"/>
            <a:chExt cx="350882" cy="47263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699623" y="2783719"/>
              <a:ext cx="335521" cy="172594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684262" y="2483680"/>
              <a:ext cx="350882" cy="127446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99366" y="2483680"/>
            <a:ext cx="2626152" cy="573090"/>
            <a:chOff x="3399366" y="2483680"/>
            <a:chExt cx="2626152" cy="57309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399366" y="2783719"/>
              <a:ext cx="1" cy="265875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399367" y="3035243"/>
              <a:ext cx="2626150" cy="1435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025517" y="2547309"/>
              <a:ext cx="1" cy="509461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399367" y="2483680"/>
              <a:ext cx="214905" cy="300039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9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8" y="1133731"/>
            <a:ext cx="4009055" cy="455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29256" y="188564"/>
            <a:ext cx="6595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ea typeface="+mj-ea"/>
                <a:cs typeface="+mj-cs"/>
              </a:rPr>
              <a:t>MICROPROGRAMMING  the LC-3b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5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MICROSEQUENCER</a:t>
            </a:r>
            <a:endParaRPr lang="en-US" sz="3600" dirty="0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05" y="1600223"/>
            <a:ext cx="6572558" cy="451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7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109" y="1933219"/>
            <a:ext cx="2610556" cy="3090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REGFILE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2443" y="2596442"/>
            <a:ext cx="846666" cy="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3919" y="2385997"/>
            <a:ext cx="87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LD.REG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4494387" y="1227664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74442" y="1467553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4333" y="139699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99666" y="2596442"/>
            <a:ext cx="634999" cy="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34665" y="2353731"/>
            <a:ext cx="46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DR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135508" y="2525887"/>
            <a:ext cx="143934" cy="126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83111" y="2156555"/>
            <a:ext cx="35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782731" y="4442175"/>
            <a:ext cx="634999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0" y="4199464"/>
            <a:ext cx="5407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SR1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118573" y="4371620"/>
            <a:ext cx="143934" cy="126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66176" y="4002288"/>
            <a:ext cx="35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H="1" flipV="1">
            <a:off x="2554110" y="4504264"/>
            <a:ext cx="634999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13389" y="4313575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SR2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61359" y="4072843"/>
            <a:ext cx="35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717803" y="4428063"/>
            <a:ext cx="143934" cy="126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21732" y="5023553"/>
            <a:ext cx="0" cy="70555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01787" y="5263442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1678" y="519288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248809" y="5023553"/>
            <a:ext cx="0" cy="70555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28864" y="5263442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68755" y="519288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95006" y="5729108"/>
            <a:ext cx="961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SR1OUT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8611" y="5729108"/>
            <a:ext cx="961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SR2OUT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2401" y="858332"/>
            <a:ext cx="1061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DR.DATA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49" y="2385997"/>
            <a:ext cx="2610556" cy="1481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4470" y="2793616"/>
            <a:ext cx="846666" cy="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0319" y="2607346"/>
            <a:ext cx="102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MEM.EN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87331" y="1865105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3809" y="16381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3809" y="1625215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04699" y="1269994"/>
            <a:ext cx="2829208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MEMORY ADDR REG (MAR)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94470" y="3482620"/>
            <a:ext cx="846666" cy="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40319" y="3269813"/>
            <a:ext cx="110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MEM.WR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45697" y="4105950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8276" y="40059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" idx="2"/>
          </p:cNvCxnSpPr>
          <p:nvPr/>
        </p:nvCxnSpPr>
        <p:spPr>
          <a:xfrm>
            <a:off x="4505727" y="3867661"/>
            <a:ext cx="4330" cy="78617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72727" y="4653839"/>
            <a:ext cx="281354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MEMORY DATA REG (MDR)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11005" y="3129461"/>
            <a:ext cx="8466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57671" y="2900481"/>
            <a:ext cx="115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READY (R)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Reading from </a:t>
            </a:r>
            <a:r>
              <a:rPr lang="en-US" dirty="0" err="1" smtClean="0"/>
              <a:t>Multicycle</a:t>
            </a:r>
            <a:r>
              <a:rPr lang="en-US" dirty="0" smtClean="0"/>
              <a:t> Memory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31587" y="2203770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46757" y="1834432"/>
            <a:ext cx="156966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MAR </a:t>
            </a:r>
            <a:r>
              <a:rPr lang="en-US" b="1" dirty="0" smtClean="0">
                <a:solidFill>
                  <a:srgbClr val="800000"/>
                </a:solidFill>
                <a:sym typeface="Wingdings"/>
              </a:rPr>
              <a:t> ADDR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6757" y="2964552"/>
            <a:ext cx="1528746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MDR </a:t>
            </a:r>
            <a:r>
              <a:rPr lang="en-US" b="1" dirty="0" smtClean="0">
                <a:solidFill>
                  <a:srgbClr val="800000"/>
                </a:solidFill>
                <a:sym typeface="Wingdings"/>
              </a:rPr>
              <a:t> MEM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8398" y="4087793"/>
            <a:ext cx="1468019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??? </a:t>
            </a:r>
            <a:r>
              <a:rPr lang="en-US" b="1" dirty="0" smtClean="0">
                <a:solidFill>
                  <a:srgbClr val="800000"/>
                </a:solidFill>
                <a:sym typeface="Wingdings"/>
              </a:rPr>
              <a:t> MDR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28240" y="3333884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18" idx="2"/>
            <a:endCxn id="18" idx="1"/>
          </p:cNvCxnSpPr>
          <p:nvPr/>
        </p:nvCxnSpPr>
        <p:spPr>
          <a:xfrm rot="5400000" flipH="1">
            <a:off x="3836611" y="2859365"/>
            <a:ext cx="184666" cy="764373"/>
          </a:xfrm>
          <a:prstGeom prst="curvedConnector4">
            <a:avLst>
              <a:gd name="adj1" fmla="val -123791"/>
              <a:gd name="adj2" fmla="val 129907"/>
            </a:avLst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4058" y="3019397"/>
            <a:ext cx="5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16788" y="3498036"/>
            <a:ext cx="5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49" y="2385997"/>
            <a:ext cx="2610556" cy="7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COUNTER (PC)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4470" y="2793616"/>
            <a:ext cx="846666" cy="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6650" y="2579124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LD.PC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87331" y="1865105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0253" y="18215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613809" y="1625215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87331" y="3624651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8276" y="40059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610463" y="3243266"/>
            <a:ext cx="0" cy="76078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24574" y="2190882"/>
            <a:ext cx="188064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8276" y="4004049"/>
            <a:ext cx="910946" cy="190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91111" y="2190882"/>
            <a:ext cx="0" cy="181316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89222" y="3737540"/>
            <a:ext cx="522111" cy="5240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11333" y="3997720"/>
            <a:ext cx="47977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Condition Codes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50" y="2385997"/>
            <a:ext cx="694218" cy="7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4470" y="2793616"/>
            <a:ext cx="8466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6650" y="2579124"/>
            <a:ext cx="73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LD.CC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4924254" y="1624831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51850" y="4541873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196" y="43572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285907" y="4048438"/>
            <a:ext cx="0" cy="76078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711222" y="3524422"/>
            <a:ext cx="1044221" cy="52401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4058" y="2385997"/>
            <a:ext cx="694218" cy="7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8276" y="2385613"/>
            <a:ext cx="694218" cy="7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176726" y="1624830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567126" y="1593016"/>
            <a:ext cx="0" cy="760782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22890" y="4980001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4" idx="2"/>
          </p:cNvCxnSpPr>
          <p:nvPr/>
        </p:nvCxnSpPr>
        <p:spPr>
          <a:xfrm flipH="1" flipV="1">
            <a:off x="3547559" y="3129461"/>
            <a:ext cx="732540" cy="39496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8" idx="2"/>
          </p:cNvCxnSpPr>
          <p:nvPr/>
        </p:nvCxnSpPr>
        <p:spPr>
          <a:xfrm flipV="1">
            <a:off x="4233333" y="3129077"/>
            <a:ext cx="692052" cy="39534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17" idx="2"/>
          </p:cNvCxnSpPr>
          <p:nvPr/>
        </p:nvCxnSpPr>
        <p:spPr>
          <a:xfrm flipH="1" flipV="1">
            <a:off x="4231167" y="3129461"/>
            <a:ext cx="2166" cy="39496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40731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 the Non-ISA Components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0800000">
            <a:off x="1768498" y="3200395"/>
            <a:ext cx="2130778" cy="973667"/>
          </a:xfrm>
          <a:prstGeom prst="trapezoid">
            <a:avLst>
              <a:gd name="adj" fmla="val 55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385" y="3481396"/>
            <a:ext cx="5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90483" y="2581946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0538" y="2821835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0429" y="275128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592" y="2212611"/>
            <a:ext cx="314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60098" y="2565014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40153" y="2804903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0044" y="273434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4207" y="2195679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6907" y="4174063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6962" y="4413952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6853" y="43433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3517" y="4921566"/>
            <a:ext cx="9939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OUTALU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20" name="Straight Arrow Connector 19"/>
          <p:cNvCxnSpPr>
            <a:endCxn id="4" idx="3"/>
          </p:cNvCxnSpPr>
          <p:nvPr/>
        </p:nvCxnSpPr>
        <p:spPr>
          <a:xfrm>
            <a:off x="1443941" y="3687228"/>
            <a:ext cx="59443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274" y="3502562"/>
            <a:ext cx="69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ALUK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497" y="3871894"/>
            <a:ext cx="113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00:ADD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01: AND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10: XOR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11: PASSA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28" y="1775173"/>
            <a:ext cx="4161936" cy="399344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 rot="10800000">
            <a:off x="6245038" y="3200395"/>
            <a:ext cx="2130778" cy="973667"/>
          </a:xfrm>
          <a:prstGeom prst="trapezoid">
            <a:avLst>
              <a:gd name="adj" fmla="val 134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12380" y="34813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260360" y="2494840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40415" y="2734729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0306" y="266417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01399" y="216745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283447" y="4174063"/>
            <a:ext cx="0" cy="7055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63502" y="4413952"/>
            <a:ext cx="268112" cy="112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03393" y="43433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7" y="4921566"/>
            <a:ext cx="966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OUTSHF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40" name="Straight Arrow Connector 39"/>
          <p:cNvCxnSpPr>
            <a:endCxn id="26" idx="3"/>
          </p:cNvCxnSpPr>
          <p:nvPr/>
        </p:nvCxnSpPr>
        <p:spPr>
          <a:xfrm>
            <a:off x="5920481" y="3687228"/>
            <a:ext cx="38982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00814" y="3502562"/>
            <a:ext cx="9172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IR[5:0]</a:t>
            </a:r>
          </a:p>
          <a:p>
            <a:r>
              <a:rPr lang="en-US" b="1" dirty="0" err="1" smtClean="0">
                <a:solidFill>
                  <a:srgbClr val="008000"/>
                </a:solidFill>
              </a:rPr>
              <a:t>Shamt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err="1" smtClean="0">
                <a:solidFill>
                  <a:srgbClr val="008000"/>
                </a:solidFill>
              </a:rPr>
              <a:t>Dir</a:t>
            </a:r>
            <a:r>
              <a:rPr lang="en-US" b="1" dirty="0" smtClean="0">
                <a:solidFill>
                  <a:srgbClr val="008000"/>
                </a:solidFill>
              </a:rPr>
              <a:t>, L/A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834768" y="1775173"/>
            <a:ext cx="4161936" cy="399344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4" grpId="0"/>
      <p:bldP spid="35" grpId="0"/>
      <p:bldP spid="38" grpId="0"/>
      <p:bldP spid="39" grpId="0"/>
      <p:bldP spid="41" grpId="0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529</Words>
  <Application>Microsoft Macintosh PowerPoint</Application>
  <PresentationFormat>On-screen Show (4:3)</PresentationFormat>
  <Paragraphs>156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LC3b Microarchitecture</vt:lpstr>
      <vt:lpstr>Lets Follow the ADD instruction</vt:lpstr>
      <vt:lpstr>Lets put the Datapath Together</vt:lpstr>
      <vt:lpstr>REGFILE</vt:lpstr>
      <vt:lpstr>Memory</vt:lpstr>
      <vt:lpstr>Reading from Multicycle Memory</vt:lpstr>
      <vt:lpstr>PC</vt:lpstr>
      <vt:lpstr>Condition Codes</vt:lpstr>
      <vt:lpstr>Now the Non-ISA Components</vt:lpstr>
      <vt:lpstr>How Do We Connect All Components</vt:lpstr>
      <vt:lpstr>Tying it all together for ADD</vt:lpstr>
      <vt:lpstr>Control Store: Regulates Processor</vt:lpstr>
      <vt:lpstr>The State Diagram</vt:lpstr>
      <vt:lpstr>State 18,19: MAR PC, PC  PC+2</vt:lpstr>
      <vt:lpstr>The State Diagram</vt:lpstr>
      <vt:lpstr>State 33: MDR gets M</vt:lpstr>
      <vt:lpstr>The State Diagram</vt:lpstr>
      <vt:lpstr>State 35: IR gets MDR</vt:lpstr>
      <vt:lpstr>The State Diagram</vt:lpstr>
      <vt:lpstr>State 32: DECODE, next state?</vt:lpstr>
      <vt:lpstr>The State Diagram</vt:lpstr>
      <vt:lpstr>State 1: DR=ADD (SR1,Op2)</vt:lpstr>
      <vt:lpstr>How about a BR instruction?</vt:lpstr>
      <vt:lpstr>State 32: BEN and next state?</vt:lpstr>
      <vt:lpstr>State 0: What is the next state? </vt:lpstr>
      <vt:lpstr>State 22: PC  PC + LSHF(off9,1)</vt:lpstr>
      <vt:lpstr>State 22: PC  PC + LSHF(off9,1)</vt:lpstr>
      <vt:lpstr>How about JSRR ?</vt:lpstr>
      <vt:lpstr>Consider IR[11]=1</vt:lpstr>
      <vt:lpstr>State 21: R7 PC, PC  PC + LSHF(off11,1)</vt:lpstr>
      <vt:lpstr>Consider IR[11]=0</vt:lpstr>
      <vt:lpstr>State 21: R7 PC, PC  BaseR</vt:lpstr>
      <vt:lpstr>PowerPoint Presentation</vt:lpstr>
      <vt:lpstr>MICROSEQUENCER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LC3b ISA</dc:title>
  <dc:creator>Moinuddin Qureshi</dc:creator>
  <cp:lastModifiedBy>Moin Qureshi</cp:lastModifiedBy>
  <cp:revision>86</cp:revision>
  <dcterms:created xsi:type="dcterms:W3CDTF">2013-01-17T17:57:29Z</dcterms:created>
  <dcterms:modified xsi:type="dcterms:W3CDTF">2014-09-10T19:02:33Z</dcterms:modified>
</cp:coreProperties>
</file>