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35" r:id="rId3"/>
    <p:sldId id="336" r:id="rId4"/>
    <p:sldId id="288" r:id="rId5"/>
    <p:sldId id="289" r:id="rId6"/>
    <p:sldId id="329" r:id="rId7"/>
    <p:sldId id="330" r:id="rId8"/>
    <p:sldId id="331" r:id="rId9"/>
    <p:sldId id="332" r:id="rId10"/>
    <p:sldId id="333" r:id="rId11"/>
    <p:sldId id="33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840" y="-104"/>
      </p:cViewPr>
      <p:guideLst>
        <p:guide orient="horz" pos="4319"/>
        <p:guide pos="53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6033B-97DF-5A48-A4F5-F1FD65B75FA6}" type="datetimeFigureOut">
              <a:rPr lang="en-US" smtClean="0"/>
              <a:t>9/22/14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7E33C-42F8-B64C-84A6-C0CC37C36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49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8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8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3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7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0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8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9/22/14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1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9/22/14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9/22/14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0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4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0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1DD3B-00FA-C944-BD67-3026874FC268}" type="datetimeFigureOut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ewyorker.com/tech/elements/the-case-for-banning-laptops-in-the-classro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Pipeline Dependencies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Moinuddin K Qureshi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10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What about Control Dependency?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79348"/>
              </p:ext>
            </p:extLst>
          </p:nvPr>
        </p:nvGraphicFramePr>
        <p:xfrm>
          <a:off x="949294" y="2687407"/>
          <a:ext cx="6680892" cy="37084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78973"/>
                <a:gridCol w="947991"/>
                <a:gridCol w="1113482"/>
                <a:gridCol w="1113482"/>
                <a:gridCol w="1113482"/>
                <a:gridCol w="11134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Cycle </a:t>
                      </a:r>
                      <a:r>
                        <a:rPr lang="en-US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EXECUTE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WBACK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 (stall)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 (stall)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 (stall)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(PC</a:t>
                      </a:r>
                      <a:r>
                        <a:rPr lang="en-US" baseline="0" dirty="0" smtClean="0"/>
                        <a:t> OK)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88280" y="1143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A:   BR  </a:t>
            </a:r>
            <a:r>
              <a:rPr lang="en-US" dirty="0" err="1" smtClean="0"/>
              <a:t>nzp</a:t>
            </a:r>
            <a:r>
              <a:rPr lang="en-US" dirty="0" smtClean="0"/>
              <a:t>, C  </a:t>
            </a:r>
          </a:p>
          <a:p>
            <a:r>
              <a:rPr lang="en-US" dirty="0" smtClean="0"/>
              <a:t>B:   ADD  R3,R3, #5</a:t>
            </a:r>
          </a:p>
          <a:p>
            <a:r>
              <a:rPr lang="en-US" dirty="0" smtClean="0"/>
              <a:t>C:   ADD  R7, R5, R4 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516207" y="1062228"/>
            <a:ext cx="6565185" cy="998751"/>
            <a:chOff x="867203" y="2772716"/>
            <a:chExt cx="6871027" cy="1484985"/>
          </a:xfrm>
        </p:grpSpPr>
        <p:sp>
          <p:nvSpPr>
            <p:cNvPr id="6" name="Rectangle 5"/>
            <p:cNvSpPr/>
            <p:nvPr/>
          </p:nvSpPr>
          <p:spPr>
            <a:xfrm>
              <a:off x="867203" y="2772716"/>
              <a:ext cx="697622" cy="10196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Fetch</a:t>
              </a:r>
              <a:endParaRPr lang="en-US" sz="1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34354" y="2772716"/>
              <a:ext cx="697622" cy="10196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Dec</a:t>
              </a:r>
              <a:endParaRPr lang="en-US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42086" y="2915824"/>
              <a:ext cx="205709" cy="706595"/>
            </a:xfrm>
            <a:prstGeom prst="rect">
              <a:avLst/>
            </a:prstGeom>
            <a:solidFill>
              <a:srgbClr val="8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49483" y="2915824"/>
              <a:ext cx="205709" cy="706595"/>
            </a:xfrm>
            <a:prstGeom prst="rect">
              <a:avLst/>
            </a:prstGeom>
            <a:solidFill>
              <a:srgbClr val="8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45316" y="2772716"/>
              <a:ext cx="697622" cy="10196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Exec</a:t>
              </a:r>
              <a:endParaRPr lang="en-US" sz="12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32904" y="2915824"/>
              <a:ext cx="205709" cy="706595"/>
            </a:xfrm>
            <a:prstGeom prst="rect">
              <a:avLst/>
            </a:prstGeom>
            <a:solidFill>
              <a:srgbClr val="8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94579" y="2772716"/>
              <a:ext cx="697622" cy="10196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Mem</a:t>
              </a:r>
              <a:endParaRPr lang="en-US" sz="12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17942" y="2915824"/>
              <a:ext cx="205709" cy="706595"/>
            </a:xfrm>
            <a:prstGeom prst="rect">
              <a:avLst/>
            </a:prstGeom>
            <a:solidFill>
              <a:srgbClr val="8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040608" y="2772716"/>
              <a:ext cx="697622" cy="10196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WB</a:t>
              </a:r>
              <a:endParaRPr lang="en-US" sz="1200" dirty="0"/>
            </a:p>
          </p:txBody>
        </p:sp>
        <p:cxnSp>
          <p:nvCxnSpPr>
            <p:cNvPr id="17" name="Straight Arrow Connector 16"/>
            <p:cNvCxnSpPr>
              <a:stCxn id="12" idx="2"/>
            </p:cNvCxnSpPr>
            <p:nvPr/>
          </p:nvCxnSpPr>
          <p:spPr>
            <a:xfrm flipH="1">
              <a:off x="1564828" y="3792360"/>
              <a:ext cx="4178562" cy="465341"/>
            </a:xfrm>
            <a:prstGeom prst="straightConnector1">
              <a:avLst/>
            </a:prstGeom>
            <a:ln w="5715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2618755" y="1828219"/>
            <a:ext cx="564022" cy="372967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PC</a:t>
            </a:r>
          </a:p>
        </p:txBody>
      </p:sp>
      <p:sp>
        <p:nvSpPr>
          <p:cNvPr id="21" name="Cloud 20"/>
          <p:cNvSpPr/>
          <p:nvPr/>
        </p:nvSpPr>
        <p:spPr>
          <a:xfrm>
            <a:off x="3417159" y="3851935"/>
            <a:ext cx="579396" cy="29516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Cloud 21"/>
          <p:cNvSpPr/>
          <p:nvPr/>
        </p:nvSpPr>
        <p:spPr>
          <a:xfrm>
            <a:off x="3510304" y="4242795"/>
            <a:ext cx="579396" cy="29516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Cloud 22"/>
          <p:cNvSpPr/>
          <p:nvPr/>
        </p:nvSpPr>
        <p:spPr>
          <a:xfrm>
            <a:off x="4567761" y="4247615"/>
            <a:ext cx="579396" cy="29516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Cloud 23"/>
          <p:cNvSpPr/>
          <p:nvPr/>
        </p:nvSpPr>
        <p:spPr>
          <a:xfrm>
            <a:off x="3510304" y="4590719"/>
            <a:ext cx="579396" cy="29516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Cloud 24"/>
          <p:cNvSpPr/>
          <p:nvPr/>
        </p:nvSpPr>
        <p:spPr>
          <a:xfrm>
            <a:off x="4567761" y="4595539"/>
            <a:ext cx="579396" cy="29516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Cloud 25"/>
          <p:cNvSpPr/>
          <p:nvPr/>
        </p:nvSpPr>
        <p:spPr>
          <a:xfrm>
            <a:off x="5657872" y="4590719"/>
            <a:ext cx="579396" cy="29516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7" name="Cloud 26"/>
          <p:cNvSpPr/>
          <p:nvPr/>
        </p:nvSpPr>
        <p:spPr>
          <a:xfrm>
            <a:off x="4567761" y="4955979"/>
            <a:ext cx="579396" cy="29516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Cloud 27"/>
          <p:cNvSpPr/>
          <p:nvPr/>
        </p:nvSpPr>
        <p:spPr>
          <a:xfrm>
            <a:off x="5657872" y="4960799"/>
            <a:ext cx="579396" cy="29516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Cloud 28"/>
          <p:cNvSpPr/>
          <p:nvPr/>
        </p:nvSpPr>
        <p:spPr>
          <a:xfrm>
            <a:off x="6794099" y="4965619"/>
            <a:ext cx="579396" cy="29516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Cloud 29"/>
          <p:cNvSpPr/>
          <p:nvPr/>
        </p:nvSpPr>
        <p:spPr>
          <a:xfrm>
            <a:off x="5657872" y="5342144"/>
            <a:ext cx="579396" cy="29516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Cloud 30"/>
          <p:cNvSpPr/>
          <p:nvPr/>
        </p:nvSpPr>
        <p:spPr>
          <a:xfrm>
            <a:off x="6794099" y="5346964"/>
            <a:ext cx="579396" cy="29516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Cloud 31"/>
          <p:cNvSpPr/>
          <p:nvPr/>
        </p:nvSpPr>
        <p:spPr>
          <a:xfrm>
            <a:off x="6794099" y="5700608"/>
            <a:ext cx="579396" cy="29516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368879" y="3452688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347034" y="3816158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347034" y="4207018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368879" y="4559971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347034" y="4938996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347034" y="5306367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368879" y="5700608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368879" y="6079724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3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Why is this an important bottleneck?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2903" y="1130042"/>
            <a:ext cx="7975400" cy="449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On average, 20% of the instructions are control flow (branches)</a:t>
            </a:r>
          </a:p>
          <a:p>
            <a:endParaRPr lang="en-US" sz="2200" dirty="0"/>
          </a:p>
          <a:p>
            <a:r>
              <a:rPr lang="en-US" sz="2200" dirty="0" smtClean="0"/>
              <a:t>Lets assume a machine with CPI=1</a:t>
            </a:r>
          </a:p>
          <a:p>
            <a:endParaRPr lang="en-US" sz="2200" dirty="0"/>
          </a:p>
          <a:p>
            <a:r>
              <a:rPr lang="en-US" sz="2200" dirty="0" smtClean="0"/>
              <a:t>For 20% of instructions, we have add three cycles of bubbles. </a:t>
            </a:r>
          </a:p>
          <a:p>
            <a:r>
              <a:rPr lang="en-US" sz="2200" dirty="0" smtClean="0"/>
              <a:t>What is the net CPI?</a:t>
            </a:r>
          </a:p>
          <a:p>
            <a:endParaRPr lang="en-US" sz="2200" dirty="0" smtClean="0"/>
          </a:p>
          <a:p>
            <a:r>
              <a:rPr lang="en-US" sz="2200" dirty="0" smtClean="0"/>
              <a:t>Let there be 100 instructions, so perfect cycles=100</a:t>
            </a:r>
          </a:p>
          <a:p>
            <a:endParaRPr lang="en-US" sz="2200" dirty="0"/>
          </a:p>
          <a:p>
            <a:r>
              <a:rPr lang="en-US" sz="2200" dirty="0" smtClean="0"/>
              <a:t>20 instructions @ 3 extra cycles = 60 cycles additional</a:t>
            </a:r>
          </a:p>
          <a:p>
            <a:endParaRPr lang="en-US" sz="2200" dirty="0"/>
          </a:p>
          <a:p>
            <a:r>
              <a:rPr lang="en-US" sz="2200" dirty="0" smtClean="0"/>
              <a:t>Total cycles = 100+60 = 160 </a:t>
            </a:r>
            <a:r>
              <a:rPr lang="en-US" sz="2200" dirty="0" smtClean="0">
                <a:sym typeface="Wingdings"/>
              </a:rPr>
              <a:t> Net CPI is now 1.6</a:t>
            </a:r>
            <a:endParaRPr lang="en-US" sz="2200" dirty="0">
              <a:sym typeface="Wingdings"/>
            </a:endParaRPr>
          </a:p>
          <a:p>
            <a:r>
              <a:rPr lang="en-US" sz="2200" dirty="0" smtClean="0">
                <a:solidFill>
                  <a:srgbClr val="800000"/>
                </a:solidFill>
                <a:sym typeface="Wingdings"/>
              </a:rPr>
              <a:t>Slowdown of 60% !</a:t>
            </a:r>
            <a:endParaRPr lang="en-US" sz="2200" dirty="0">
              <a:solidFill>
                <a:srgbClr val="8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4848" y="3504720"/>
            <a:ext cx="6609528" cy="2118859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556235" y="5912146"/>
            <a:ext cx="616658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Modern pipelines are 15-20 deep, so 12-16 bubbles per branch!</a:t>
            </a:r>
          </a:p>
          <a:p>
            <a:pPr algn="ctr"/>
            <a:r>
              <a:rPr lang="en-US" dirty="0" smtClean="0"/>
              <a:t>What can we do to mitigate this problem?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69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1315" y="158571"/>
            <a:ext cx="32666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Announcements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36406" y="1019567"/>
            <a:ext cx="9007594" cy="5509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200" dirty="0" smtClean="0"/>
              <a:t>Homework 1 posted (due Saturday 6pm, 2 </a:t>
            </a:r>
            <a:r>
              <a:rPr lang="en-US" sz="2200" dirty="0" err="1" smtClean="0"/>
              <a:t>pts</a:t>
            </a:r>
            <a:r>
              <a:rPr lang="en-US" sz="2200" dirty="0" smtClean="0"/>
              <a:t> for submission)</a:t>
            </a:r>
          </a:p>
          <a:p>
            <a:pPr marL="342900" indent="-342900">
              <a:buAutoNum type="arabicPeriod"/>
            </a:pPr>
            <a:endParaRPr lang="en-US" sz="2200" dirty="0"/>
          </a:p>
          <a:p>
            <a:pPr marL="342900" indent="-342900">
              <a:buAutoNum type="arabicPeriod"/>
            </a:pPr>
            <a:r>
              <a:rPr lang="en-US" sz="2200" dirty="0" smtClean="0"/>
              <a:t>Midterm 1 is scheduled for next Monday (20% of course grade)</a:t>
            </a:r>
          </a:p>
          <a:p>
            <a:pPr marL="342900" indent="-342900">
              <a:buAutoNum type="arabicPeriod"/>
            </a:pPr>
            <a:endParaRPr lang="en-US" sz="2200" dirty="0"/>
          </a:p>
          <a:p>
            <a:pPr marL="342900" indent="-342900">
              <a:buAutoNum type="arabicPeriod"/>
            </a:pPr>
            <a:r>
              <a:rPr lang="en-US" sz="2200" dirty="0" smtClean="0"/>
              <a:t>Three pages of notes allowed (both sides, page size as big as you want, </a:t>
            </a:r>
            <a:br>
              <a:rPr lang="en-US" sz="2200" dirty="0" smtClean="0"/>
            </a:br>
            <a:r>
              <a:rPr lang="en-US" sz="2200" dirty="0" smtClean="0"/>
              <a:t>but these sheets MUST be filled in your own handwriting)</a:t>
            </a:r>
          </a:p>
          <a:p>
            <a:pPr marL="342900" indent="-342900">
              <a:buAutoNum type="arabicPeriod"/>
            </a:pPr>
            <a:endParaRPr lang="en-US" sz="2200" dirty="0"/>
          </a:p>
          <a:p>
            <a:pPr marL="342900" indent="-342900">
              <a:buAutoNum type="arabicPeriod"/>
            </a:pPr>
            <a:r>
              <a:rPr lang="en-US" sz="2200" dirty="0" smtClean="0"/>
              <a:t>Test of understanding, not memorization</a:t>
            </a:r>
          </a:p>
          <a:p>
            <a:pPr marL="342900" indent="-342900">
              <a:buAutoNum type="arabicPeriod"/>
            </a:pPr>
            <a:endParaRPr lang="en-US" sz="2200" dirty="0"/>
          </a:p>
          <a:p>
            <a:pPr marL="342900" indent="-342900">
              <a:buAutoNum type="arabicPeriod"/>
            </a:pPr>
            <a:r>
              <a:rPr lang="en-US" sz="2200" dirty="0" smtClean="0"/>
              <a:t>Be prepared to see problems that may not be similar to practice problems </a:t>
            </a:r>
            <a:br>
              <a:rPr lang="en-US" sz="2200" dirty="0" smtClean="0"/>
            </a:br>
            <a:r>
              <a:rPr lang="en-US" sz="2200" dirty="0" smtClean="0"/>
              <a:t>(</a:t>
            </a:r>
            <a:r>
              <a:rPr lang="en-US" sz="2200" dirty="0" smtClean="0">
                <a:solidFill>
                  <a:srgbClr val="800000"/>
                </a:solidFill>
              </a:rPr>
              <a:t>Engineering is about applying known concepts to unknown problems</a:t>
            </a:r>
            <a:r>
              <a:rPr lang="en-US" sz="2200" dirty="0" smtClean="0"/>
              <a:t>)</a:t>
            </a:r>
          </a:p>
          <a:p>
            <a:pPr marL="342900" indent="-342900">
              <a:buAutoNum type="arabicPeriod"/>
            </a:pPr>
            <a:endParaRPr lang="en-US" sz="2200" dirty="0"/>
          </a:p>
          <a:p>
            <a:pPr marL="342900" indent="-342900">
              <a:buAutoNum type="arabicPeriod"/>
            </a:pPr>
            <a:r>
              <a:rPr lang="en-US" sz="2200" dirty="0" smtClean="0"/>
              <a:t>I will hold an (optional) review session on Sunday evening</a:t>
            </a:r>
          </a:p>
          <a:p>
            <a:pPr marL="342900" indent="-342900">
              <a:buAutoNum type="arabicPeriod"/>
            </a:pPr>
            <a:endParaRPr lang="en-US" sz="2200" dirty="0"/>
          </a:p>
          <a:p>
            <a:pPr marL="342900" indent="-342900">
              <a:buAutoNum type="arabicPeriod"/>
            </a:pPr>
            <a:r>
              <a:rPr lang="en-US" sz="2200" dirty="0" smtClean="0"/>
              <a:t>TAs will have extra office hours this week.  Also the recitation section </a:t>
            </a:r>
            <a:br>
              <a:rPr lang="en-US" sz="2200" dirty="0" smtClean="0"/>
            </a:br>
            <a:r>
              <a:rPr lang="en-US" sz="2200" dirty="0" smtClean="0"/>
              <a:t>tomorrow can provide help with midterm preparation and HW1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9101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1315" y="158571"/>
            <a:ext cx="79252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“Electronic Etiquette Policy” for this Class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36406" y="1019567"/>
            <a:ext cx="8816636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 open Laptops, Tablets, Phone etc. in lectures.</a:t>
            </a:r>
          </a:p>
          <a:p>
            <a:endParaRPr lang="en-US" sz="2200" dirty="0" smtClean="0"/>
          </a:p>
          <a:p>
            <a:r>
              <a:rPr lang="en-US" sz="2200" dirty="0" smtClean="0"/>
              <a:t>Why? Several studies [Princeton and U California] show Open Laptops are a </a:t>
            </a:r>
            <a:br>
              <a:rPr lang="en-US" sz="2200" dirty="0" smtClean="0"/>
            </a:br>
            <a:r>
              <a:rPr lang="en-US" sz="2200" dirty="0" smtClean="0"/>
              <a:t>hindrance to classroom learning: test scores of students with open</a:t>
            </a:r>
          </a:p>
          <a:p>
            <a:r>
              <a:rPr lang="en-US" sz="2200" dirty="0" smtClean="0"/>
              <a:t>Laptop substantially lower than the students with closed screens</a:t>
            </a:r>
          </a:p>
          <a:p>
            <a:endParaRPr lang="en-US" sz="2200" dirty="0"/>
          </a:p>
          <a:p>
            <a:r>
              <a:rPr lang="en-US" sz="1600" dirty="0">
                <a:hlinkClick r:id="rId2"/>
              </a:rPr>
              <a:t>http://www.newyorker.com/tech/elements/the-case-for-banning-laptops-in-the-</a:t>
            </a:r>
            <a:r>
              <a:rPr lang="en-US" sz="1600" dirty="0" smtClean="0">
                <a:hlinkClick r:id="rId2"/>
              </a:rPr>
              <a:t>classroom</a:t>
            </a:r>
            <a:r>
              <a:rPr lang="en-US" sz="1600" dirty="0" smtClean="0"/>
              <a:t>  (6/6/2014)</a:t>
            </a:r>
          </a:p>
          <a:p>
            <a:endParaRPr lang="en-US" sz="16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71282" y="3774245"/>
            <a:ext cx="9238426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The open screens affects: </a:t>
            </a:r>
          </a:p>
          <a:p>
            <a:pPr marL="342900" indent="-342900">
              <a:buAutoNum type="arabicPeriod"/>
            </a:pPr>
            <a:r>
              <a:rPr lang="en-US" sz="2200" dirty="0" smtClean="0"/>
              <a:t>You (hard to be a part of the discussion if your attention is on your screen)</a:t>
            </a:r>
          </a:p>
          <a:p>
            <a:pPr marL="342900" indent="-342900">
              <a:buAutoNum type="arabicPeriod"/>
            </a:pPr>
            <a:r>
              <a:rPr lang="en-US" sz="2200" dirty="0" smtClean="0"/>
              <a:t>Your fellow students (who </a:t>
            </a:r>
            <a:r>
              <a:rPr lang="en-US" sz="2200" dirty="0" smtClean="0"/>
              <a:t>may get distracted </a:t>
            </a:r>
            <a:r>
              <a:rPr lang="en-US" sz="2200" dirty="0" smtClean="0"/>
              <a:t>by </a:t>
            </a:r>
            <a:r>
              <a:rPr lang="en-US" sz="2200" dirty="0" smtClean="0"/>
              <a:t>your videos of cute kittens) </a:t>
            </a:r>
          </a:p>
          <a:p>
            <a:pPr marL="342900" indent="-342900">
              <a:buAutoNum type="arabicPeriod"/>
            </a:pPr>
            <a:r>
              <a:rPr lang="en-US" sz="2200" dirty="0" smtClean="0"/>
              <a:t>Professor (more </a:t>
            </a:r>
            <a:r>
              <a:rPr lang="en-US" sz="2200" dirty="0" smtClean="0"/>
              <a:t>motivated if students are paying </a:t>
            </a:r>
            <a:r>
              <a:rPr lang="en-US" sz="2200" dirty="0" smtClean="0"/>
              <a:t>attention)</a:t>
            </a:r>
            <a:endParaRPr lang="en-US" sz="2200" dirty="0" smtClean="0"/>
          </a:p>
          <a:p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 flipH="1">
            <a:off x="118517" y="5658977"/>
            <a:ext cx="8923747" cy="769441"/>
          </a:xfrm>
          <a:prstGeom prst="rect">
            <a:avLst/>
          </a:prstGeom>
          <a:solidFill>
            <a:srgbClr val="DCE6F2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200" dirty="0" smtClean="0"/>
              <a:t>If your screens/texting causes trouble for other students in class, I may have to ask you to leave and return after taking care of what you need to.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10390909" y="30633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35130" y="480563"/>
            <a:ext cx="49243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Basic Five Stage Pipeline</a:t>
            </a:r>
            <a:endParaRPr lang="en-US" sz="36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867203" y="2772716"/>
            <a:ext cx="6871027" cy="2021399"/>
            <a:chOff x="867203" y="2772716"/>
            <a:chExt cx="6871027" cy="2021399"/>
          </a:xfrm>
        </p:grpSpPr>
        <p:sp>
          <p:nvSpPr>
            <p:cNvPr id="4" name="Rectangle 3"/>
            <p:cNvSpPr/>
            <p:nvPr/>
          </p:nvSpPr>
          <p:spPr>
            <a:xfrm>
              <a:off x="867203" y="2772716"/>
              <a:ext cx="697622" cy="10196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Fetch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334354" y="2772716"/>
              <a:ext cx="697622" cy="10196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Dec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42086" y="2915824"/>
              <a:ext cx="205709" cy="706595"/>
            </a:xfrm>
            <a:prstGeom prst="rect">
              <a:avLst/>
            </a:prstGeom>
            <a:solidFill>
              <a:srgbClr val="8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49483" y="2915824"/>
              <a:ext cx="205709" cy="706595"/>
            </a:xfrm>
            <a:prstGeom prst="rect">
              <a:avLst/>
            </a:prstGeom>
            <a:solidFill>
              <a:srgbClr val="8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45316" y="2772716"/>
              <a:ext cx="697622" cy="10196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Exec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32904" y="2915824"/>
              <a:ext cx="205709" cy="706595"/>
            </a:xfrm>
            <a:prstGeom prst="rect">
              <a:avLst/>
            </a:prstGeom>
            <a:solidFill>
              <a:srgbClr val="8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394579" y="2772716"/>
              <a:ext cx="697622" cy="10196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Mem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17942" y="2915824"/>
              <a:ext cx="205709" cy="706595"/>
            </a:xfrm>
            <a:prstGeom prst="rect">
              <a:avLst/>
            </a:prstGeom>
            <a:solidFill>
              <a:srgbClr val="8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40608" y="2772716"/>
              <a:ext cx="697622" cy="10196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WB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41679" y="4239572"/>
              <a:ext cx="590297" cy="554543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Reg</a:t>
              </a:r>
              <a:endParaRPr lang="en-US" dirty="0" smtClean="0"/>
            </a:p>
            <a:p>
              <a:pPr algn="ctr"/>
              <a:r>
                <a:rPr lang="en-US" dirty="0" smtClean="0"/>
                <a:t>File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7" idx="0"/>
            </p:cNvCxnSpPr>
            <p:nvPr/>
          </p:nvCxnSpPr>
          <p:spPr>
            <a:xfrm flipV="1">
              <a:off x="2736828" y="3434590"/>
              <a:ext cx="612655" cy="804982"/>
            </a:xfrm>
            <a:prstGeom prst="straightConnector1">
              <a:avLst/>
            </a:prstGeom>
            <a:ln w="5715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5" idx="2"/>
              <a:endCxn id="7" idx="3"/>
            </p:cNvCxnSpPr>
            <p:nvPr/>
          </p:nvCxnSpPr>
          <p:spPr>
            <a:xfrm flipH="1">
              <a:off x="3031976" y="3792360"/>
              <a:ext cx="4357443" cy="724484"/>
            </a:xfrm>
            <a:prstGeom prst="straightConnector1">
              <a:avLst/>
            </a:prstGeom>
            <a:ln w="5715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5" idx="3"/>
              <a:endCxn id="28" idx="1"/>
            </p:cNvCxnSpPr>
            <p:nvPr/>
          </p:nvCxnSpPr>
          <p:spPr>
            <a:xfrm>
              <a:off x="3555192" y="3269122"/>
              <a:ext cx="390124" cy="13416"/>
            </a:xfrm>
            <a:prstGeom prst="straightConnector1">
              <a:avLst/>
            </a:prstGeom>
            <a:ln w="5715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413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No Data Dependencies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700385"/>
              </p:ext>
            </p:extLst>
          </p:nvPr>
        </p:nvGraphicFramePr>
        <p:xfrm>
          <a:off x="974885" y="2282481"/>
          <a:ext cx="6680892" cy="33375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78973"/>
                <a:gridCol w="947991"/>
                <a:gridCol w="1113482"/>
                <a:gridCol w="1113482"/>
                <a:gridCol w="1113482"/>
                <a:gridCol w="11134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Cycle </a:t>
                      </a:r>
                      <a:r>
                        <a:rPr lang="en-US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EXECUTE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WBACK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62704" y="1305860"/>
            <a:ext cx="617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a program where all instructions (A-H) are independent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50623" y="3041043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50623" y="3407757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50623" y="3783414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50623" y="4150127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59919" y="4526127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469215" y="4893183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78511" y="5269183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6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Data Dependencies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273351"/>
              </p:ext>
            </p:extLst>
          </p:nvPr>
        </p:nvGraphicFramePr>
        <p:xfrm>
          <a:off x="949294" y="2687407"/>
          <a:ext cx="6680892" cy="37084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78973"/>
                <a:gridCol w="947991"/>
                <a:gridCol w="1113482"/>
                <a:gridCol w="1113482"/>
                <a:gridCol w="1113482"/>
                <a:gridCol w="11134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Cycle </a:t>
                      </a:r>
                      <a:r>
                        <a:rPr lang="en-US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EXECUTE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WBACK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 (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R2?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 (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R2?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 (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R2?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A(R2</a:t>
                      </a:r>
                      <a:r>
                        <a:rPr lang="en-US" baseline="0" dirty="0" smtClean="0"/>
                        <a:t>,end)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 (</a:t>
                      </a:r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R2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368879" y="3452688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88280" y="1143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A:   ADD </a:t>
            </a:r>
            <a:r>
              <a:rPr lang="en-US" dirty="0" smtClean="0">
                <a:solidFill>
                  <a:srgbClr val="FF0000"/>
                </a:solidFill>
              </a:rPr>
              <a:t>R2</a:t>
            </a:r>
            <a:r>
              <a:rPr lang="en-US" dirty="0" smtClean="0"/>
              <a:t>, R1, R0</a:t>
            </a:r>
          </a:p>
          <a:p>
            <a:r>
              <a:rPr lang="en-US" dirty="0" smtClean="0"/>
              <a:t>B:   ADD  R3, </a:t>
            </a:r>
            <a:r>
              <a:rPr lang="en-US" dirty="0" smtClean="0">
                <a:solidFill>
                  <a:srgbClr val="FF0000"/>
                </a:solidFill>
              </a:rPr>
              <a:t>R2, </a:t>
            </a:r>
            <a:r>
              <a:rPr lang="en-US" dirty="0" smtClean="0"/>
              <a:t>R0</a:t>
            </a:r>
          </a:p>
          <a:p>
            <a:r>
              <a:rPr lang="en-US" dirty="0" smtClean="0"/>
              <a:t>C:   ADD  R7, R5, R4 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4561378" y="4212741"/>
            <a:ext cx="579396" cy="29516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Cloud 14"/>
          <p:cNvSpPr/>
          <p:nvPr/>
        </p:nvSpPr>
        <p:spPr>
          <a:xfrm>
            <a:off x="4561378" y="4579805"/>
            <a:ext cx="579396" cy="29516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Cloud 15"/>
          <p:cNvSpPr/>
          <p:nvPr/>
        </p:nvSpPr>
        <p:spPr>
          <a:xfrm>
            <a:off x="5661829" y="4584625"/>
            <a:ext cx="579396" cy="29516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Cloud 16"/>
          <p:cNvSpPr/>
          <p:nvPr/>
        </p:nvSpPr>
        <p:spPr>
          <a:xfrm>
            <a:off x="4561378" y="4969927"/>
            <a:ext cx="579396" cy="29516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Cloud 17"/>
          <p:cNvSpPr/>
          <p:nvPr/>
        </p:nvSpPr>
        <p:spPr>
          <a:xfrm>
            <a:off x="5661829" y="4969927"/>
            <a:ext cx="579396" cy="29516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Cloud 18"/>
          <p:cNvSpPr/>
          <p:nvPr/>
        </p:nvSpPr>
        <p:spPr>
          <a:xfrm>
            <a:off x="6815944" y="4975797"/>
            <a:ext cx="579396" cy="29516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Cloud 19"/>
          <p:cNvSpPr/>
          <p:nvPr/>
        </p:nvSpPr>
        <p:spPr>
          <a:xfrm>
            <a:off x="5661829" y="5330842"/>
            <a:ext cx="579396" cy="29516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Cloud 20"/>
          <p:cNvSpPr/>
          <p:nvPr/>
        </p:nvSpPr>
        <p:spPr>
          <a:xfrm>
            <a:off x="6753337" y="5676561"/>
            <a:ext cx="579396" cy="29516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68879" y="3819611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368879" y="4212741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368879" y="4579805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368879" y="4928982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368879" y="5295065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368879" y="5685577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368879" y="6064870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2578815" y="1062228"/>
            <a:ext cx="6565185" cy="1359525"/>
            <a:chOff x="867203" y="2772716"/>
            <a:chExt cx="6871027" cy="2021399"/>
          </a:xfrm>
        </p:grpSpPr>
        <p:sp>
          <p:nvSpPr>
            <p:cNvPr id="45" name="Rectangle 44"/>
            <p:cNvSpPr/>
            <p:nvPr/>
          </p:nvSpPr>
          <p:spPr>
            <a:xfrm>
              <a:off x="867203" y="2772716"/>
              <a:ext cx="697622" cy="10196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Fetch</a:t>
              </a:r>
              <a:endParaRPr lang="en-US" sz="12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334354" y="2772716"/>
              <a:ext cx="697622" cy="10196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Dec</a:t>
              </a:r>
              <a:endParaRPr lang="en-US" sz="12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842086" y="2915824"/>
              <a:ext cx="205709" cy="706595"/>
            </a:xfrm>
            <a:prstGeom prst="rect">
              <a:avLst/>
            </a:prstGeom>
            <a:solidFill>
              <a:srgbClr val="8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349483" y="2915824"/>
              <a:ext cx="205709" cy="706595"/>
            </a:xfrm>
            <a:prstGeom prst="rect">
              <a:avLst/>
            </a:prstGeom>
            <a:solidFill>
              <a:srgbClr val="8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45316" y="2772716"/>
              <a:ext cx="697622" cy="10196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Exec</a:t>
              </a:r>
              <a:endParaRPr lang="en-US" sz="12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932904" y="2915824"/>
              <a:ext cx="205709" cy="706595"/>
            </a:xfrm>
            <a:prstGeom prst="rect">
              <a:avLst/>
            </a:prstGeom>
            <a:solidFill>
              <a:srgbClr val="8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394579" y="2772716"/>
              <a:ext cx="697622" cy="10196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Mem</a:t>
              </a:r>
              <a:endParaRPr lang="en-US" sz="12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417942" y="2915824"/>
              <a:ext cx="205709" cy="706595"/>
            </a:xfrm>
            <a:prstGeom prst="rect">
              <a:avLst/>
            </a:prstGeom>
            <a:solidFill>
              <a:srgbClr val="8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040608" y="2772716"/>
              <a:ext cx="697622" cy="10196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WB</a:t>
              </a:r>
              <a:endParaRPr lang="en-US" sz="12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441679" y="4239572"/>
              <a:ext cx="590297" cy="554543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Reg</a:t>
              </a:r>
              <a:endParaRPr lang="en-US" sz="1200" dirty="0" smtClean="0"/>
            </a:p>
            <a:p>
              <a:pPr algn="ctr"/>
              <a:r>
                <a:rPr lang="en-US" sz="1200" dirty="0" smtClean="0"/>
                <a:t>File</a:t>
              </a:r>
              <a:endParaRPr lang="en-US" sz="1200" dirty="0"/>
            </a:p>
          </p:txBody>
        </p:sp>
        <p:cxnSp>
          <p:nvCxnSpPr>
            <p:cNvPr id="55" name="Straight Arrow Connector 54"/>
            <p:cNvCxnSpPr>
              <a:stCxn id="54" idx="0"/>
            </p:cNvCxnSpPr>
            <p:nvPr/>
          </p:nvCxnSpPr>
          <p:spPr>
            <a:xfrm flipV="1">
              <a:off x="2736828" y="3434590"/>
              <a:ext cx="612655" cy="804982"/>
            </a:xfrm>
            <a:prstGeom prst="straightConnector1">
              <a:avLst/>
            </a:prstGeom>
            <a:ln w="5715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3" idx="2"/>
              <a:endCxn id="54" idx="3"/>
            </p:cNvCxnSpPr>
            <p:nvPr/>
          </p:nvCxnSpPr>
          <p:spPr>
            <a:xfrm flipH="1">
              <a:off x="3031976" y="3792360"/>
              <a:ext cx="4357443" cy="724484"/>
            </a:xfrm>
            <a:prstGeom prst="straightConnector1">
              <a:avLst/>
            </a:prstGeom>
            <a:ln w="5715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8" idx="3"/>
              <a:endCxn id="49" idx="1"/>
            </p:cNvCxnSpPr>
            <p:nvPr/>
          </p:nvCxnSpPr>
          <p:spPr>
            <a:xfrm>
              <a:off x="3555192" y="3269122"/>
              <a:ext cx="390124" cy="13416"/>
            </a:xfrm>
            <a:prstGeom prst="straightConnector1">
              <a:avLst/>
            </a:prstGeom>
            <a:ln w="5715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658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Forwarding (nominal)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927469"/>
              </p:ext>
            </p:extLst>
          </p:nvPr>
        </p:nvGraphicFramePr>
        <p:xfrm>
          <a:off x="949294" y="2687407"/>
          <a:ext cx="6680892" cy="37084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78973"/>
                <a:gridCol w="947991"/>
                <a:gridCol w="1113482"/>
                <a:gridCol w="1113482"/>
                <a:gridCol w="1113482"/>
                <a:gridCol w="11134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Cycle </a:t>
                      </a:r>
                      <a:r>
                        <a:rPr lang="en-US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EXECUTE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WBACK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 (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R2?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 (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R2?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 (</a:t>
                      </a:r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R2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A(R2OK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368879" y="3452688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88280" y="1143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A:   ADD </a:t>
            </a:r>
            <a:r>
              <a:rPr lang="en-US" dirty="0" smtClean="0">
                <a:solidFill>
                  <a:srgbClr val="FF0000"/>
                </a:solidFill>
              </a:rPr>
              <a:t>R2</a:t>
            </a:r>
            <a:r>
              <a:rPr lang="en-US" dirty="0" smtClean="0"/>
              <a:t>, R1, R0</a:t>
            </a:r>
          </a:p>
          <a:p>
            <a:r>
              <a:rPr lang="en-US" dirty="0" smtClean="0"/>
              <a:t>B:   ADD  R3, </a:t>
            </a:r>
            <a:r>
              <a:rPr lang="en-US" dirty="0" smtClean="0">
                <a:solidFill>
                  <a:srgbClr val="FF0000"/>
                </a:solidFill>
              </a:rPr>
              <a:t>R2, </a:t>
            </a:r>
            <a:r>
              <a:rPr lang="en-US" dirty="0" smtClean="0"/>
              <a:t>R0</a:t>
            </a:r>
          </a:p>
          <a:p>
            <a:r>
              <a:rPr lang="en-US" dirty="0" smtClean="0"/>
              <a:t>C:   ADD  R7, R5, R4 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4561378" y="4212741"/>
            <a:ext cx="579396" cy="29516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Cloud 14"/>
          <p:cNvSpPr/>
          <p:nvPr/>
        </p:nvSpPr>
        <p:spPr>
          <a:xfrm>
            <a:off x="4561378" y="4579805"/>
            <a:ext cx="579396" cy="29516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Cloud 15"/>
          <p:cNvSpPr/>
          <p:nvPr/>
        </p:nvSpPr>
        <p:spPr>
          <a:xfrm>
            <a:off x="5661829" y="4584625"/>
            <a:ext cx="579396" cy="29516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Cloud 17"/>
          <p:cNvSpPr/>
          <p:nvPr/>
        </p:nvSpPr>
        <p:spPr>
          <a:xfrm>
            <a:off x="5661829" y="4969927"/>
            <a:ext cx="579396" cy="29516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Cloud 18"/>
          <p:cNvSpPr/>
          <p:nvPr/>
        </p:nvSpPr>
        <p:spPr>
          <a:xfrm>
            <a:off x="6815944" y="4975797"/>
            <a:ext cx="579396" cy="29516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Cloud 20"/>
          <p:cNvSpPr/>
          <p:nvPr/>
        </p:nvSpPr>
        <p:spPr>
          <a:xfrm>
            <a:off x="6815944" y="5381401"/>
            <a:ext cx="579396" cy="29516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68879" y="3819611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368879" y="4212741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578815" y="1062228"/>
            <a:ext cx="666570" cy="685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Fetch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3980660" y="1062228"/>
            <a:ext cx="666570" cy="685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Dec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3510304" y="1158478"/>
            <a:ext cx="196553" cy="475232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950604" y="1158478"/>
            <a:ext cx="196553" cy="475232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519916" y="1062228"/>
            <a:ext cx="666570" cy="685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Exec</a:t>
            </a:r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>
            <a:off x="6463544" y="1158478"/>
            <a:ext cx="196553" cy="475232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904669" y="1062228"/>
            <a:ext cx="666570" cy="685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Mem</a:t>
            </a:r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7882480" y="1158478"/>
            <a:ext cx="196553" cy="475232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477430" y="1062228"/>
            <a:ext cx="666570" cy="685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WB</a:t>
            </a:r>
            <a:endParaRPr lang="en-US" sz="1200" dirty="0"/>
          </a:p>
        </p:txBody>
      </p:sp>
      <p:sp>
        <p:nvSpPr>
          <p:cNvPr id="54" name="Rectangle 53"/>
          <p:cNvSpPr/>
          <p:nvPr/>
        </p:nvSpPr>
        <p:spPr>
          <a:xfrm>
            <a:off x="4083208" y="2048786"/>
            <a:ext cx="564022" cy="372967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Reg</a:t>
            </a:r>
            <a:endParaRPr lang="en-US" sz="1200" dirty="0" smtClean="0"/>
          </a:p>
          <a:p>
            <a:pPr algn="ctr"/>
            <a:r>
              <a:rPr lang="en-US" sz="1200" dirty="0" smtClean="0"/>
              <a:t>File</a:t>
            </a:r>
            <a:endParaRPr lang="en-US" sz="1200" dirty="0"/>
          </a:p>
        </p:txBody>
      </p:sp>
      <p:cxnSp>
        <p:nvCxnSpPr>
          <p:cNvPr id="55" name="Straight Arrow Connector 54"/>
          <p:cNvCxnSpPr>
            <a:stCxn id="54" idx="0"/>
          </p:cNvCxnSpPr>
          <p:nvPr/>
        </p:nvCxnSpPr>
        <p:spPr>
          <a:xfrm flipV="1">
            <a:off x="4365219" y="1770271"/>
            <a:ext cx="366094" cy="278515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3" idx="2"/>
            <a:endCxn id="54" idx="3"/>
          </p:cNvCxnSpPr>
          <p:nvPr/>
        </p:nvCxnSpPr>
        <p:spPr>
          <a:xfrm flipH="1">
            <a:off x="4647230" y="1748006"/>
            <a:ext cx="4163485" cy="487264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3"/>
            <a:endCxn id="49" idx="1"/>
          </p:cNvCxnSpPr>
          <p:nvPr/>
        </p:nvCxnSpPr>
        <p:spPr>
          <a:xfrm>
            <a:off x="5147157" y="1396094"/>
            <a:ext cx="372759" cy="9023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rapezoid 8"/>
          <p:cNvSpPr/>
          <p:nvPr/>
        </p:nvSpPr>
        <p:spPr>
          <a:xfrm>
            <a:off x="4628631" y="1635940"/>
            <a:ext cx="710866" cy="134331"/>
          </a:xfrm>
          <a:prstGeom prst="trapezoid">
            <a:avLst>
              <a:gd name="adj" fmla="val 56577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MUX</a:t>
            </a:r>
            <a:endParaRPr lang="en-US" sz="1000" dirty="0"/>
          </a:p>
        </p:txBody>
      </p:sp>
      <p:cxnSp>
        <p:nvCxnSpPr>
          <p:cNvPr id="43" name="Straight Arrow Connector 42"/>
          <p:cNvCxnSpPr>
            <a:endCxn id="9" idx="2"/>
          </p:cNvCxnSpPr>
          <p:nvPr/>
        </p:nvCxnSpPr>
        <p:spPr>
          <a:xfrm flipH="1" flipV="1">
            <a:off x="4984064" y="1770271"/>
            <a:ext cx="239162" cy="345680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368879" y="4579805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362258" y="4940371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362610" y="5307427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362962" y="5683427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363314" y="6032595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2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23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Forwarding (all stages)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88280" y="1143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A:   ADD </a:t>
            </a:r>
            <a:r>
              <a:rPr lang="en-US" dirty="0" smtClean="0">
                <a:solidFill>
                  <a:srgbClr val="FF0000"/>
                </a:solidFill>
              </a:rPr>
              <a:t>R2</a:t>
            </a:r>
            <a:r>
              <a:rPr lang="en-US" dirty="0" smtClean="0"/>
              <a:t>, R1, R0</a:t>
            </a:r>
          </a:p>
          <a:p>
            <a:r>
              <a:rPr lang="en-US" dirty="0" smtClean="0"/>
              <a:t>B:   ADD  R3, </a:t>
            </a:r>
            <a:r>
              <a:rPr lang="en-US" dirty="0" smtClean="0">
                <a:solidFill>
                  <a:srgbClr val="FF0000"/>
                </a:solidFill>
              </a:rPr>
              <a:t>R2, </a:t>
            </a:r>
            <a:r>
              <a:rPr lang="en-US" dirty="0" smtClean="0"/>
              <a:t>R0</a:t>
            </a:r>
          </a:p>
          <a:p>
            <a:r>
              <a:rPr lang="en-US" dirty="0" smtClean="0"/>
              <a:t>C:   ADD  R7, R5, R4 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103075" y="3029962"/>
            <a:ext cx="666570" cy="685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Fetch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2504920" y="3029962"/>
            <a:ext cx="666570" cy="685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Dec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2034564" y="3126212"/>
            <a:ext cx="196553" cy="475232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474864" y="3126212"/>
            <a:ext cx="196553" cy="475232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044176" y="3029962"/>
            <a:ext cx="666570" cy="685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Exec</a:t>
            </a:r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>
            <a:off x="4987804" y="3126212"/>
            <a:ext cx="196553" cy="475232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428929" y="3029962"/>
            <a:ext cx="666570" cy="685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Mem</a:t>
            </a:r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6406740" y="3126212"/>
            <a:ext cx="196553" cy="475232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001690" y="3029962"/>
            <a:ext cx="666570" cy="685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WB</a:t>
            </a:r>
            <a:endParaRPr lang="en-US" sz="1200" dirty="0"/>
          </a:p>
        </p:txBody>
      </p:sp>
      <p:sp>
        <p:nvSpPr>
          <p:cNvPr id="54" name="Rectangle 53"/>
          <p:cNvSpPr/>
          <p:nvPr/>
        </p:nvSpPr>
        <p:spPr>
          <a:xfrm>
            <a:off x="2607468" y="4016520"/>
            <a:ext cx="564022" cy="372967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Reg</a:t>
            </a:r>
            <a:endParaRPr lang="en-US" sz="1200" dirty="0" smtClean="0"/>
          </a:p>
          <a:p>
            <a:pPr algn="ctr"/>
            <a:r>
              <a:rPr lang="en-US" sz="1200" dirty="0" smtClean="0"/>
              <a:t>File</a:t>
            </a:r>
            <a:endParaRPr lang="en-US" sz="1200" dirty="0"/>
          </a:p>
        </p:txBody>
      </p:sp>
      <p:cxnSp>
        <p:nvCxnSpPr>
          <p:cNvPr id="55" name="Straight Arrow Connector 54"/>
          <p:cNvCxnSpPr>
            <a:stCxn id="54" idx="0"/>
          </p:cNvCxnSpPr>
          <p:nvPr/>
        </p:nvCxnSpPr>
        <p:spPr>
          <a:xfrm flipV="1">
            <a:off x="2889479" y="3738005"/>
            <a:ext cx="366094" cy="278515"/>
          </a:xfrm>
          <a:prstGeom prst="straightConnector1">
            <a:avLst/>
          </a:prstGeom>
          <a:ln w="57150" cmpd="sng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171490" y="4310332"/>
            <a:ext cx="4163485" cy="0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3"/>
            <a:endCxn id="49" idx="1"/>
          </p:cNvCxnSpPr>
          <p:nvPr/>
        </p:nvCxnSpPr>
        <p:spPr>
          <a:xfrm>
            <a:off x="3671417" y="3363828"/>
            <a:ext cx="372759" cy="9023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rapezoid 8"/>
          <p:cNvSpPr/>
          <p:nvPr/>
        </p:nvSpPr>
        <p:spPr>
          <a:xfrm>
            <a:off x="3152890" y="3603674"/>
            <a:ext cx="891285" cy="134331"/>
          </a:xfrm>
          <a:prstGeom prst="trapezoid">
            <a:avLst>
              <a:gd name="adj" fmla="val 56577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MUX</a:t>
            </a:r>
            <a:endParaRPr lang="en-US" sz="1000" dirty="0"/>
          </a:p>
        </p:txBody>
      </p:sp>
      <p:cxnSp>
        <p:nvCxnSpPr>
          <p:cNvPr id="43" name="Straight Arrow Connector 42"/>
          <p:cNvCxnSpPr>
            <a:endCxn id="9" idx="2"/>
          </p:cNvCxnSpPr>
          <p:nvPr/>
        </p:nvCxnSpPr>
        <p:spPr>
          <a:xfrm flipV="1">
            <a:off x="3508324" y="3738005"/>
            <a:ext cx="90209" cy="572328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3" idx="2"/>
          </p:cNvCxnSpPr>
          <p:nvPr/>
        </p:nvCxnSpPr>
        <p:spPr>
          <a:xfrm>
            <a:off x="7334975" y="3715740"/>
            <a:ext cx="0" cy="594592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3739250" y="3715741"/>
            <a:ext cx="446486" cy="300779"/>
          </a:xfrm>
          <a:prstGeom prst="straightConnector1">
            <a:avLst/>
          </a:prstGeom>
          <a:ln w="5715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2"/>
          </p:cNvCxnSpPr>
          <p:nvPr/>
        </p:nvCxnSpPr>
        <p:spPr>
          <a:xfrm flipH="1">
            <a:off x="4185737" y="3715740"/>
            <a:ext cx="191724" cy="300780"/>
          </a:xfrm>
          <a:prstGeom prst="straightConnector1">
            <a:avLst/>
          </a:prstGeom>
          <a:ln w="57150" cmpd="sng">
            <a:solidFill>
              <a:srgbClr val="FF66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1" idx="2"/>
          </p:cNvCxnSpPr>
          <p:nvPr/>
        </p:nvCxnSpPr>
        <p:spPr>
          <a:xfrm flipH="1">
            <a:off x="4257287" y="3715740"/>
            <a:ext cx="1504927" cy="444790"/>
          </a:xfrm>
          <a:prstGeom prst="straightConnector1">
            <a:avLst/>
          </a:prstGeom>
          <a:ln w="57150" cmpd="sng">
            <a:solidFill>
              <a:schemeClr val="accent2">
                <a:lumMod val="60000"/>
                <a:lumOff val="4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3627265" y="3859752"/>
            <a:ext cx="630022" cy="300778"/>
          </a:xfrm>
          <a:prstGeom prst="straightConnector1">
            <a:avLst/>
          </a:prstGeom>
          <a:ln w="57150" cmpd="sng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14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Forwarding (all stages)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243199"/>
              </p:ext>
            </p:extLst>
          </p:nvPr>
        </p:nvGraphicFramePr>
        <p:xfrm>
          <a:off x="949294" y="2687407"/>
          <a:ext cx="6680892" cy="37084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78973"/>
                <a:gridCol w="947991"/>
                <a:gridCol w="1113482"/>
                <a:gridCol w="1113482"/>
                <a:gridCol w="1113482"/>
                <a:gridCol w="11134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Cycle </a:t>
                      </a:r>
                      <a:r>
                        <a:rPr lang="en-US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EXECUTE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WBACK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 (</a:t>
                      </a:r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R2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A(Bypass)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88280" y="1143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A:   ADD </a:t>
            </a:r>
            <a:r>
              <a:rPr lang="en-US" dirty="0" smtClean="0">
                <a:solidFill>
                  <a:srgbClr val="FF0000"/>
                </a:solidFill>
              </a:rPr>
              <a:t>R2</a:t>
            </a:r>
            <a:r>
              <a:rPr lang="en-US" dirty="0" smtClean="0"/>
              <a:t>, R1, R0</a:t>
            </a:r>
          </a:p>
          <a:p>
            <a:r>
              <a:rPr lang="en-US" dirty="0" smtClean="0"/>
              <a:t>B:   ADD  R3, </a:t>
            </a:r>
            <a:r>
              <a:rPr lang="en-US" dirty="0" smtClean="0">
                <a:solidFill>
                  <a:srgbClr val="FF0000"/>
                </a:solidFill>
              </a:rPr>
              <a:t>R2, </a:t>
            </a:r>
            <a:r>
              <a:rPr lang="en-US" dirty="0" smtClean="0"/>
              <a:t>R0</a:t>
            </a:r>
          </a:p>
          <a:p>
            <a:r>
              <a:rPr lang="en-US" dirty="0" smtClean="0"/>
              <a:t>C:   ADD  R7, R5, R4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5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703</Words>
  <Application>Microsoft Macintosh PowerPoint</Application>
  <PresentationFormat>On-screen Show (4:3)</PresentationFormat>
  <Paragraphs>273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Pipeline Dependencies</vt:lpstr>
      <vt:lpstr>PowerPoint Presentation</vt:lpstr>
      <vt:lpstr>PowerPoint Presentation</vt:lpstr>
      <vt:lpstr>PowerPoint Presentation</vt:lpstr>
      <vt:lpstr>No Data Dependencies</vt:lpstr>
      <vt:lpstr>Data Dependencies</vt:lpstr>
      <vt:lpstr>Forwarding (nominal)</vt:lpstr>
      <vt:lpstr>Forwarding (all stages)</vt:lpstr>
      <vt:lpstr>Forwarding (all stages)</vt:lpstr>
      <vt:lpstr>What about Control Dependency?</vt:lpstr>
      <vt:lpstr>Why is this an important bottleneck?</vt:lpstr>
    </vt:vector>
  </TitlesOfParts>
  <Company>GT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LC3b ISA</dc:title>
  <dc:creator>Moinuddin Qureshi</dc:creator>
  <cp:lastModifiedBy>Moin Qureshi</cp:lastModifiedBy>
  <cp:revision>121</cp:revision>
  <dcterms:created xsi:type="dcterms:W3CDTF">2013-01-17T17:57:29Z</dcterms:created>
  <dcterms:modified xsi:type="dcterms:W3CDTF">2014-09-22T22:34:16Z</dcterms:modified>
</cp:coreProperties>
</file>