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4" r:id="rId2"/>
    <p:sldId id="670" r:id="rId3"/>
    <p:sldId id="671" r:id="rId4"/>
    <p:sldId id="647" r:id="rId5"/>
    <p:sldId id="659" r:id="rId6"/>
    <p:sldId id="664" r:id="rId7"/>
    <p:sldId id="669" r:id="rId8"/>
    <p:sldId id="672" r:id="rId9"/>
    <p:sldId id="673" r:id="rId10"/>
    <p:sldId id="676" r:id="rId11"/>
    <p:sldId id="677" r:id="rId12"/>
    <p:sldId id="678" r:id="rId13"/>
    <p:sldId id="694" r:id="rId14"/>
    <p:sldId id="695" r:id="rId15"/>
    <p:sldId id="69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542F211A-8EBE-134C-9A42-9CD660AF1A4A}" type="datetime1">
              <a:rPr lang="en-US"/>
              <a:pPr>
                <a:defRPr/>
              </a:pPr>
              <a:t>9/16/14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B5DDF35-AD6B-7F4A-9541-63B949586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45A0EE-BFC7-C348-B6FC-188B5D459895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1431A3-BB84-DD43-BF49-D80446276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0841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0561F-15C7-DB44-999A-4609F4F49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91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22211-B67D-1746-816E-4FD1C7928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940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DE83-2B4D-BC43-B819-385D01242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3707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0630B-435F-D648-9ED1-0AC5C6809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253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D4934-D553-5140-ABF3-8E5DD10D0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18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22D89-B8F2-654C-BADD-99F8CC65A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02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C9D89-CE2E-2745-A48C-B7E96BFED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094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FFB7B-1FE0-4D46-BE40-5DE0D055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813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8C82C-78E1-6347-9507-39AD65DE2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524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72A7-F993-9E4D-924E-9F8D9BCD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709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01A1C-2D55-954C-B044-5A934F908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7101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319351C-4389-424F-A833-FF82EB647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941388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Garamond" charset="0"/>
              </a:rPr>
              <a:t>ECE3056A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Architecture, Concurrency, and Energy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Lecture: Pipelined Microarchitectures</a:t>
            </a: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003399"/>
                </a:solidFill>
                <a:latin typeface="Tahoma" charset="0"/>
              </a:rPr>
              <a:t>Prof. Moinuddin Qureshi</a:t>
            </a:r>
          </a:p>
          <a:p>
            <a:pPr eaLnBrk="1" hangingPunct="1">
              <a:buFont typeface="Wingdings" charset="0"/>
              <a:buNone/>
            </a:pPr>
            <a:endParaRPr lang="en-US">
              <a:solidFill>
                <a:srgbClr val="003399"/>
              </a:solidFill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solidFill>
                <a:srgbClr val="003399"/>
              </a:solidFill>
              <a:latin typeface="Tahoma" charset="0"/>
            </a:endParaRPr>
          </a:p>
          <a:p>
            <a:pPr algn="r" eaLnBrk="1" hangingPunct="1"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algn="r" eaLnBrk="1" hangingPunct="1">
              <a:buFont typeface="Wingdings" charset="0"/>
              <a:buNone/>
            </a:pPr>
            <a:r>
              <a:rPr lang="en-US" sz="1800">
                <a:latin typeface="Tahoma" charset="0"/>
              </a:rPr>
              <a:t>Slides adapted from: Prof. Mutlu (CMU) 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Ideal Pipelining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6D5052-B4F9-314E-A574-A55FA9EE2B1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447800" y="1676400"/>
            <a:ext cx="3200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combinational logic (F,D,E,M,W)</a:t>
            </a:r>
          </a:p>
          <a:p>
            <a:r>
              <a:rPr lang="en-US">
                <a:latin typeface="Calibri" charset="0"/>
              </a:rPr>
              <a:t>T psec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838200" y="1676400"/>
            <a:ext cx="304800" cy="914400"/>
            <a:chOff x="384" y="960"/>
            <a:chExt cx="192" cy="576"/>
          </a:xfrm>
        </p:grpSpPr>
        <p:sp>
          <p:nvSpPr>
            <p:cNvPr id="25662" name="Rectangle 4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663" name="Freeform 5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5726113" y="1952625"/>
            <a:ext cx="1357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charset="0"/>
              </a:rPr>
              <a:t>BW=~(1/T)</a:t>
            </a:r>
            <a:endParaRPr lang="en-US">
              <a:latin typeface="Calibri" charset="0"/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6738938" y="3543300"/>
            <a:ext cx="1355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charset="0"/>
              </a:rPr>
              <a:t>BW=~(2/T)</a:t>
            </a:r>
            <a:endParaRPr lang="en-US">
              <a:latin typeface="Calibri" charset="0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447800" y="3276600"/>
            <a:ext cx="1600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T/2 ps (F,D,E)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962400" y="3276600"/>
            <a:ext cx="1600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T/2 ps (M,W)</a:t>
            </a:r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>
            <a:off x="5334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7602538" y="5302250"/>
            <a:ext cx="1355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charset="0"/>
              </a:rPr>
              <a:t>BW=~(3/T)</a:t>
            </a:r>
            <a:endParaRPr lang="en-US">
              <a:latin typeface="Calibri" charset="0"/>
            </a:endParaRPr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14478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T/3</a:t>
            </a:r>
          </a:p>
          <a:p>
            <a:r>
              <a:rPr lang="en-US">
                <a:latin typeface="Calibri" charset="0"/>
              </a:rPr>
              <a:t> ps (F,D)</a:t>
            </a:r>
          </a:p>
        </p:txBody>
      </p:sp>
      <p:sp>
        <p:nvSpPr>
          <p:cNvPr id="25612" name="Rectangle 14"/>
          <p:cNvSpPr>
            <a:spLocks noChangeArrowheads="1"/>
          </p:cNvSpPr>
          <p:nvPr/>
        </p:nvSpPr>
        <p:spPr bwMode="auto">
          <a:xfrm>
            <a:off x="34290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T/3</a:t>
            </a:r>
          </a:p>
          <a:p>
            <a:r>
              <a:rPr lang="en-US">
                <a:latin typeface="Calibri" charset="0"/>
              </a:rPr>
              <a:t> ps (E,M)</a:t>
            </a:r>
          </a:p>
        </p:txBody>
      </p:sp>
      <p:sp>
        <p:nvSpPr>
          <p:cNvPr id="25613" name="Rectangle 15"/>
          <p:cNvSpPr>
            <a:spLocks noChangeArrowheads="1"/>
          </p:cNvSpPr>
          <p:nvPr/>
        </p:nvSpPr>
        <p:spPr bwMode="auto">
          <a:xfrm>
            <a:off x="54102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T/3</a:t>
            </a:r>
          </a:p>
          <a:p>
            <a:r>
              <a:rPr lang="en-US">
                <a:latin typeface="Calibri" charset="0"/>
              </a:rPr>
              <a:t> ps (M,W)</a:t>
            </a:r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11430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15" name="Group 17"/>
          <p:cNvGrpSpPr>
            <a:grpSpLocks/>
          </p:cNvGrpSpPr>
          <p:nvPr/>
        </p:nvGrpSpPr>
        <p:grpSpPr bwMode="auto">
          <a:xfrm>
            <a:off x="4953000" y="1676400"/>
            <a:ext cx="304800" cy="914400"/>
            <a:chOff x="384" y="960"/>
            <a:chExt cx="192" cy="576"/>
          </a:xfrm>
        </p:grpSpPr>
        <p:sp>
          <p:nvSpPr>
            <p:cNvPr id="25660" name="Rectangle 18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661" name="Freeform 19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6" name="Line 20"/>
          <p:cNvSpPr>
            <a:spLocks noChangeShapeType="1"/>
          </p:cNvSpPr>
          <p:nvPr/>
        </p:nvSpPr>
        <p:spPr bwMode="auto">
          <a:xfrm>
            <a:off x="46482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21"/>
          <p:cNvSpPr>
            <a:spLocks noChangeShapeType="1"/>
          </p:cNvSpPr>
          <p:nvPr/>
        </p:nvSpPr>
        <p:spPr bwMode="auto">
          <a:xfrm>
            <a:off x="52578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18" name="Group 22"/>
          <p:cNvGrpSpPr>
            <a:grpSpLocks/>
          </p:cNvGrpSpPr>
          <p:nvPr/>
        </p:nvGrpSpPr>
        <p:grpSpPr bwMode="auto">
          <a:xfrm>
            <a:off x="533400" y="3276600"/>
            <a:ext cx="914400" cy="914400"/>
            <a:chOff x="96" y="1968"/>
            <a:chExt cx="576" cy="576"/>
          </a:xfrm>
        </p:grpSpPr>
        <p:grpSp>
          <p:nvGrpSpPr>
            <p:cNvPr id="25655" name="Group 23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58" name="Rectangle 24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59" name="Freeform 25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56" name="Line 26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Line 27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9" name="Group 28"/>
          <p:cNvGrpSpPr>
            <a:grpSpLocks/>
          </p:cNvGrpSpPr>
          <p:nvPr/>
        </p:nvGrpSpPr>
        <p:grpSpPr bwMode="auto">
          <a:xfrm>
            <a:off x="3048000" y="3276600"/>
            <a:ext cx="914400" cy="914400"/>
            <a:chOff x="96" y="1968"/>
            <a:chExt cx="576" cy="576"/>
          </a:xfrm>
        </p:grpSpPr>
        <p:grpSp>
          <p:nvGrpSpPr>
            <p:cNvPr id="25650" name="Group 29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53" name="Rectangle 30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54" name="Freeform 31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51" name="Line 32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Line 33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0" name="Group 34"/>
          <p:cNvGrpSpPr>
            <a:grpSpLocks/>
          </p:cNvGrpSpPr>
          <p:nvPr/>
        </p:nvGrpSpPr>
        <p:grpSpPr bwMode="auto">
          <a:xfrm>
            <a:off x="5562600" y="3276600"/>
            <a:ext cx="914400" cy="914400"/>
            <a:chOff x="96" y="1968"/>
            <a:chExt cx="576" cy="576"/>
          </a:xfrm>
        </p:grpSpPr>
        <p:grpSp>
          <p:nvGrpSpPr>
            <p:cNvPr id="25645" name="Group 35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48" name="Rectangle 36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49" name="Freeform 37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46" name="Line 38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Line 39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1" name="Group 40"/>
          <p:cNvGrpSpPr>
            <a:grpSpLocks/>
          </p:cNvGrpSpPr>
          <p:nvPr/>
        </p:nvGrpSpPr>
        <p:grpSpPr bwMode="auto">
          <a:xfrm>
            <a:off x="533400" y="5029200"/>
            <a:ext cx="914400" cy="914400"/>
            <a:chOff x="96" y="1968"/>
            <a:chExt cx="576" cy="576"/>
          </a:xfrm>
        </p:grpSpPr>
        <p:grpSp>
          <p:nvGrpSpPr>
            <p:cNvPr id="25640" name="Group 41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43" name="Rectangle 42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44" name="Freeform 43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41" name="Line 44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45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2" name="Group 46"/>
          <p:cNvGrpSpPr>
            <a:grpSpLocks/>
          </p:cNvGrpSpPr>
          <p:nvPr/>
        </p:nvGrpSpPr>
        <p:grpSpPr bwMode="auto">
          <a:xfrm>
            <a:off x="2514600" y="5029200"/>
            <a:ext cx="914400" cy="914400"/>
            <a:chOff x="96" y="1968"/>
            <a:chExt cx="576" cy="576"/>
          </a:xfrm>
        </p:grpSpPr>
        <p:grpSp>
          <p:nvGrpSpPr>
            <p:cNvPr id="25635" name="Group 47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38" name="Rectangle 48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39" name="Freeform 49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6" name="Line 50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51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3" name="Group 52"/>
          <p:cNvGrpSpPr>
            <a:grpSpLocks/>
          </p:cNvGrpSpPr>
          <p:nvPr/>
        </p:nvGrpSpPr>
        <p:grpSpPr bwMode="auto">
          <a:xfrm>
            <a:off x="4495800" y="5029200"/>
            <a:ext cx="914400" cy="914400"/>
            <a:chOff x="96" y="1968"/>
            <a:chExt cx="576" cy="576"/>
          </a:xfrm>
        </p:grpSpPr>
        <p:grpSp>
          <p:nvGrpSpPr>
            <p:cNvPr id="25630" name="Group 53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33" name="Rectangle 54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34" name="Freeform 55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1" name="Line 56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57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4" name="Group 58"/>
          <p:cNvGrpSpPr>
            <a:grpSpLocks/>
          </p:cNvGrpSpPr>
          <p:nvPr/>
        </p:nvGrpSpPr>
        <p:grpSpPr bwMode="auto">
          <a:xfrm>
            <a:off x="6477000" y="5029200"/>
            <a:ext cx="914400" cy="914400"/>
            <a:chOff x="96" y="1968"/>
            <a:chExt cx="576" cy="576"/>
          </a:xfrm>
        </p:grpSpPr>
        <p:grpSp>
          <p:nvGrpSpPr>
            <p:cNvPr id="25625" name="Group 59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5628" name="Rectangle 60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629" name="Freeform 61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6" name="Line 62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63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More Realistic Pipeline: Throughput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Calibri" charset="0"/>
              </a:rPr>
              <a:t>Nonpipelined version with delay 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T </a:t>
            </a:r>
            <a:r>
              <a:rPr lang="en-US">
                <a:latin typeface="Calibri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BW = 1/(T+S) </a:t>
            </a:r>
            <a:r>
              <a:rPr lang="en-US">
                <a:latin typeface="Calibri" charset="0"/>
              </a:rPr>
              <a:t>where 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S </a:t>
            </a:r>
            <a:r>
              <a:rPr lang="en-US">
                <a:latin typeface="Calibri" charset="0"/>
              </a:rPr>
              <a:t>= latch delay</a:t>
            </a:r>
            <a:endParaRPr lang="en-US">
              <a:solidFill>
                <a:schemeClr val="accent1"/>
              </a:solidFill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 sz="1100">
              <a:latin typeface="Calibri" charset="0"/>
            </a:endParaRPr>
          </a:p>
          <a:p>
            <a:endParaRPr lang="en-US" sz="1100">
              <a:latin typeface="Calibri" charset="0"/>
            </a:endParaRPr>
          </a:p>
          <a:p>
            <a:r>
              <a:rPr lang="en-US">
                <a:latin typeface="Calibri" charset="0"/>
              </a:rPr>
              <a:t>k-stage pipelined version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BW</a:t>
            </a:r>
            <a:r>
              <a:rPr lang="en-US" baseline="-25000">
                <a:solidFill>
                  <a:srgbClr val="0000FF"/>
                </a:solidFill>
                <a:latin typeface="Calibri" charset="0"/>
              </a:rPr>
              <a:t>k-stage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 = 1 / (T/k +S )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FF"/>
                </a:solidFill>
                <a:latin typeface="Calibri" charset="0"/>
              </a:rPr>
              <a:t>		BW</a:t>
            </a:r>
            <a:r>
              <a:rPr lang="en-US" baseline="-25000">
                <a:solidFill>
                  <a:srgbClr val="0000FF"/>
                </a:solidFill>
                <a:latin typeface="Calibri" charset="0"/>
              </a:rPr>
              <a:t>max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 = 1 / (1 gate delay + S )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FF"/>
                </a:solidFill>
                <a:latin typeface="Calibri" charset="0"/>
              </a:rPr>
              <a:t>	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DA29C-693C-914F-AD26-2C805C49E1E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743200" y="2362200"/>
            <a:ext cx="3200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T ps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2133600" y="2362200"/>
            <a:ext cx="304800" cy="914400"/>
            <a:chOff x="384" y="960"/>
            <a:chExt cx="192" cy="576"/>
          </a:xfrm>
        </p:grpSpPr>
        <p:sp>
          <p:nvSpPr>
            <p:cNvPr id="26666" name="Rectangle 5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667" name="Freeform 6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18288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11"/>
          <p:cNvSpPr>
            <a:spLocks noChangeShapeType="1"/>
          </p:cNvSpPr>
          <p:nvPr/>
        </p:nvSpPr>
        <p:spPr bwMode="auto">
          <a:xfrm>
            <a:off x="24384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6248400" y="2362200"/>
            <a:ext cx="304800" cy="914400"/>
            <a:chOff x="384" y="960"/>
            <a:chExt cx="192" cy="576"/>
          </a:xfrm>
        </p:grpSpPr>
        <p:sp>
          <p:nvSpPr>
            <p:cNvPr id="26664" name="Rectangle 13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665" name="Freeform 14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3" name="Line 15"/>
          <p:cNvSpPr>
            <a:spLocks noChangeShapeType="1"/>
          </p:cNvSpPr>
          <p:nvPr/>
        </p:nvSpPr>
        <p:spPr bwMode="auto">
          <a:xfrm>
            <a:off x="59436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6"/>
          <p:cNvSpPr>
            <a:spLocks noChangeShapeType="1"/>
          </p:cNvSpPr>
          <p:nvPr/>
        </p:nvSpPr>
        <p:spPr bwMode="auto">
          <a:xfrm>
            <a:off x="65532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057400" y="5410200"/>
            <a:ext cx="10668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T/k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 ps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6019800" y="5410200"/>
            <a:ext cx="10668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T/k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 ps</a:t>
            </a:r>
          </a:p>
        </p:txBody>
      </p:sp>
      <p:grpSp>
        <p:nvGrpSpPr>
          <p:cNvPr id="26637" name="Group 17"/>
          <p:cNvGrpSpPr>
            <a:grpSpLocks/>
          </p:cNvGrpSpPr>
          <p:nvPr/>
        </p:nvGrpSpPr>
        <p:grpSpPr bwMode="auto">
          <a:xfrm>
            <a:off x="1143000" y="5410200"/>
            <a:ext cx="914400" cy="914400"/>
            <a:chOff x="96" y="1968"/>
            <a:chExt cx="576" cy="576"/>
          </a:xfrm>
        </p:grpSpPr>
        <p:grpSp>
          <p:nvGrpSpPr>
            <p:cNvPr id="26659" name="Group 18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52" name="Rectangle 19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53" name="Freeform 20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638" name="Group 23"/>
          <p:cNvGrpSpPr>
            <a:grpSpLocks/>
          </p:cNvGrpSpPr>
          <p:nvPr/>
        </p:nvGrpSpPr>
        <p:grpSpPr bwMode="auto">
          <a:xfrm>
            <a:off x="3124200" y="5410200"/>
            <a:ext cx="914400" cy="914400"/>
            <a:chOff x="96" y="1968"/>
            <a:chExt cx="576" cy="576"/>
          </a:xfrm>
        </p:grpSpPr>
        <p:grpSp>
          <p:nvGrpSpPr>
            <p:cNvPr id="26654" name="Group 24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58" name="Rectangle 25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59" name="Freeform 26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Line 29"/>
          <p:cNvSpPr>
            <a:spLocks noChangeShapeType="1"/>
          </p:cNvSpPr>
          <p:nvPr/>
        </p:nvSpPr>
        <p:spPr bwMode="auto">
          <a:xfrm>
            <a:off x="5715000" y="5867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6640" name="Group 30"/>
          <p:cNvGrpSpPr>
            <a:grpSpLocks/>
          </p:cNvGrpSpPr>
          <p:nvPr/>
        </p:nvGrpSpPr>
        <p:grpSpPr bwMode="auto">
          <a:xfrm>
            <a:off x="7086600" y="5410200"/>
            <a:ext cx="914400" cy="914400"/>
            <a:chOff x="96" y="1968"/>
            <a:chExt cx="576" cy="576"/>
          </a:xfrm>
        </p:grpSpPr>
        <p:grpSp>
          <p:nvGrpSpPr>
            <p:cNvPr id="26649" name="Group 31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65" name="Rectangle 32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66" name="Freeform 33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Oval 36"/>
          <p:cNvSpPr>
            <a:spLocks noChangeArrowheads="1"/>
          </p:cNvSpPr>
          <p:nvPr/>
        </p:nvSpPr>
        <p:spPr bwMode="auto">
          <a:xfrm>
            <a:off x="41624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68" name="Oval 37"/>
          <p:cNvSpPr>
            <a:spLocks noChangeArrowheads="1"/>
          </p:cNvSpPr>
          <p:nvPr/>
        </p:nvSpPr>
        <p:spPr bwMode="auto">
          <a:xfrm>
            <a:off x="43910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69" name="Oval 38"/>
          <p:cNvSpPr>
            <a:spLocks noChangeArrowheads="1"/>
          </p:cNvSpPr>
          <p:nvPr/>
        </p:nvSpPr>
        <p:spPr bwMode="auto">
          <a:xfrm>
            <a:off x="46196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0" name="Oval 39"/>
          <p:cNvSpPr>
            <a:spLocks noChangeArrowheads="1"/>
          </p:cNvSpPr>
          <p:nvPr/>
        </p:nvSpPr>
        <p:spPr bwMode="auto">
          <a:xfrm>
            <a:off x="48482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1" name="Oval 40"/>
          <p:cNvSpPr>
            <a:spLocks noChangeArrowheads="1"/>
          </p:cNvSpPr>
          <p:nvPr/>
        </p:nvSpPr>
        <p:spPr bwMode="auto">
          <a:xfrm>
            <a:off x="50768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2" name="Oval 41"/>
          <p:cNvSpPr>
            <a:spLocks noChangeArrowheads="1"/>
          </p:cNvSpPr>
          <p:nvPr/>
        </p:nvSpPr>
        <p:spPr bwMode="auto">
          <a:xfrm>
            <a:off x="53054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3" name="Oval 42"/>
          <p:cNvSpPr>
            <a:spLocks noChangeArrowheads="1"/>
          </p:cNvSpPr>
          <p:nvPr/>
        </p:nvSpPr>
        <p:spPr bwMode="auto">
          <a:xfrm>
            <a:off x="5534025" y="58197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26648" name="Rectangle 43"/>
          <p:cNvSpPr>
            <a:spLocks noChangeArrowheads="1"/>
          </p:cNvSpPr>
          <p:nvPr/>
        </p:nvSpPr>
        <p:spPr bwMode="auto">
          <a:xfrm>
            <a:off x="2676525" y="6178550"/>
            <a:ext cx="118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>
                <a:latin typeface="Calibri" charset="0"/>
              </a:rPr>
              <a:t>	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More Realistic Pipeline: Cost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Calibri" charset="0"/>
              </a:rPr>
              <a:t>Nonpipelined version with combinational cost G 	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Cost = G+L </a:t>
            </a:r>
            <a:r>
              <a:rPr lang="en-US">
                <a:latin typeface="Calibri" charset="0"/>
              </a:rPr>
              <a:t>where 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L </a:t>
            </a:r>
            <a:r>
              <a:rPr lang="en-US">
                <a:latin typeface="Calibri" charset="0"/>
              </a:rPr>
              <a:t>= latch cost</a:t>
            </a:r>
            <a:endParaRPr lang="en-US">
              <a:solidFill>
                <a:schemeClr val="accent1"/>
              </a:solidFill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 sz="1100">
              <a:latin typeface="Calibri" charset="0"/>
            </a:endParaRPr>
          </a:p>
          <a:p>
            <a:endParaRPr lang="en-US" sz="1100">
              <a:latin typeface="Calibri" charset="0"/>
            </a:endParaRPr>
          </a:p>
          <a:p>
            <a:r>
              <a:rPr lang="en-US">
                <a:latin typeface="Calibri" charset="0"/>
              </a:rPr>
              <a:t>k-stage pipelined version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Cost</a:t>
            </a:r>
            <a:r>
              <a:rPr lang="en-US" baseline="-25000">
                <a:solidFill>
                  <a:srgbClr val="0000FF"/>
                </a:solidFill>
                <a:latin typeface="Calibri" charset="0"/>
              </a:rPr>
              <a:t>k-stage</a:t>
            </a:r>
            <a:r>
              <a:rPr lang="en-US">
                <a:solidFill>
                  <a:srgbClr val="0000FF"/>
                </a:solidFill>
                <a:latin typeface="Calibri" charset="0"/>
              </a:rPr>
              <a:t> = G + Lk </a:t>
            </a:r>
          </a:p>
          <a:p>
            <a:pPr>
              <a:buFont typeface="Wingdings" charset="0"/>
              <a:buNone/>
            </a:pPr>
            <a:r>
              <a:rPr lang="en-US">
                <a:latin typeface="Calibri" charset="0"/>
              </a:rPr>
              <a:t>	</a:t>
            </a:r>
            <a:endParaRPr lang="en-US">
              <a:latin typeface="Tahoma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6D6940-3B26-D248-9312-3064D977970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743200" y="2362200"/>
            <a:ext cx="32004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 charset="0"/>
              </a:rPr>
              <a:t>G gates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2133600" y="2362200"/>
            <a:ext cx="304800" cy="914400"/>
            <a:chOff x="384" y="960"/>
            <a:chExt cx="192" cy="576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Calibri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8288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24384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7656" name="Group 12"/>
          <p:cNvGrpSpPr>
            <a:grpSpLocks/>
          </p:cNvGrpSpPr>
          <p:nvPr/>
        </p:nvGrpSpPr>
        <p:grpSpPr bwMode="auto">
          <a:xfrm>
            <a:off x="6248400" y="2362200"/>
            <a:ext cx="304800" cy="914400"/>
            <a:chOff x="384" y="960"/>
            <a:chExt cx="192" cy="576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Calibri" charset="0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9436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65532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7659" name="Rectangle 9"/>
          <p:cNvSpPr>
            <a:spLocks noChangeArrowheads="1"/>
          </p:cNvSpPr>
          <p:nvPr/>
        </p:nvSpPr>
        <p:spPr bwMode="auto">
          <a:xfrm>
            <a:off x="20574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G/k</a:t>
            </a:r>
          </a:p>
        </p:txBody>
      </p:sp>
      <p:sp>
        <p:nvSpPr>
          <p:cNvPr id="27660" name="Rectangle 10"/>
          <p:cNvSpPr>
            <a:spLocks noChangeArrowheads="1"/>
          </p:cNvSpPr>
          <p:nvPr/>
        </p:nvSpPr>
        <p:spPr bwMode="auto">
          <a:xfrm>
            <a:off x="60198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</a:rPr>
              <a:t>G/K</a:t>
            </a:r>
          </a:p>
        </p:txBody>
      </p:sp>
      <p:grpSp>
        <p:nvGrpSpPr>
          <p:cNvPr id="27661" name="Group 17"/>
          <p:cNvGrpSpPr>
            <a:grpSpLocks/>
          </p:cNvGrpSpPr>
          <p:nvPr/>
        </p:nvGrpSpPr>
        <p:grpSpPr bwMode="auto">
          <a:xfrm>
            <a:off x="1143000" y="5029200"/>
            <a:ext cx="914400" cy="914400"/>
            <a:chOff x="96" y="1968"/>
            <a:chExt cx="576" cy="576"/>
          </a:xfrm>
        </p:grpSpPr>
        <p:grpSp>
          <p:nvGrpSpPr>
            <p:cNvPr id="27682" name="Group 18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7685" name="Rectangle 19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686" name="Freeform 20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3" name="Line 21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Line 22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2" name="Group 23"/>
          <p:cNvGrpSpPr>
            <a:grpSpLocks/>
          </p:cNvGrpSpPr>
          <p:nvPr/>
        </p:nvGrpSpPr>
        <p:grpSpPr bwMode="auto">
          <a:xfrm>
            <a:off x="3124200" y="5029200"/>
            <a:ext cx="914400" cy="914400"/>
            <a:chOff x="96" y="1968"/>
            <a:chExt cx="576" cy="576"/>
          </a:xfrm>
        </p:grpSpPr>
        <p:grpSp>
          <p:nvGrpSpPr>
            <p:cNvPr id="27677" name="Group 24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7680" name="Rectangle 25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681" name="Freeform 26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8" name="Line 27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28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3" name="Line 29"/>
          <p:cNvSpPr>
            <a:spLocks noChangeShapeType="1"/>
          </p:cNvSpPr>
          <p:nvPr/>
        </p:nvSpPr>
        <p:spPr bwMode="auto">
          <a:xfrm>
            <a:off x="5715000" y="5486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4" name="Group 30"/>
          <p:cNvGrpSpPr>
            <a:grpSpLocks/>
          </p:cNvGrpSpPr>
          <p:nvPr/>
        </p:nvGrpSpPr>
        <p:grpSpPr bwMode="auto">
          <a:xfrm>
            <a:off x="7086600" y="5029200"/>
            <a:ext cx="914400" cy="914400"/>
            <a:chOff x="96" y="1968"/>
            <a:chExt cx="576" cy="576"/>
          </a:xfrm>
        </p:grpSpPr>
        <p:grpSp>
          <p:nvGrpSpPr>
            <p:cNvPr id="27672" name="Group 31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27675" name="Rectangle 32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676" name="Freeform 33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3" name="Line 34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35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5" name="Oval 36"/>
          <p:cNvSpPr>
            <a:spLocks noChangeArrowheads="1"/>
          </p:cNvSpPr>
          <p:nvPr/>
        </p:nvSpPr>
        <p:spPr bwMode="auto">
          <a:xfrm>
            <a:off x="41624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66" name="Oval 37"/>
          <p:cNvSpPr>
            <a:spLocks noChangeArrowheads="1"/>
          </p:cNvSpPr>
          <p:nvPr/>
        </p:nvSpPr>
        <p:spPr bwMode="auto">
          <a:xfrm>
            <a:off x="43910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67" name="Oval 38"/>
          <p:cNvSpPr>
            <a:spLocks noChangeArrowheads="1"/>
          </p:cNvSpPr>
          <p:nvPr/>
        </p:nvSpPr>
        <p:spPr bwMode="auto">
          <a:xfrm>
            <a:off x="46196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68" name="Oval 39"/>
          <p:cNvSpPr>
            <a:spLocks noChangeArrowheads="1"/>
          </p:cNvSpPr>
          <p:nvPr/>
        </p:nvSpPr>
        <p:spPr bwMode="auto">
          <a:xfrm>
            <a:off x="48482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69" name="Oval 40"/>
          <p:cNvSpPr>
            <a:spLocks noChangeArrowheads="1"/>
          </p:cNvSpPr>
          <p:nvPr/>
        </p:nvSpPr>
        <p:spPr bwMode="auto">
          <a:xfrm>
            <a:off x="50768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70" name="Oval 41"/>
          <p:cNvSpPr>
            <a:spLocks noChangeArrowheads="1"/>
          </p:cNvSpPr>
          <p:nvPr/>
        </p:nvSpPr>
        <p:spPr bwMode="auto">
          <a:xfrm>
            <a:off x="53054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71" name="Oval 42"/>
          <p:cNvSpPr>
            <a:spLocks noChangeArrowheads="1"/>
          </p:cNvSpPr>
          <p:nvPr/>
        </p:nvSpPr>
        <p:spPr bwMode="auto">
          <a:xfrm>
            <a:off x="55340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 Ideal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Goal: Increase throughput with little increase in cost (hardware cost, in case of instruction processing)</a:t>
            </a:r>
          </a:p>
          <a:p>
            <a:endParaRPr lang="en-US" sz="1200">
              <a:latin typeface="Tahoma" charset="0"/>
            </a:endParaRPr>
          </a:p>
          <a:p>
            <a:r>
              <a:rPr lang="en-US">
                <a:latin typeface="Tahoma" charset="0"/>
              </a:rPr>
              <a:t>Repetition of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identical operations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The same operation is repeated on a large number of different inputs</a:t>
            </a:r>
          </a:p>
          <a:p>
            <a:r>
              <a:rPr lang="en-US">
                <a:latin typeface="Tahoma" charset="0"/>
              </a:rPr>
              <a:t>Repetition of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independent operations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 dependencies between repeated operations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Uniformly partitionable suboperations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Processing an be evenly divided into uniform-latency suboperations (that do not share resources)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Good examples: automobile assembly line, doing laundry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What about instruction processing pipeline?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0F91DB-3638-9B49-83AD-16637093B6F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Instruction Pipeline: Not An Ideal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170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Identical operations ... NOT! </a:t>
            </a:r>
          </a:p>
          <a:p>
            <a:pPr>
              <a:buFont typeface="Wingdings" charset="0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Calibri" charset="0"/>
                <a:sym typeface="Symbol" charset="0"/>
              </a:rPr>
              <a:t>	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sym typeface="Symbol" charset="0"/>
              </a:rPr>
              <a:t>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 different instructions do not need all stages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Calibri" charset="0"/>
              </a:rPr>
              <a:t>- Forcing different instructions to go through the same multi-function pipe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Calibri" charset="0"/>
                <a:sym typeface="Wingdings"/>
              </a:rPr>
              <a:t> </a:t>
            </a:r>
            <a:r>
              <a:rPr lang="en-US" dirty="0" smtClean="0">
                <a:latin typeface="Calibri" charset="0"/>
              </a:rPr>
              <a:t>external fragmentation (some pipe stages idle for some instructions)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Uniform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</a:t>
            </a:r>
            <a:r>
              <a:rPr lang="en-US" dirty="0" err="1" smtClean="0">
                <a:solidFill>
                  <a:srgbClr val="0000FF"/>
                </a:solidFill>
                <a:latin typeface="Calibri" charset="0"/>
              </a:rPr>
              <a:t>uboperations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  ...  NOT! </a:t>
            </a:r>
          </a:p>
          <a:p>
            <a:pPr>
              <a:buFont typeface="Wingdings" charset="0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Calibri" charset="0"/>
                <a:sym typeface="Symbol" charset="0"/>
              </a:rPr>
              <a:t>	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sym typeface="Symbol" charset="0"/>
              </a:rPr>
              <a:t>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 difficult to balance the different pipeline stages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Calibri" charset="0"/>
              </a:rPr>
              <a:t>- Not all pipeline stages do the same amount of work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Calibri" charset="0"/>
                <a:sym typeface="Wingdings"/>
              </a:rPr>
              <a:t></a:t>
            </a:r>
            <a:r>
              <a:rPr lang="en-US" dirty="0" smtClean="0">
                <a:latin typeface="Calibri" charset="0"/>
              </a:rPr>
              <a:t> internal fragmentation (some pipe stages are too-fast but take the same clock cycle time)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Independent operations ... NOT!</a:t>
            </a:r>
          </a:p>
          <a:p>
            <a:pPr>
              <a:buFont typeface="Wingdings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	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sym typeface="Symbol" charset="0"/>
              </a:rPr>
              <a:t>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 instructions are not independent of each other</a:t>
            </a:r>
          </a:p>
          <a:p>
            <a:pPr marL="671512" lvl="2" indent="0">
              <a:buFont typeface="Wingdings" charset="0"/>
              <a:buNone/>
              <a:defRPr/>
            </a:pPr>
            <a:r>
              <a:rPr lang="en-US" dirty="0" smtClean="0">
                <a:latin typeface="Calibri" charset="0"/>
              </a:rPr>
              <a:t>- Need to detect and resolve inter-instruction dependencies to ensure the  pipeline operates correctly</a:t>
            </a:r>
          </a:p>
          <a:p>
            <a:pPr marL="671512" lvl="2" indent="0">
              <a:buFont typeface="Wingdings" charset="0"/>
              <a:buNone/>
              <a:defRPr/>
            </a:pPr>
            <a:r>
              <a:rPr lang="en-US" dirty="0" smtClean="0">
                <a:latin typeface="Calibri" charset="0"/>
                <a:sym typeface="Wingdings"/>
              </a:rPr>
              <a:t> Pipeline is not always moving (it stalls)</a:t>
            </a:r>
            <a:endParaRPr 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79D49-F2B0-4A41-ABDC-8BBB15E3A7E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Issues in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</a:rPr>
              <a:t>Balancing work in pipeline stages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How many stages and what is done in each stage</a:t>
            </a:r>
          </a:p>
          <a:p>
            <a:endParaRPr lang="en-US" sz="1200">
              <a:latin typeface="Tahoma" charset="0"/>
            </a:endParaRP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Keeping the pipeline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correct, moving, and full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in the presence of events that disrupt pipeline flow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Handling dependences 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Data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Control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Handling resource contention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Handling long-latency (multi-cycle) operations</a:t>
            </a:r>
          </a:p>
          <a:p>
            <a:endParaRPr lang="en-US" sz="1200">
              <a:solidFill>
                <a:srgbClr val="0000FF"/>
              </a:solidFill>
              <a:latin typeface="Tahoma" charset="0"/>
            </a:endParaRP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Handling exceptions, interrupts</a:t>
            </a:r>
          </a:p>
          <a:p>
            <a:endParaRPr lang="en-US" sz="1200">
              <a:latin typeface="Tahoma" charset="0"/>
            </a:endParaRPr>
          </a:p>
          <a:p>
            <a:r>
              <a:rPr lang="en-US">
                <a:latin typeface="Tahoma" charset="0"/>
              </a:rPr>
              <a:t>Advanced: Improving pipeline throughput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Minimizing stalls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AE88AA-934E-C84C-ADCA-6CAF183519D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The Laundry Analogy 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 sz="2000">
              <a:latin typeface="Tahoma" charset="0"/>
            </a:endParaRPr>
          </a:p>
          <a:p>
            <a:endParaRPr lang="en-US" sz="2000">
              <a:latin typeface="Tahoma" charset="0"/>
            </a:endParaRPr>
          </a:p>
          <a:p>
            <a:r>
              <a:rPr lang="en-US" sz="2000">
                <a:latin typeface="Tahoma" charset="0"/>
              </a:rPr>
              <a:t>“place one dirty load of clothes in the washer”</a:t>
            </a:r>
          </a:p>
          <a:p>
            <a:r>
              <a:rPr lang="en-US" sz="2000">
                <a:latin typeface="Tahoma" charset="0"/>
              </a:rPr>
              <a:t>“when the washer is finished, place the wet load in the dryer”</a:t>
            </a:r>
          </a:p>
          <a:p>
            <a:r>
              <a:rPr lang="en-US" sz="2000">
                <a:latin typeface="Tahoma" charset="0"/>
              </a:rPr>
              <a:t>“when the dryer is finished, take out the dry load and fold”</a:t>
            </a:r>
          </a:p>
          <a:p>
            <a:r>
              <a:rPr lang="en-US" sz="2000">
                <a:latin typeface="Tahoma" charset="0"/>
              </a:rPr>
              <a:t>“when folding is finished, ask your roommate (??) to put the clothes away”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EE2FF9-4684-0643-A83A-C23CDCA1C69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82650" y="5105400"/>
            <a:ext cx="82677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u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­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0"/>
              <a:buChar char="-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63DE8"/>
              </a:buClr>
              <a:buFont typeface="Wingdings" charset="0"/>
              <a:buNone/>
              <a:defRPr/>
            </a:pPr>
            <a:r>
              <a:rPr lang="en-US" sz="2400" kern="0" dirty="0" smtClean="0">
                <a:solidFill>
                  <a:srgbClr val="919191"/>
                </a:solidFill>
                <a:latin typeface="Calibri" charset="0"/>
              </a:rPr>
              <a:t>			- steps to do a load are sequentially dependent</a:t>
            </a:r>
          </a:p>
          <a:p>
            <a:pPr>
              <a:buClr>
                <a:srgbClr val="063DE8"/>
              </a:buClr>
              <a:buFont typeface="Wingdings" charset="0"/>
              <a:buNone/>
              <a:defRPr/>
            </a:pPr>
            <a:r>
              <a:rPr lang="en-US" sz="2400" kern="0" dirty="0" smtClean="0">
                <a:solidFill>
                  <a:srgbClr val="919191"/>
                </a:solidFill>
                <a:latin typeface="Calibri" charset="0"/>
              </a:rPr>
              <a:t>			- no dependence between different loads</a:t>
            </a:r>
          </a:p>
          <a:p>
            <a:pPr>
              <a:buClr>
                <a:srgbClr val="063DE8"/>
              </a:buClr>
              <a:buFont typeface="Wingdings" charset="0"/>
              <a:buNone/>
              <a:defRPr/>
            </a:pPr>
            <a:r>
              <a:rPr lang="en-US" sz="2400" kern="0" dirty="0" smtClean="0">
                <a:solidFill>
                  <a:srgbClr val="919191"/>
                </a:solidFill>
                <a:latin typeface="Calibri" charset="0"/>
              </a:rPr>
              <a:t>			- different steps do not share resources</a:t>
            </a:r>
          </a:p>
          <a:p>
            <a:pPr>
              <a:buClr>
                <a:srgbClr val="063DE8"/>
              </a:buClr>
              <a:buFont typeface="Wingdings" charset="0"/>
              <a:buNone/>
              <a:defRPr/>
            </a:pPr>
            <a:endParaRPr lang="en-US" sz="2400" kern="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17413" name="Picture 4" descr="F0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1524000" y="1219200"/>
            <a:ext cx="57912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6643688"/>
            <a:ext cx="472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63DE8"/>
              </a:buClr>
              <a:buSzPct val="70000"/>
              <a:buFont typeface="Wingdings" charset="0"/>
              <a:buNone/>
              <a:defRPr/>
            </a:pPr>
            <a:r>
              <a:rPr lang="en-US" sz="800" kern="0">
                <a:solidFill>
                  <a:srgbClr val="000000"/>
                </a:solidFill>
                <a:latin typeface="Calibri" charset="0"/>
              </a:rPr>
              <a:t>Based on original figure from [P&amp;H CO&amp;D, COPYRIGHT 2004 Elsevier. ALL RIGHTS RESERVED.]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Pipelining Multiple Loads of Laundry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4DC1D6-6A62-004F-897C-B0B4FD0819A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8435" name="Picture 3" descr="F0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3"/>
          <a:stretch>
            <a:fillRect/>
          </a:stretch>
        </p:blipFill>
        <p:spPr bwMode="auto">
          <a:xfrm>
            <a:off x="1524000" y="3657600"/>
            <a:ext cx="5791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F0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1524000" y="1371600"/>
            <a:ext cx="57912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987925" y="5873750"/>
            <a:ext cx="3833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- latency per load is the same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981575" y="5492750"/>
            <a:ext cx="3636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- throughput increased by 4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999038" y="4730750"/>
            <a:ext cx="3898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- 4 loads of laundry in parallel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997450" y="5111750"/>
            <a:ext cx="3273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- no additional resources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6643688"/>
            <a:ext cx="472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800">
                <a:latin typeface="Calibri" charset="0"/>
              </a:rPr>
              <a:t>Based on original figure from [P&amp;H CO&amp;D, COPYRIGHT 2004 Elsevier. ALL RIGHTS RESERVED.]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Can We Design Better Microarchitecture?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What limitations do you see with the multi-cycle design?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Limited concurrency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Some hardware resources are idle during different phases of instruction processing cycle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“Fetch” logic is idle when an instruction is being “decoded” or “executed”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Most of the datapath is idle when a memory access is happening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2EA2C8-6815-3E4E-BD29-8F9285EEF71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000">
                <a:latin typeface="Garamond" charset="0"/>
              </a:rPr>
              <a:t>Can We Use the Idle Hardware to Improve Concurrency?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Goal: Concurrency </a:t>
            </a:r>
            <a:r>
              <a:rPr lang="en-US">
                <a:latin typeface="Tahoma" charset="0"/>
                <a:sym typeface="Wingdings" charset="0"/>
              </a:rPr>
              <a:t> throughput (more “work” completed in one cycle)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Idea: When an instruction is using some resources in its processing phase,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process other instructions on idle resources</a:t>
            </a:r>
            <a:r>
              <a:rPr lang="en-US">
                <a:latin typeface="Tahoma" charset="0"/>
              </a:rPr>
              <a:t> not needed by that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E.g., when an instruction is being decoded, fetch the next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E.g., when an instruction is being executed, decode another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E.g., when an instruction is accessing data memory (ld/st), execute the next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E.g., when an instruction is writing its result into the register file, access data memory for the next instruction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7F60C8-7EB2-FC44-BF9F-08F0DD34F4B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Pipelining: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More systematically: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Pipeline the execution of multiple instructions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Analogy: “Assembly line processing” of instructions</a:t>
            </a:r>
          </a:p>
          <a:p>
            <a:pPr lvl="1"/>
            <a:endParaRPr lang="en-US" sz="1200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Idea: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Divide the instruction processing cycle into distinct “stages” of processing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Ensure there are enough hardware resources to process one instruction in each stage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Process a different instruction in each stage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Instructions consecutive in program order are processed in consecutive stages</a:t>
            </a:r>
          </a:p>
          <a:p>
            <a:endParaRPr lang="en-US" sz="1200">
              <a:latin typeface="Tahoma" charset="0"/>
            </a:endParaRPr>
          </a:p>
          <a:p>
            <a:r>
              <a:rPr lang="en-US">
                <a:latin typeface="Tahoma" charset="0"/>
              </a:rPr>
              <a:t>Benefit: Increases instruction processing throughput (1/CPI)</a:t>
            </a:r>
          </a:p>
          <a:p>
            <a:r>
              <a:rPr lang="en-US">
                <a:latin typeface="Tahoma" charset="0"/>
              </a:rPr>
              <a:t>Downside: Start thinking about this…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E9FDD2-D518-AE40-8BF9-FB7703C99EB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Garamond" charset="0"/>
              </a:rPr>
              <a:t>Example: Execution of Four Independent ADDs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Multi-cycle: 4 cycles per instruction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Pipelined: 4 cycles per 4 instructions (steady state)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71AC16-E59D-CC46-B1CF-8E734421147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cxnSp>
        <p:nvCxnSpPr>
          <p:cNvPr id="22532" name="Straight Arrow Connector 25"/>
          <p:cNvCxnSpPr>
            <a:cxnSpLocks noChangeShapeType="1"/>
          </p:cNvCxnSpPr>
          <p:nvPr/>
        </p:nvCxnSpPr>
        <p:spPr bwMode="auto">
          <a:xfrm>
            <a:off x="933450" y="3389313"/>
            <a:ext cx="64404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TextBox 26"/>
          <p:cNvSpPr txBox="1">
            <a:spLocks noChangeArrowheads="1"/>
          </p:cNvSpPr>
          <p:nvPr/>
        </p:nvSpPr>
        <p:spPr bwMode="auto">
          <a:xfrm>
            <a:off x="7461250" y="3214688"/>
            <a:ext cx="68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Time</a:t>
            </a:r>
          </a:p>
        </p:txBody>
      </p:sp>
      <p:grpSp>
        <p:nvGrpSpPr>
          <p:cNvPr id="22534" name="Group 43"/>
          <p:cNvGrpSpPr>
            <a:grpSpLocks/>
          </p:cNvGrpSpPr>
          <p:nvPr/>
        </p:nvGrpSpPr>
        <p:grpSpPr bwMode="auto">
          <a:xfrm>
            <a:off x="933450" y="4248150"/>
            <a:ext cx="1609725" cy="369888"/>
            <a:chOff x="932873" y="4248850"/>
            <a:chExt cx="1610696" cy="369332"/>
          </a:xfrm>
        </p:grpSpPr>
        <p:sp>
          <p:nvSpPr>
            <p:cNvPr id="22572" name="Rectangle 38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73" name="Rectangle 40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74" name="Rectangle 41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75" name="Rectangle 42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35" name="Group 44"/>
          <p:cNvGrpSpPr>
            <a:grpSpLocks/>
          </p:cNvGrpSpPr>
          <p:nvPr/>
        </p:nvGrpSpPr>
        <p:grpSpPr bwMode="auto">
          <a:xfrm>
            <a:off x="1335088" y="4613275"/>
            <a:ext cx="1611312" cy="369888"/>
            <a:chOff x="932873" y="4248850"/>
            <a:chExt cx="1610696" cy="369332"/>
          </a:xfrm>
        </p:grpSpPr>
        <p:sp>
          <p:nvSpPr>
            <p:cNvPr id="22568" name="Rectangle 45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69" name="Rectangle 46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70" name="Rectangle 47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71" name="Rectangle 48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36" name="Group 49"/>
          <p:cNvGrpSpPr>
            <a:grpSpLocks/>
          </p:cNvGrpSpPr>
          <p:nvPr/>
        </p:nvGrpSpPr>
        <p:grpSpPr bwMode="auto">
          <a:xfrm>
            <a:off x="1736725" y="4987925"/>
            <a:ext cx="1611313" cy="368300"/>
            <a:chOff x="932873" y="4248850"/>
            <a:chExt cx="1610696" cy="369332"/>
          </a:xfrm>
        </p:grpSpPr>
        <p:sp>
          <p:nvSpPr>
            <p:cNvPr id="22564" name="Rectangle 50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65" name="Rectangle 51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66" name="Rectangle 52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67" name="Rectangle 53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37" name="Group 54"/>
          <p:cNvGrpSpPr>
            <a:grpSpLocks/>
          </p:cNvGrpSpPr>
          <p:nvPr/>
        </p:nvGrpSpPr>
        <p:grpSpPr bwMode="auto">
          <a:xfrm>
            <a:off x="2138363" y="5360988"/>
            <a:ext cx="1611312" cy="369887"/>
            <a:chOff x="932873" y="4248850"/>
            <a:chExt cx="1610696" cy="369332"/>
          </a:xfrm>
        </p:grpSpPr>
        <p:sp>
          <p:nvSpPr>
            <p:cNvPr id="22560" name="Rectangle 55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61" name="Rectangle 56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62" name="Rectangle 57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63" name="Rectangle 58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38" name="Group 61"/>
          <p:cNvGrpSpPr>
            <a:grpSpLocks/>
          </p:cNvGrpSpPr>
          <p:nvPr/>
        </p:nvGrpSpPr>
        <p:grpSpPr bwMode="auto">
          <a:xfrm>
            <a:off x="931863" y="1666875"/>
            <a:ext cx="1609725" cy="369888"/>
            <a:chOff x="932873" y="4248850"/>
            <a:chExt cx="1610696" cy="369332"/>
          </a:xfrm>
        </p:grpSpPr>
        <p:sp>
          <p:nvSpPr>
            <p:cNvPr id="22556" name="Rectangle 62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57" name="Rectangle 63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58" name="Rectangle 64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59" name="Rectangle 65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39" name="Group 66"/>
          <p:cNvGrpSpPr>
            <a:grpSpLocks/>
          </p:cNvGrpSpPr>
          <p:nvPr/>
        </p:nvGrpSpPr>
        <p:grpSpPr bwMode="auto">
          <a:xfrm>
            <a:off x="2541588" y="2036763"/>
            <a:ext cx="1611312" cy="368300"/>
            <a:chOff x="932873" y="4248850"/>
            <a:chExt cx="1610696" cy="369332"/>
          </a:xfrm>
        </p:grpSpPr>
        <p:sp>
          <p:nvSpPr>
            <p:cNvPr id="22552" name="Rectangle 67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53" name="Rectangle 68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54" name="Rectangle 69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55" name="Rectangle 70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40" name="Group 71"/>
          <p:cNvGrpSpPr>
            <a:grpSpLocks/>
          </p:cNvGrpSpPr>
          <p:nvPr/>
        </p:nvGrpSpPr>
        <p:grpSpPr bwMode="auto">
          <a:xfrm>
            <a:off x="4152900" y="2405063"/>
            <a:ext cx="1609725" cy="369887"/>
            <a:chOff x="932873" y="4248850"/>
            <a:chExt cx="1610696" cy="369332"/>
          </a:xfrm>
        </p:grpSpPr>
        <p:sp>
          <p:nvSpPr>
            <p:cNvPr id="22548" name="Rectangle 72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49" name="Rectangle 73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50" name="Rectangle 74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51" name="Rectangle 75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41" name="Group 76"/>
          <p:cNvGrpSpPr>
            <a:grpSpLocks/>
          </p:cNvGrpSpPr>
          <p:nvPr/>
        </p:nvGrpSpPr>
        <p:grpSpPr bwMode="auto">
          <a:xfrm>
            <a:off x="5762625" y="2774950"/>
            <a:ext cx="1611313" cy="369888"/>
            <a:chOff x="932873" y="4248850"/>
            <a:chExt cx="1610696" cy="369332"/>
          </a:xfrm>
        </p:grpSpPr>
        <p:sp>
          <p:nvSpPr>
            <p:cNvPr id="22544" name="Rectangle 77"/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F</a:t>
              </a:r>
            </a:p>
          </p:txBody>
        </p:sp>
        <p:sp>
          <p:nvSpPr>
            <p:cNvPr id="22545" name="Rectangle 78"/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D</a:t>
              </a:r>
            </a:p>
          </p:txBody>
        </p:sp>
        <p:sp>
          <p:nvSpPr>
            <p:cNvPr id="22546" name="Rectangle 79"/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E</a:t>
              </a:r>
            </a:p>
          </p:txBody>
        </p:sp>
        <p:sp>
          <p:nvSpPr>
            <p:cNvPr id="22547" name="Rectangle 80"/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W</a:t>
              </a:r>
            </a:p>
          </p:txBody>
        </p:sp>
      </p:grpSp>
      <p:cxnSp>
        <p:nvCxnSpPr>
          <p:cNvPr id="22542" name="Straight Arrow Connector 82"/>
          <p:cNvCxnSpPr>
            <a:cxnSpLocks noChangeShapeType="1"/>
          </p:cNvCxnSpPr>
          <p:nvPr/>
        </p:nvCxnSpPr>
        <p:spPr bwMode="auto">
          <a:xfrm>
            <a:off x="931863" y="5997575"/>
            <a:ext cx="64404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TextBox 83"/>
          <p:cNvSpPr txBox="1">
            <a:spLocks noChangeArrowheads="1"/>
          </p:cNvSpPr>
          <p:nvPr/>
        </p:nvSpPr>
        <p:spPr bwMode="auto">
          <a:xfrm>
            <a:off x="7459663" y="5821363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Time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Garamond" charset="0"/>
              </a:rPr>
              <a:t>Pipelining Multiple Loads of Laundry: In Practice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E429A7-9743-9548-88DD-5609BBBA466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23555" name="Picture 2" descr="F0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1524000" y="1141413"/>
            <a:ext cx="579120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981200" y="1598613"/>
            <a:ext cx="5410200" cy="175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pic>
        <p:nvPicPr>
          <p:cNvPr id="23557" name="Picture 5" descr="F0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3"/>
          <a:stretch>
            <a:fillRect/>
          </a:stretch>
        </p:blipFill>
        <p:spPr bwMode="auto">
          <a:xfrm>
            <a:off x="1524000" y="3275013"/>
            <a:ext cx="579120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1338263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1341438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343025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341438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2084388" y="1731963"/>
            <a:ext cx="1520825" cy="403225"/>
            <a:chOff x="1313" y="1236"/>
            <a:chExt cx="958" cy="254"/>
          </a:xfrm>
        </p:grpSpPr>
        <p:pic>
          <p:nvPicPr>
            <p:cNvPr id="2362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" y="1236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7" name="Picture 12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1238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" y="1258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1248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6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1339850"/>
            <a:ext cx="3016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1338263"/>
            <a:ext cx="630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1339850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1347788"/>
            <a:ext cx="3063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7" name="Group 19"/>
          <p:cNvGrpSpPr>
            <a:grpSpLocks/>
          </p:cNvGrpSpPr>
          <p:nvPr/>
        </p:nvGrpSpPr>
        <p:grpSpPr bwMode="auto">
          <a:xfrm>
            <a:off x="3590925" y="2090738"/>
            <a:ext cx="1520825" cy="403225"/>
            <a:chOff x="2262" y="1462"/>
            <a:chExt cx="958" cy="254"/>
          </a:xfrm>
        </p:grpSpPr>
        <p:pic>
          <p:nvPicPr>
            <p:cNvPr id="23622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" y="1462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3" name="Picture 2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" y="1464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4" name="Picture 2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484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5" name="Picture 2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" y="1474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6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1341438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2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344613"/>
            <a:ext cx="630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346200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1344613"/>
            <a:ext cx="3063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72" name="Group 28"/>
          <p:cNvGrpSpPr>
            <a:grpSpLocks/>
          </p:cNvGrpSpPr>
          <p:nvPr/>
        </p:nvGrpSpPr>
        <p:grpSpPr bwMode="auto">
          <a:xfrm>
            <a:off x="5092700" y="2405063"/>
            <a:ext cx="1520825" cy="403225"/>
            <a:chOff x="3208" y="1660"/>
            <a:chExt cx="958" cy="254"/>
          </a:xfrm>
        </p:grpSpPr>
        <p:pic>
          <p:nvPicPr>
            <p:cNvPr id="23618" name="Picture 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" y="1660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9" name="Picture 30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1662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0" name="Picture 3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" y="1682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1" name="Picture 3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" y="1672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73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1338263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74" name="Group 34"/>
          <p:cNvGrpSpPr>
            <a:grpSpLocks/>
          </p:cNvGrpSpPr>
          <p:nvPr/>
        </p:nvGrpSpPr>
        <p:grpSpPr bwMode="auto">
          <a:xfrm>
            <a:off x="6629400" y="2757488"/>
            <a:ext cx="1520825" cy="403225"/>
            <a:chOff x="4176" y="1882"/>
            <a:chExt cx="958" cy="254"/>
          </a:xfrm>
        </p:grpSpPr>
        <p:pic>
          <p:nvPicPr>
            <p:cNvPr id="23614" name="Picture 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882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5" name="Picture 36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" y="1884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6" name="Picture 3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9" y="1904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7" name="Picture 3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" y="1894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75" name="Line 39"/>
          <p:cNvSpPr>
            <a:spLocks noChangeShapeType="1"/>
          </p:cNvSpPr>
          <p:nvPr/>
        </p:nvSpPr>
        <p:spPr bwMode="auto">
          <a:xfrm flipV="1">
            <a:off x="2701925" y="1341438"/>
            <a:ext cx="0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40"/>
          <p:cNvSpPr>
            <a:spLocks noChangeShapeType="1"/>
          </p:cNvSpPr>
          <p:nvPr/>
        </p:nvSpPr>
        <p:spPr bwMode="auto">
          <a:xfrm flipV="1">
            <a:off x="4210050" y="1350963"/>
            <a:ext cx="0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41"/>
          <p:cNvSpPr>
            <a:spLocks noChangeShapeType="1"/>
          </p:cNvSpPr>
          <p:nvPr/>
        </p:nvSpPr>
        <p:spPr bwMode="auto">
          <a:xfrm flipV="1">
            <a:off x="5715000" y="1346200"/>
            <a:ext cx="0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42"/>
          <p:cNvSpPr>
            <a:spLocks noChangeArrowheads="1"/>
          </p:cNvSpPr>
          <p:nvPr/>
        </p:nvSpPr>
        <p:spPr bwMode="auto">
          <a:xfrm>
            <a:off x="1981200" y="3656013"/>
            <a:ext cx="5410200" cy="2362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grpSp>
        <p:nvGrpSpPr>
          <p:cNvPr id="23579" name="Group 43"/>
          <p:cNvGrpSpPr>
            <a:grpSpLocks/>
          </p:cNvGrpSpPr>
          <p:nvPr/>
        </p:nvGrpSpPr>
        <p:grpSpPr bwMode="auto">
          <a:xfrm>
            <a:off x="2089150" y="4271963"/>
            <a:ext cx="1520825" cy="403225"/>
            <a:chOff x="1313" y="1236"/>
            <a:chExt cx="958" cy="254"/>
          </a:xfrm>
        </p:grpSpPr>
        <p:pic>
          <p:nvPicPr>
            <p:cNvPr id="23610" name="Picture 4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" y="1236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1" name="Picture 4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1238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4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" y="1258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3" name="Picture 4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1248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80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629025"/>
            <a:ext cx="3016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1" name="Picture 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3633788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2" name="Picture 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88" y="3632200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3" name="Picture 5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3632200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4" name="Picture 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4675188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5" name="Picture 53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4678363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6" name="Picture 5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4710113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7" name="Picture 5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4694238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8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5062538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9" name="Picture 5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5059363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0" name="Picture 5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097463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1" name="Picture 5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5081588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2" name="Picture 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5434013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3" name="Picture 61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5427663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4" name="Picture 6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5459413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5" name="Picture 6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5443538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6" name="Picture 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3708400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7" name="Picture 6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8" y="3706813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8" name="Picture 6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3706813"/>
            <a:ext cx="6111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9" name="Picture 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3786188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0" name="Picture 6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3784600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1" name="Picture 6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3784600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2" name="Picture 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3862388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3" name="Picture 7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3860800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4" name="Picture 7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3860800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5" name="Picture 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3703638"/>
            <a:ext cx="3143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6" name="Picture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3781425"/>
            <a:ext cx="3206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7" name="Picture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857625"/>
            <a:ext cx="3206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08" name="Text Box 76"/>
          <p:cNvSpPr txBox="1">
            <a:spLocks noChangeArrowheads="1"/>
          </p:cNvSpPr>
          <p:nvPr/>
        </p:nvSpPr>
        <p:spPr bwMode="auto">
          <a:xfrm>
            <a:off x="3124200" y="5942013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the slowest step decides throughput</a:t>
            </a:r>
          </a:p>
        </p:txBody>
      </p:sp>
      <p:sp>
        <p:nvSpPr>
          <p:cNvPr id="23609" name="Rectangle 77"/>
          <p:cNvSpPr>
            <a:spLocks noChangeArrowheads="1"/>
          </p:cNvSpPr>
          <p:nvPr/>
        </p:nvSpPr>
        <p:spPr bwMode="auto">
          <a:xfrm>
            <a:off x="0" y="6642100"/>
            <a:ext cx="472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800">
                <a:latin typeface="Calibri" charset="0"/>
              </a:rPr>
              <a:t>Based on original figure from [P&amp;H CO&amp;D, COPYRIGHT 2004 Elsevier. ALL RIGHTS RESERVED.]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solidFill>
                  <a:srgbClr val="006633"/>
                </a:solidFill>
                <a:latin typeface="Garamond" charset="0"/>
              </a:rPr>
              <a:t>Pipelining Multiple Loads of Laundry: In Practice</a:t>
            </a:r>
            <a:endParaRPr lang="en-US">
              <a:latin typeface="Garamond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F5A82A-3E1D-2D42-AB81-F0AC815768B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1524000" y="3424238"/>
            <a:ext cx="5867400" cy="2743200"/>
            <a:chOff x="1191" y="1327"/>
            <a:chExt cx="3696" cy="1728"/>
          </a:xfrm>
        </p:grpSpPr>
        <p:pic>
          <p:nvPicPr>
            <p:cNvPr id="24622" name="Picture 4" descr="F06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793"/>
            <a:stretch>
              <a:fillRect/>
            </a:stretch>
          </p:blipFill>
          <p:spPr bwMode="auto">
            <a:xfrm>
              <a:off x="1191" y="1327"/>
              <a:ext cx="3648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23" name="Group 5"/>
            <p:cNvGrpSpPr>
              <a:grpSpLocks/>
            </p:cNvGrpSpPr>
            <p:nvPr/>
          </p:nvGrpSpPr>
          <p:grpSpPr bwMode="auto">
            <a:xfrm>
              <a:off x="1479" y="1550"/>
              <a:ext cx="3408" cy="1505"/>
              <a:chOff x="1479" y="1550"/>
              <a:chExt cx="3408" cy="1505"/>
            </a:xfrm>
          </p:grpSpPr>
          <p:sp>
            <p:nvSpPr>
              <p:cNvPr id="24624" name="Rectangle 6"/>
              <p:cNvSpPr>
                <a:spLocks noChangeArrowheads="1"/>
              </p:cNvSpPr>
              <p:nvPr/>
            </p:nvSpPr>
            <p:spPr bwMode="auto">
              <a:xfrm>
                <a:off x="1479" y="1567"/>
                <a:ext cx="3408" cy="14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24625" name="Group 7"/>
              <p:cNvGrpSpPr>
                <a:grpSpLocks/>
              </p:cNvGrpSpPr>
              <p:nvPr/>
            </p:nvGrpSpPr>
            <p:grpSpPr bwMode="auto">
              <a:xfrm>
                <a:off x="1547" y="1955"/>
                <a:ext cx="958" cy="254"/>
                <a:chOff x="1313" y="1236"/>
                <a:chExt cx="958" cy="254"/>
              </a:xfrm>
            </p:grpSpPr>
            <p:pic>
              <p:nvPicPr>
                <p:cNvPr id="24662" name="Picture 8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3" y="1236"/>
                  <a:ext cx="190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663" name="Picture 9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7" y="1238"/>
                  <a:ext cx="392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664" name="Picture 10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96" y="1258"/>
                  <a:ext cx="191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665" name="Picture 11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2" y="1248"/>
                  <a:ext cx="179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4626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1" y="1550"/>
                <a:ext cx="1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7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0" y="1553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8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2" y="1552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9" name="Picture 15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4" y="1552"/>
                <a:ext cx="3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0" name="Picture 1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5" y="2209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1" name="Picture 17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3" y="2211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2" name="Picture 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2" y="2231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3" name="Picture 1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8" y="2221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4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9" y="2453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5" name="Picture 2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" y="2451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6" name="Picture 2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" y="2475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7" name="Picture 2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" y="2465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8" name="Picture 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" y="2695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39" name="Picture 25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7" y="2691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0" name="Picture 2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2711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1" name="Picture 2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" y="2701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2" name="Picture 2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" y="1600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3" name="Picture 2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" y="1599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4" name="Picture 30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" y="1599"/>
                <a:ext cx="38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5" name="Picture 3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" y="1649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6" name="Picture 3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" y="1648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7" name="Picture 33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7" y="1648"/>
                <a:ext cx="3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8" name="Picture 3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" y="1697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49" name="Picture 3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7" y="1696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50" name="Picture 36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9" y="1696"/>
                <a:ext cx="3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51" name="Picture 3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7" y="1597"/>
                <a:ext cx="19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52" name="Picture 3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2" y="1646"/>
                <a:ext cx="20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53" name="Picture 39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0" y="1694"/>
                <a:ext cx="20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54" name="Text Box 40"/>
              <p:cNvSpPr txBox="1">
                <a:spLocks noChangeArrowheads="1"/>
              </p:cNvSpPr>
              <p:nvPr/>
            </p:nvSpPr>
            <p:spPr bwMode="auto">
              <a:xfrm>
                <a:off x="1788" y="1987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accent1"/>
                    </a:solidFill>
                    <a:latin typeface="Calibri" charset="0"/>
                  </a:rPr>
                  <a:t>A</a:t>
                </a:r>
              </a:p>
            </p:txBody>
          </p:sp>
          <p:sp>
            <p:nvSpPr>
              <p:cNvPr id="24655" name="Text Box 41"/>
              <p:cNvSpPr txBox="1">
                <a:spLocks noChangeArrowheads="1"/>
              </p:cNvSpPr>
              <p:nvPr/>
            </p:nvSpPr>
            <p:spPr bwMode="auto">
              <a:xfrm>
                <a:off x="1971" y="2248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accent2"/>
                    </a:solidFill>
                    <a:latin typeface="Calibri" charset="0"/>
                  </a:rPr>
                  <a:t>B</a:t>
                </a:r>
              </a:p>
            </p:txBody>
          </p:sp>
          <p:sp>
            <p:nvSpPr>
              <p:cNvPr id="24656" name="Text Box 42"/>
              <p:cNvSpPr txBox="1">
                <a:spLocks noChangeArrowheads="1"/>
              </p:cNvSpPr>
              <p:nvPr/>
            </p:nvSpPr>
            <p:spPr bwMode="auto">
              <a:xfrm>
                <a:off x="2196" y="2485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accent1"/>
                    </a:solidFill>
                    <a:latin typeface="Calibri" charset="0"/>
                  </a:rPr>
                  <a:t>A</a:t>
                </a:r>
              </a:p>
            </p:txBody>
          </p:sp>
          <p:sp>
            <p:nvSpPr>
              <p:cNvPr id="24657" name="Text Box 43"/>
              <p:cNvSpPr txBox="1">
                <a:spLocks noChangeArrowheads="1"/>
              </p:cNvSpPr>
              <p:nvPr/>
            </p:nvSpPr>
            <p:spPr bwMode="auto">
              <a:xfrm>
                <a:off x="2400" y="2726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accent2"/>
                    </a:solidFill>
                    <a:latin typeface="Calibri" charset="0"/>
                  </a:rPr>
                  <a:t>B</a:t>
                </a:r>
              </a:p>
            </p:txBody>
          </p:sp>
          <p:sp>
            <p:nvSpPr>
              <p:cNvPr id="24658" name="Rectangle 44"/>
              <p:cNvSpPr>
                <a:spLocks noChangeArrowheads="1"/>
              </p:cNvSpPr>
              <p:nvPr/>
            </p:nvSpPr>
            <p:spPr bwMode="auto">
              <a:xfrm>
                <a:off x="1741" y="1561"/>
                <a:ext cx="387" cy="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659" name="Rectangle 45"/>
              <p:cNvSpPr>
                <a:spLocks noChangeArrowheads="1"/>
              </p:cNvSpPr>
              <p:nvPr/>
            </p:nvSpPr>
            <p:spPr bwMode="auto">
              <a:xfrm>
                <a:off x="2133" y="1654"/>
                <a:ext cx="372" cy="4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660" name="Rectangle 46"/>
              <p:cNvSpPr>
                <a:spLocks noChangeArrowheads="1"/>
              </p:cNvSpPr>
              <p:nvPr/>
            </p:nvSpPr>
            <p:spPr bwMode="auto">
              <a:xfrm>
                <a:off x="2333" y="1701"/>
                <a:ext cx="363" cy="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661" name="Rectangle 47"/>
              <p:cNvSpPr>
                <a:spLocks noChangeArrowheads="1"/>
              </p:cNvSpPr>
              <p:nvPr/>
            </p:nvSpPr>
            <p:spPr bwMode="auto">
              <a:xfrm>
                <a:off x="1938" y="1609"/>
                <a:ext cx="369" cy="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24581" name="Text Box 48"/>
          <p:cNvSpPr txBox="1">
            <a:spLocks noChangeArrowheads="1"/>
          </p:cNvSpPr>
          <p:nvPr/>
        </p:nvSpPr>
        <p:spPr bwMode="auto">
          <a:xfrm>
            <a:off x="0" y="609123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bg2"/>
                </a:solidFill>
                <a:latin typeface="Calibri" charset="0"/>
              </a:rPr>
              <a:t>Throughput restored (2 loads per hour) using 2 dryers </a:t>
            </a:r>
          </a:p>
        </p:txBody>
      </p:sp>
      <p:grpSp>
        <p:nvGrpSpPr>
          <p:cNvPr id="24582" name="Group 49"/>
          <p:cNvGrpSpPr>
            <a:grpSpLocks/>
          </p:cNvGrpSpPr>
          <p:nvPr/>
        </p:nvGrpSpPr>
        <p:grpSpPr bwMode="auto">
          <a:xfrm>
            <a:off x="1524000" y="1214438"/>
            <a:ext cx="6626225" cy="2209800"/>
            <a:chOff x="960" y="864"/>
            <a:chExt cx="4174" cy="1392"/>
          </a:xfrm>
        </p:grpSpPr>
        <p:pic>
          <p:nvPicPr>
            <p:cNvPr id="24584" name="Picture 50" descr="F06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0"/>
            <a:stretch>
              <a:fillRect/>
            </a:stretch>
          </p:blipFill>
          <p:spPr bwMode="auto">
            <a:xfrm>
              <a:off x="960" y="864"/>
              <a:ext cx="3648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51"/>
            <p:cNvSpPr>
              <a:spLocks noChangeArrowheads="1"/>
            </p:cNvSpPr>
            <p:nvPr/>
          </p:nvSpPr>
          <p:spPr bwMode="auto">
            <a:xfrm>
              <a:off x="1248" y="1152"/>
              <a:ext cx="3408" cy="1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pic>
          <p:nvPicPr>
            <p:cNvPr id="24586" name="Picture 5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" y="988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7" name="Picture 53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990"/>
              <a:ext cx="39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8" name="Picture 5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" y="991"/>
              <a:ext cx="1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9" name="Picture 5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990"/>
              <a:ext cx="19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90" name="Group 56"/>
            <p:cNvGrpSpPr>
              <a:grpSpLocks/>
            </p:cNvGrpSpPr>
            <p:nvPr/>
          </p:nvGrpSpPr>
          <p:grpSpPr bwMode="auto">
            <a:xfrm>
              <a:off x="1313" y="1236"/>
              <a:ext cx="958" cy="254"/>
              <a:chOff x="1313" y="1236"/>
              <a:chExt cx="958" cy="254"/>
            </a:xfrm>
          </p:grpSpPr>
          <p:pic>
            <p:nvPicPr>
              <p:cNvPr id="24618" name="Picture 5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3" y="1236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9" name="Picture 5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7" y="1238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0" name="Picture 5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6" y="1258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21" name="Picture 6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2" y="1248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591" name="Picture 6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" y="989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2" name="Picture 62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" y="988"/>
              <a:ext cx="39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3" name="Picture 6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" y="989"/>
              <a:ext cx="1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4" name="Picture 6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" y="994"/>
              <a:ext cx="19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95" name="Group 65"/>
            <p:cNvGrpSpPr>
              <a:grpSpLocks/>
            </p:cNvGrpSpPr>
            <p:nvPr/>
          </p:nvGrpSpPr>
          <p:grpSpPr bwMode="auto">
            <a:xfrm>
              <a:off x="2262" y="1462"/>
              <a:ext cx="958" cy="254"/>
              <a:chOff x="2262" y="1462"/>
              <a:chExt cx="958" cy="254"/>
            </a:xfrm>
          </p:grpSpPr>
          <p:pic>
            <p:nvPicPr>
              <p:cNvPr id="24614" name="Picture 6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2" y="1462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5" name="Picture 67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6" y="1464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6" name="Picture 6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5" y="1484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7" name="Picture 6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1" y="1474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596" name="Picture 7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" y="990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7" name="Picture 7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992"/>
              <a:ext cx="39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8" name="Picture 7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" y="993"/>
              <a:ext cx="1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9" name="Picture 7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" y="992"/>
              <a:ext cx="19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00" name="Group 74"/>
            <p:cNvGrpSpPr>
              <a:grpSpLocks/>
            </p:cNvGrpSpPr>
            <p:nvPr/>
          </p:nvGrpSpPr>
          <p:grpSpPr bwMode="auto">
            <a:xfrm>
              <a:off x="3208" y="1660"/>
              <a:ext cx="958" cy="254"/>
              <a:chOff x="3208" y="1660"/>
              <a:chExt cx="958" cy="254"/>
            </a:xfrm>
          </p:grpSpPr>
          <p:pic>
            <p:nvPicPr>
              <p:cNvPr id="24610" name="Picture 7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8" y="1660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1" name="Picture 7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" y="1662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2" name="Picture 7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1" y="1682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3" name="Picture 7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7" y="1672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601" name="Picture 7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" y="988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02" name="Group 80"/>
            <p:cNvGrpSpPr>
              <a:grpSpLocks/>
            </p:cNvGrpSpPr>
            <p:nvPr/>
          </p:nvGrpSpPr>
          <p:grpSpPr bwMode="auto">
            <a:xfrm>
              <a:off x="4176" y="1882"/>
              <a:ext cx="958" cy="254"/>
              <a:chOff x="4176" y="1882"/>
              <a:chExt cx="958" cy="254"/>
            </a:xfrm>
          </p:grpSpPr>
          <p:pic>
            <p:nvPicPr>
              <p:cNvPr id="24606" name="Picture 8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1882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07" name="Picture 8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" y="1884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08" name="Picture 8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9" y="1904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09" name="Picture 8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5" y="1894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603" name="Line 85"/>
            <p:cNvSpPr>
              <a:spLocks noChangeShapeType="1"/>
            </p:cNvSpPr>
            <p:nvPr/>
          </p:nvSpPr>
          <p:spPr bwMode="auto">
            <a:xfrm flipV="1">
              <a:off x="1702" y="99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86"/>
            <p:cNvSpPr>
              <a:spLocks noChangeShapeType="1"/>
            </p:cNvSpPr>
            <p:nvPr/>
          </p:nvSpPr>
          <p:spPr bwMode="auto">
            <a:xfrm flipV="1">
              <a:off x="2652" y="996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Line 87"/>
            <p:cNvSpPr>
              <a:spLocks noChangeShapeType="1"/>
            </p:cNvSpPr>
            <p:nvPr/>
          </p:nvSpPr>
          <p:spPr bwMode="auto">
            <a:xfrm flipV="1">
              <a:off x="3600" y="99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Rectangle 77"/>
          <p:cNvSpPr>
            <a:spLocks noChangeArrowheads="1"/>
          </p:cNvSpPr>
          <p:nvPr/>
        </p:nvSpPr>
        <p:spPr bwMode="auto">
          <a:xfrm>
            <a:off x="0" y="6642100"/>
            <a:ext cx="472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800">
                <a:latin typeface="Calibri" charset="0"/>
              </a:rPr>
              <a:t>Based on original figure from [P&amp;H CO&amp;D, COPYRIGHT 2004 Elsevier. ALL RIGHTS RESERVED.]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13268</TotalTime>
  <Words>863</Words>
  <Application>Microsoft Macintosh PowerPoint</Application>
  <PresentationFormat>On-screen Show (4:3)</PresentationFormat>
  <Paragraphs>216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ECE3056A Architecture, Concurrency, and Energy Lecture: Pipelined Microarchitectures</vt:lpstr>
      <vt:lpstr>The Laundry Analogy </vt:lpstr>
      <vt:lpstr>Pipelining Multiple Loads of Laundry</vt:lpstr>
      <vt:lpstr>Can We Design Better Microarchitecture?</vt:lpstr>
      <vt:lpstr>Can We Use the Idle Hardware to Improve Concurrency? </vt:lpstr>
      <vt:lpstr>Pipelining: Basic Idea</vt:lpstr>
      <vt:lpstr>Example: Execution of Four Independent ADDs</vt:lpstr>
      <vt:lpstr>Pipelining Multiple Loads of Laundry: In Practice</vt:lpstr>
      <vt:lpstr>Pipelining Multiple Loads of Laundry: In Practice</vt:lpstr>
      <vt:lpstr>Ideal Pipelining</vt:lpstr>
      <vt:lpstr>More Realistic Pipeline: Throughput</vt:lpstr>
      <vt:lpstr>More Realistic Pipeline: Cost</vt:lpstr>
      <vt:lpstr>An Ideal Pipeline</vt:lpstr>
      <vt:lpstr>Instruction Pipeline: Not An Ideal Pipeline</vt:lpstr>
      <vt:lpstr>Issues in Pipeline Design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Moin Qureshi</cp:lastModifiedBy>
  <cp:revision>511</cp:revision>
  <cp:lastPrinted>2012-02-06T05:16:11Z</cp:lastPrinted>
  <dcterms:created xsi:type="dcterms:W3CDTF">2010-09-08T00:51:32Z</dcterms:created>
  <dcterms:modified xsi:type="dcterms:W3CDTF">2014-09-16T15:03:11Z</dcterms:modified>
</cp:coreProperties>
</file>