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4" r:id="rId2"/>
    <p:sldId id="670" r:id="rId3"/>
    <p:sldId id="671" r:id="rId4"/>
    <p:sldId id="647" r:id="rId5"/>
    <p:sldId id="659" r:id="rId6"/>
    <p:sldId id="664" r:id="rId7"/>
    <p:sldId id="669" r:id="rId8"/>
    <p:sldId id="672" r:id="rId9"/>
    <p:sldId id="673" r:id="rId10"/>
    <p:sldId id="676" r:id="rId11"/>
    <p:sldId id="677" r:id="rId12"/>
    <p:sldId id="678" r:id="rId13"/>
    <p:sldId id="694" r:id="rId14"/>
    <p:sldId id="695" r:id="rId15"/>
    <p:sldId id="698" r:id="rId16"/>
    <p:sldId id="699" r:id="rId17"/>
    <p:sldId id="700" r:id="rId18"/>
    <p:sldId id="701" r:id="rId19"/>
    <p:sldId id="702" r:id="rId20"/>
    <p:sldId id="703" r:id="rId21"/>
    <p:sldId id="696" r:id="rId22"/>
    <p:sldId id="679" r:id="rId23"/>
    <p:sldId id="680" r:id="rId24"/>
    <p:sldId id="681" r:id="rId25"/>
    <p:sldId id="682" r:id="rId26"/>
    <p:sldId id="683" r:id="rId27"/>
    <p:sldId id="684" r:id="rId28"/>
    <p:sldId id="693" r:id="rId29"/>
    <p:sldId id="685" r:id="rId30"/>
    <p:sldId id="686" r:id="rId31"/>
    <p:sldId id="687" r:id="rId32"/>
    <p:sldId id="69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544" y="-96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542F211A-8EBE-134C-9A42-9CD660AF1A4A}" type="datetime1">
              <a:rPr lang="en-US"/>
              <a:pPr>
                <a:defRPr/>
              </a:pPr>
              <a:t>9/17/14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B5DDF35-AD6B-7F4A-9541-63B949586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45A0EE-BFC7-C348-B6FC-188B5D459895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1431A3-BB84-DD43-BF49-D80446276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0841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0561F-15C7-DB44-999A-4609F4F49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91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22211-B67D-1746-816E-4FD1C7928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940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DE83-2B4D-BC43-B819-385D01242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3707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0630B-435F-D648-9ED1-0AC5C6809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253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D4934-D553-5140-ABF3-8E5DD10D0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18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22D89-B8F2-654C-BADD-99F8CC65A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02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C9D89-CE2E-2745-A48C-B7E96BFED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094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FFB7B-1FE0-4D46-BE40-5DE0D055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813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8C82C-78E1-6347-9507-39AD65DE2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524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72A7-F993-9E4D-924E-9F8D9BCD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709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01A1C-2D55-954C-B044-5A934F908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7101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319351C-4389-424F-A833-FF82EB647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941388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Garamond" charset="0"/>
              </a:rPr>
              <a:t>ECE3056A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Architecture, Concurrency, and Energy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Lecture: Pipelined Microarchitectures</a:t>
            </a: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003399"/>
                </a:solidFill>
                <a:latin typeface="Tahoma" charset="0"/>
              </a:rPr>
              <a:t>Prof. Moinuddin Qureshi</a:t>
            </a:r>
          </a:p>
          <a:p>
            <a:pPr eaLnBrk="1" hangingPunct="1">
              <a:buFont typeface="Wingdings" charset="0"/>
              <a:buNone/>
            </a:pPr>
            <a:endParaRPr lang="en-US">
              <a:solidFill>
                <a:srgbClr val="003399"/>
              </a:solidFill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solidFill>
                <a:srgbClr val="003399"/>
              </a:solidFill>
              <a:latin typeface="Tahoma" charset="0"/>
            </a:endParaRPr>
          </a:p>
          <a:p>
            <a:pPr algn="r" eaLnBrk="1" hangingPunct="1"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algn="r" eaLnBrk="1" hangingPunct="1">
              <a:buFont typeface="Wingdings" charset="0"/>
              <a:buNone/>
            </a:pPr>
            <a:r>
              <a:rPr lang="en-US" sz="1800">
                <a:latin typeface="Tahoma" charset="0"/>
              </a:rPr>
              <a:t>Slides adapted from: Prof. Mutlu (CMU) 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Ideal Pipelining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6D5052-B4F9-314E-A574-A55FA9EE2B1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447800" y="1676400"/>
            <a:ext cx="3200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combinational logic (F,D,E,M,W)</a:t>
            </a:r>
          </a:p>
          <a:p>
            <a:r>
              <a:rPr lang="en-US">
                <a:latin typeface="Calibri" charset="0"/>
              </a:rPr>
              <a:t>T psec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838200" y="1676400"/>
            <a:ext cx="304800" cy="914400"/>
            <a:chOff x="384" y="960"/>
            <a:chExt cx="192" cy="576"/>
          </a:xfrm>
        </p:grpSpPr>
        <p:sp>
          <p:nvSpPr>
            <p:cNvPr id="25662" name="Rectangle 4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663" name="Freeform 5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5726113" y="1952625"/>
            <a:ext cx="1357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charset="0"/>
              </a:rPr>
              <a:t>BW=~(1/T)</a:t>
            </a:r>
            <a:endParaRPr lang="en-US">
              <a:latin typeface="Calibri" charset="0"/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6738938" y="3543300"/>
            <a:ext cx="1355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charset="0"/>
              </a:rPr>
              <a:t>BW=~(2/T)</a:t>
            </a:r>
            <a:endParaRPr lang="en-US">
              <a:latin typeface="Calibri" charset="0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447800" y="3276600"/>
            <a:ext cx="1600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T/2 ps (F,D,E)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962400" y="3276600"/>
            <a:ext cx="1600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T/2 ps (M,W)</a:t>
            </a:r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>
            <a:off x="5334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7602538" y="5302250"/>
            <a:ext cx="1355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charset="0"/>
              </a:rPr>
              <a:t>BW=~(3/T)</a:t>
            </a:r>
            <a:endParaRPr lang="en-US">
              <a:latin typeface="Calibri" charset="0"/>
            </a:endParaRPr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14478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T/3</a:t>
            </a:r>
          </a:p>
          <a:p>
            <a:r>
              <a:rPr lang="en-US">
                <a:latin typeface="Calibri" charset="0"/>
              </a:rPr>
              <a:t> ps (F,D)</a:t>
            </a:r>
          </a:p>
        </p:txBody>
      </p:sp>
      <p:sp>
        <p:nvSpPr>
          <p:cNvPr id="25612" name="Rectangle 14"/>
          <p:cNvSpPr>
            <a:spLocks noChangeArrowheads="1"/>
          </p:cNvSpPr>
          <p:nvPr/>
        </p:nvSpPr>
        <p:spPr bwMode="auto">
          <a:xfrm>
            <a:off x="34290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T/3</a:t>
            </a:r>
          </a:p>
          <a:p>
            <a:r>
              <a:rPr lang="en-US">
                <a:latin typeface="Calibri" charset="0"/>
              </a:rPr>
              <a:t> ps (E,M)</a:t>
            </a:r>
          </a:p>
        </p:txBody>
      </p:sp>
      <p:sp>
        <p:nvSpPr>
          <p:cNvPr id="25613" name="Rectangle 15"/>
          <p:cNvSpPr>
            <a:spLocks noChangeArrowheads="1"/>
          </p:cNvSpPr>
          <p:nvPr/>
        </p:nvSpPr>
        <p:spPr bwMode="auto">
          <a:xfrm>
            <a:off x="54102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T/3</a:t>
            </a:r>
          </a:p>
          <a:p>
            <a:r>
              <a:rPr lang="en-US">
                <a:latin typeface="Calibri" charset="0"/>
              </a:rPr>
              <a:t> ps (M,W)</a:t>
            </a:r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11430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15" name="Group 17"/>
          <p:cNvGrpSpPr>
            <a:grpSpLocks/>
          </p:cNvGrpSpPr>
          <p:nvPr/>
        </p:nvGrpSpPr>
        <p:grpSpPr bwMode="auto">
          <a:xfrm>
            <a:off x="4953000" y="1676400"/>
            <a:ext cx="304800" cy="914400"/>
            <a:chOff x="384" y="960"/>
            <a:chExt cx="192" cy="576"/>
          </a:xfrm>
        </p:grpSpPr>
        <p:sp>
          <p:nvSpPr>
            <p:cNvPr id="25660" name="Rectangle 18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661" name="Freeform 19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6" name="Line 20"/>
          <p:cNvSpPr>
            <a:spLocks noChangeShapeType="1"/>
          </p:cNvSpPr>
          <p:nvPr/>
        </p:nvSpPr>
        <p:spPr bwMode="auto">
          <a:xfrm>
            <a:off x="46482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21"/>
          <p:cNvSpPr>
            <a:spLocks noChangeShapeType="1"/>
          </p:cNvSpPr>
          <p:nvPr/>
        </p:nvSpPr>
        <p:spPr bwMode="auto">
          <a:xfrm>
            <a:off x="52578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18" name="Group 22"/>
          <p:cNvGrpSpPr>
            <a:grpSpLocks/>
          </p:cNvGrpSpPr>
          <p:nvPr/>
        </p:nvGrpSpPr>
        <p:grpSpPr bwMode="auto">
          <a:xfrm>
            <a:off x="533400" y="3276600"/>
            <a:ext cx="914400" cy="914400"/>
            <a:chOff x="96" y="1968"/>
            <a:chExt cx="576" cy="576"/>
          </a:xfrm>
        </p:grpSpPr>
        <p:grpSp>
          <p:nvGrpSpPr>
            <p:cNvPr id="25655" name="Group 23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58" name="Rectangle 24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59" name="Freeform 25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56" name="Line 26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Line 27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9" name="Group 28"/>
          <p:cNvGrpSpPr>
            <a:grpSpLocks/>
          </p:cNvGrpSpPr>
          <p:nvPr/>
        </p:nvGrpSpPr>
        <p:grpSpPr bwMode="auto">
          <a:xfrm>
            <a:off x="3048000" y="3276600"/>
            <a:ext cx="914400" cy="914400"/>
            <a:chOff x="96" y="1968"/>
            <a:chExt cx="576" cy="576"/>
          </a:xfrm>
        </p:grpSpPr>
        <p:grpSp>
          <p:nvGrpSpPr>
            <p:cNvPr id="25650" name="Group 29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53" name="Rectangle 30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54" name="Freeform 31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51" name="Line 32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Line 33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0" name="Group 34"/>
          <p:cNvGrpSpPr>
            <a:grpSpLocks/>
          </p:cNvGrpSpPr>
          <p:nvPr/>
        </p:nvGrpSpPr>
        <p:grpSpPr bwMode="auto">
          <a:xfrm>
            <a:off x="5562600" y="3276600"/>
            <a:ext cx="914400" cy="914400"/>
            <a:chOff x="96" y="1968"/>
            <a:chExt cx="576" cy="576"/>
          </a:xfrm>
        </p:grpSpPr>
        <p:grpSp>
          <p:nvGrpSpPr>
            <p:cNvPr id="25645" name="Group 35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48" name="Rectangle 36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49" name="Freeform 37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46" name="Line 38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Line 39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1" name="Group 40"/>
          <p:cNvGrpSpPr>
            <a:grpSpLocks/>
          </p:cNvGrpSpPr>
          <p:nvPr/>
        </p:nvGrpSpPr>
        <p:grpSpPr bwMode="auto">
          <a:xfrm>
            <a:off x="533400" y="5029200"/>
            <a:ext cx="914400" cy="914400"/>
            <a:chOff x="96" y="1968"/>
            <a:chExt cx="576" cy="576"/>
          </a:xfrm>
        </p:grpSpPr>
        <p:grpSp>
          <p:nvGrpSpPr>
            <p:cNvPr id="25640" name="Group 41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43" name="Rectangle 42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44" name="Freeform 43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41" name="Line 44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45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2" name="Group 46"/>
          <p:cNvGrpSpPr>
            <a:grpSpLocks/>
          </p:cNvGrpSpPr>
          <p:nvPr/>
        </p:nvGrpSpPr>
        <p:grpSpPr bwMode="auto">
          <a:xfrm>
            <a:off x="2514600" y="5029200"/>
            <a:ext cx="914400" cy="914400"/>
            <a:chOff x="96" y="1968"/>
            <a:chExt cx="576" cy="576"/>
          </a:xfrm>
        </p:grpSpPr>
        <p:grpSp>
          <p:nvGrpSpPr>
            <p:cNvPr id="25635" name="Group 47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38" name="Rectangle 48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39" name="Freeform 49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6" name="Line 50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51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3" name="Group 52"/>
          <p:cNvGrpSpPr>
            <a:grpSpLocks/>
          </p:cNvGrpSpPr>
          <p:nvPr/>
        </p:nvGrpSpPr>
        <p:grpSpPr bwMode="auto">
          <a:xfrm>
            <a:off x="4495800" y="5029200"/>
            <a:ext cx="914400" cy="914400"/>
            <a:chOff x="96" y="1968"/>
            <a:chExt cx="576" cy="576"/>
          </a:xfrm>
        </p:grpSpPr>
        <p:grpSp>
          <p:nvGrpSpPr>
            <p:cNvPr id="25630" name="Group 53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33" name="Rectangle 54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34" name="Freeform 55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1" name="Line 56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57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4" name="Group 58"/>
          <p:cNvGrpSpPr>
            <a:grpSpLocks/>
          </p:cNvGrpSpPr>
          <p:nvPr/>
        </p:nvGrpSpPr>
        <p:grpSpPr bwMode="auto">
          <a:xfrm>
            <a:off x="6477000" y="5029200"/>
            <a:ext cx="914400" cy="914400"/>
            <a:chOff x="96" y="1968"/>
            <a:chExt cx="576" cy="576"/>
          </a:xfrm>
        </p:grpSpPr>
        <p:grpSp>
          <p:nvGrpSpPr>
            <p:cNvPr id="25625" name="Group 59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28" name="Rectangle 60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29" name="Freeform 61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6" name="Line 62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63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More Realistic Pipeline: Throughput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Calibri" charset="0"/>
              </a:rPr>
              <a:t>Nonpipelined version with delay 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T </a:t>
            </a:r>
            <a:r>
              <a:rPr lang="en-US">
                <a:latin typeface="Calibri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BW = 1/(T+S) </a:t>
            </a:r>
            <a:r>
              <a:rPr lang="en-US">
                <a:latin typeface="Calibri" charset="0"/>
              </a:rPr>
              <a:t>where 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S </a:t>
            </a:r>
            <a:r>
              <a:rPr lang="en-US">
                <a:latin typeface="Calibri" charset="0"/>
              </a:rPr>
              <a:t>= latch delay</a:t>
            </a:r>
            <a:endParaRPr lang="en-US">
              <a:solidFill>
                <a:schemeClr val="accent1"/>
              </a:solidFill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 sz="1100">
              <a:latin typeface="Calibri" charset="0"/>
            </a:endParaRPr>
          </a:p>
          <a:p>
            <a:endParaRPr lang="en-US" sz="1100">
              <a:latin typeface="Calibri" charset="0"/>
            </a:endParaRPr>
          </a:p>
          <a:p>
            <a:r>
              <a:rPr lang="en-US">
                <a:latin typeface="Calibri" charset="0"/>
              </a:rPr>
              <a:t>k-stage pipelined version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BW</a:t>
            </a:r>
            <a:r>
              <a:rPr lang="en-US" baseline="-25000">
                <a:solidFill>
                  <a:srgbClr val="0000FF"/>
                </a:solidFill>
                <a:latin typeface="Calibri" charset="0"/>
              </a:rPr>
              <a:t>k-stage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 = 1 / (T/k +S )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FF"/>
                </a:solidFill>
                <a:latin typeface="Calibri" charset="0"/>
              </a:rPr>
              <a:t>		BW</a:t>
            </a:r>
            <a:r>
              <a:rPr lang="en-US" baseline="-25000">
                <a:solidFill>
                  <a:srgbClr val="0000FF"/>
                </a:solidFill>
                <a:latin typeface="Calibri" charset="0"/>
              </a:rPr>
              <a:t>max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 = 1 / (1 gate delay + S )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FF"/>
                </a:solidFill>
                <a:latin typeface="Calibri" charset="0"/>
              </a:rPr>
              <a:t>	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DA29C-693C-914F-AD26-2C805C49E1E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743200" y="2362200"/>
            <a:ext cx="3200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 ps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2133600" y="2362200"/>
            <a:ext cx="304800" cy="914400"/>
            <a:chOff x="384" y="960"/>
            <a:chExt cx="192" cy="576"/>
          </a:xfrm>
        </p:grpSpPr>
        <p:sp>
          <p:nvSpPr>
            <p:cNvPr id="26666" name="Rectangle 5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667" name="Freeform 6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18288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11"/>
          <p:cNvSpPr>
            <a:spLocks noChangeShapeType="1"/>
          </p:cNvSpPr>
          <p:nvPr/>
        </p:nvSpPr>
        <p:spPr bwMode="auto">
          <a:xfrm>
            <a:off x="24384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6248400" y="2362200"/>
            <a:ext cx="304800" cy="914400"/>
            <a:chOff x="384" y="960"/>
            <a:chExt cx="192" cy="576"/>
          </a:xfrm>
        </p:grpSpPr>
        <p:sp>
          <p:nvSpPr>
            <p:cNvPr id="26664" name="Rectangle 13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665" name="Freeform 14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3" name="Line 15"/>
          <p:cNvSpPr>
            <a:spLocks noChangeShapeType="1"/>
          </p:cNvSpPr>
          <p:nvPr/>
        </p:nvSpPr>
        <p:spPr bwMode="auto">
          <a:xfrm>
            <a:off x="59436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6"/>
          <p:cNvSpPr>
            <a:spLocks noChangeShapeType="1"/>
          </p:cNvSpPr>
          <p:nvPr/>
        </p:nvSpPr>
        <p:spPr bwMode="auto">
          <a:xfrm>
            <a:off x="65532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057400" y="5410200"/>
            <a:ext cx="10668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T/k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 ps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6019800" y="5410200"/>
            <a:ext cx="10668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T/k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 ps</a:t>
            </a:r>
          </a:p>
        </p:txBody>
      </p:sp>
      <p:grpSp>
        <p:nvGrpSpPr>
          <p:cNvPr id="26637" name="Group 17"/>
          <p:cNvGrpSpPr>
            <a:grpSpLocks/>
          </p:cNvGrpSpPr>
          <p:nvPr/>
        </p:nvGrpSpPr>
        <p:grpSpPr bwMode="auto">
          <a:xfrm>
            <a:off x="1143000" y="5410200"/>
            <a:ext cx="914400" cy="914400"/>
            <a:chOff x="96" y="1968"/>
            <a:chExt cx="576" cy="576"/>
          </a:xfrm>
        </p:grpSpPr>
        <p:grpSp>
          <p:nvGrpSpPr>
            <p:cNvPr id="26659" name="Group 18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52" name="Rectangle 19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53" name="Freeform 20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638" name="Group 23"/>
          <p:cNvGrpSpPr>
            <a:grpSpLocks/>
          </p:cNvGrpSpPr>
          <p:nvPr/>
        </p:nvGrpSpPr>
        <p:grpSpPr bwMode="auto">
          <a:xfrm>
            <a:off x="3124200" y="5410200"/>
            <a:ext cx="914400" cy="914400"/>
            <a:chOff x="96" y="1968"/>
            <a:chExt cx="576" cy="576"/>
          </a:xfrm>
        </p:grpSpPr>
        <p:grpSp>
          <p:nvGrpSpPr>
            <p:cNvPr id="26654" name="Group 24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58" name="Rectangle 25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59" name="Freeform 26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Line 29"/>
          <p:cNvSpPr>
            <a:spLocks noChangeShapeType="1"/>
          </p:cNvSpPr>
          <p:nvPr/>
        </p:nvSpPr>
        <p:spPr bwMode="auto">
          <a:xfrm>
            <a:off x="5715000" y="5867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6640" name="Group 30"/>
          <p:cNvGrpSpPr>
            <a:grpSpLocks/>
          </p:cNvGrpSpPr>
          <p:nvPr/>
        </p:nvGrpSpPr>
        <p:grpSpPr bwMode="auto">
          <a:xfrm>
            <a:off x="7086600" y="5410200"/>
            <a:ext cx="914400" cy="914400"/>
            <a:chOff x="96" y="1968"/>
            <a:chExt cx="576" cy="576"/>
          </a:xfrm>
        </p:grpSpPr>
        <p:grpSp>
          <p:nvGrpSpPr>
            <p:cNvPr id="26649" name="Group 31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65" name="Rectangle 32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66" name="Freeform 33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Oval 36"/>
          <p:cNvSpPr>
            <a:spLocks noChangeArrowheads="1"/>
          </p:cNvSpPr>
          <p:nvPr/>
        </p:nvSpPr>
        <p:spPr bwMode="auto">
          <a:xfrm>
            <a:off x="41624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68" name="Oval 37"/>
          <p:cNvSpPr>
            <a:spLocks noChangeArrowheads="1"/>
          </p:cNvSpPr>
          <p:nvPr/>
        </p:nvSpPr>
        <p:spPr bwMode="auto">
          <a:xfrm>
            <a:off x="43910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69" name="Oval 38"/>
          <p:cNvSpPr>
            <a:spLocks noChangeArrowheads="1"/>
          </p:cNvSpPr>
          <p:nvPr/>
        </p:nvSpPr>
        <p:spPr bwMode="auto">
          <a:xfrm>
            <a:off x="46196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0" name="Oval 39"/>
          <p:cNvSpPr>
            <a:spLocks noChangeArrowheads="1"/>
          </p:cNvSpPr>
          <p:nvPr/>
        </p:nvSpPr>
        <p:spPr bwMode="auto">
          <a:xfrm>
            <a:off x="48482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1" name="Oval 40"/>
          <p:cNvSpPr>
            <a:spLocks noChangeArrowheads="1"/>
          </p:cNvSpPr>
          <p:nvPr/>
        </p:nvSpPr>
        <p:spPr bwMode="auto">
          <a:xfrm>
            <a:off x="50768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2" name="Oval 41"/>
          <p:cNvSpPr>
            <a:spLocks noChangeArrowheads="1"/>
          </p:cNvSpPr>
          <p:nvPr/>
        </p:nvSpPr>
        <p:spPr bwMode="auto">
          <a:xfrm>
            <a:off x="53054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3" name="Oval 42"/>
          <p:cNvSpPr>
            <a:spLocks noChangeArrowheads="1"/>
          </p:cNvSpPr>
          <p:nvPr/>
        </p:nvSpPr>
        <p:spPr bwMode="auto">
          <a:xfrm>
            <a:off x="55340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26648" name="Rectangle 43"/>
          <p:cNvSpPr>
            <a:spLocks noChangeArrowheads="1"/>
          </p:cNvSpPr>
          <p:nvPr/>
        </p:nvSpPr>
        <p:spPr bwMode="auto">
          <a:xfrm>
            <a:off x="2676525" y="6178550"/>
            <a:ext cx="118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>
                <a:latin typeface="Calibri" charset="0"/>
              </a:rPr>
              <a:t>	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More Realistic Pipeline: Cost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Calibri" charset="0"/>
              </a:rPr>
              <a:t>Nonpipelined version with combinational cost G 	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Cost = G+L </a:t>
            </a:r>
            <a:r>
              <a:rPr lang="en-US">
                <a:latin typeface="Calibri" charset="0"/>
              </a:rPr>
              <a:t>where 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L </a:t>
            </a:r>
            <a:r>
              <a:rPr lang="en-US">
                <a:latin typeface="Calibri" charset="0"/>
              </a:rPr>
              <a:t>= latch cost</a:t>
            </a:r>
            <a:endParaRPr lang="en-US">
              <a:solidFill>
                <a:schemeClr val="accent1"/>
              </a:solidFill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 sz="1100">
              <a:latin typeface="Calibri" charset="0"/>
            </a:endParaRPr>
          </a:p>
          <a:p>
            <a:endParaRPr lang="en-US" sz="1100">
              <a:latin typeface="Calibri" charset="0"/>
            </a:endParaRPr>
          </a:p>
          <a:p>
            <a:r>
              <a:rPr lang="en-US">
                <a:latin typeface="Calibri" charset="0"/>
              </a:rPr>
              <a:t>k-stage pipelined version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Cost</a:t>
            </a:r>
            <a:r>
              <a:rPr lang="en-US" baseline="-25000">
                <a:solidFill>
                  <a:srgbClr val="0000FF"/>
                </a:solidFill>
                <a:latin typeface="Calibri" charset="0"/>
              </a:rPr>
              <a:t>k-stage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 = G + Lk </a:t>
            </a:r>
          </a:p>
          <a:p>
            <a:pPr>
              <a:buFont typeface="Wingdings" charset="0"/>
              <a:buNone/>
            </a:pPr>
            <a:r>
              <a:rPr lang="en-US">
                <a:latin typeface="Calibri" charset="0"/>
              </a:rPr>
              <a:t>	</a:t>
            </a:r>
            <a:endParaRPr lang="en-US">
              <a:latin typeface="Tahoma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6D6940-3B26-D248-9312-3064D977970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743200" y="2362200"/>
            <a:ext cx="32004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G gates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2133600" y="2362200"/>
            <a:ext cx="304800" cy="914400"/>
            <a:chOff x="384" y="960"/>
            <a:chExt cx="192" cy="576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Calibri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8288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24384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7656" name="Group 12"/>
          <p:cNvGrpSpPr>
            <a:grpSpLocks/>
          </p:cNvGrpSpPr>
          <p:nvPr/>
        </p:nvGrpSpPr>
        <p:grpSpPr bwMode="auto">
          <a:xfrm>
            <a:off x="6248400" y="2362200"/>
            <a:ext cx="304800" cy="914400"/>
            <a:chOff x="384" y="960"/>
            <a:chExt cx="192" cy="576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Calibri" charset="0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9436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65532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7659" name="Rectangle 9"/>
          <p:cNvSpPr>
            <a:spLocks noChangeArrowheads="1"/>
          </p:cNvSpPr>
          <p:nvPr/>
        </p:nvSpPr>
        <p:spPr bwMode="auto">
          <a:xfrm>
            <a:off x="20574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G/k</a:t>
            </a:r>
          </a:p>
        </p:txBody>
      </p:sp>
      <p:sp>
        <p:nvSpPr>
          <p:cNvPr id="27660" name="Rectangle 10"/>
          <p:cNvSpPr>
            <a:spLocks noChangeArrowheads="1"/>
          </p:cNvSpPr>
          <p:nvPr/>
        </p:nvSpPr>
        <p:spPr bwMode="auto">
          <a:xfrm>
            <a:off x="60198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G/K</a:t>
            </a:r>
          </a:p>
        </p:txBody>
      </p:sp>
      <p:grpSp>
        <p:nvGrpSpPr>
          <p:cNvPr id="27661" name="Group 17"/>
          <p:cNvGrpSpPr>
            <a:grpSpLocks/>
          </p:cNvGrpSpPr>
          <p:nvPr/>
        </p:nvGrpSpPr>
        <p:grpSpPr bwMode="auto">
          <a:xfrm>
            <a:off x="1143000" y="5029200"/>
            <a:ext cx="914400" cy="914400"/>
            <a:chOff x="96" y="1968"/>
            <a:chExt cx="576" cy="576"/>
          </a:xfrm>
        </p:grpSpPr>
        <p:grpSp>
          <p:nvGrpSpPr>
            <p:cNvPr id="27682" name="Group 18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7685" name="Rectangle 19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686" name="Freeform 20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3" name="Line 21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Line 22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2" name="Group 23"/>
          <p:cNvGrpSpPr>
            <a:grpSpLocks/>
          </p:cNvGrpSpPr>
          <p:nvPr/>
        </p:nvGrpSpPr>
        <p:grpSpPr bwMode="auto">
          <a:xfrm>
            <a:off x="3124200" y="5029200"/>
            <a:ext cx="914400" cy="914400"/>
            <a:chOff x="96" y="1968"/>
            <a:chExt cx="576" cy="576"/>
          </a:xfrm>
        </p:grpSpPr>
        <p:grpSp>
          <p:nvGrpSpPr>
            <p:cNvPr id="27677" name="Group 24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7680" name="Rectangle 25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681" name="Freeform 26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8" name="Line 27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28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3" name="Line 29"/>
          <p:cNvSpPr>
            <a:spLocks noChangeShapeType="1"/>
          </p:cNvSpPr>
          <p:nvPr/>
        </p:nvSpPr>
        <p:spPr bwMode="auto">
          <a:xfrm>
            <a:off x="5715000" y="5486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4" name="Group 30"/>
          <p:cNvGrpSpPr>
            <a:grpSpLocks/>
          </p:cNvGrpSpPr>
          <p:nvPr/>
        </p:nvGrpSpPr>
        <p:grpSpPr bwMode="auto">
          <a:xfrm>
            <a:off x="7086600" y="5029200"/>
            <a:ext cx="914400" cy="914400"/>
            <a:chOff x="96" y="1968"/>
            <a:chExt cx="576" cy="576"/>
          </a:xfrm>
        </p:grpSpPr>
        <p:grpSp>
          <p:nvGrpSpPr>
            <p:cNvPr id="27672" name="Group 31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7675" name="Rectangle 32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676" name="Freeform 33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3" name="Line 34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35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5" name="Oval 36"/>
          <p:cNvSpPr>
            <a:spLocks noChangeArrowheads="1"/>
          </p:cNvSpPr>
          <p:nvPr/>
        </p:nvSpPr>
        <p:spPr bwMode="auto">
          <a:xfrm>
            <a:off x="41624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66" name="Oval 37"/>
          <p:cNvSpPr>
            <a:spLocks noChangeArrowheads="1"/>
          </p:cNvSpPr>
          <p:nvPr/>
        </p:nvSpPr>
        <p:spPr bwMode="auto">
          <a:xfrm>
            <a:off x="43910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67" name="Oval 38"/>
          <p:cNvSpPr>
            <a:spLocks noChangeArrowheads="1"/>
          </p:cNvSpPr>
          <p:nvPr/>
        </p:nvSpPr>
        <p:spPr bwMode="auto">
          <a:xfrm>
            <a:off x="46196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68" name="Oval 39"/>
          <p:cNvSpPr>
            <a:spLocks noChangeArrowheads="1"/>
          </p:cNvSpPr>
          <p:nvPr/>
        </p:nvSpPr>
        <p:spPr bwMode="auto">
          <a:xfrm>
            <a:off x="48482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69" name="Oval 40"/>
          <p:cNvSpPr>
            <a:spLocks noChangeArrowheads="1"/>
          </p:cNvSpPr>
          <p:nvPr/>
        </p:nvSpPr>
        <p:spPr bwMode="auto">
          <a:xfrm>
            <a:off x="50768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70" name="Oval 41"/>
          <p:cNvSpPr>
            <a:spLocks noChangeArrowheads="1"/>
          </p:cNvSpPr>
          <p:nvPr/>
        </p:nvSpPr>
        <p:spPr bwMode="auto">
          <a:xfrm>
            <a:off x="53054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71" name="Oval 42"/>
          <p:cNvSpPr>
            <a:spLocks noChangeArrowheads="1"/>
          </p:cNvSpPr>
          <p:nvPr/>
        </p:nvSpPr>
        <p:spPr bwMode="auto">
          <a:xfrm>
            <a:off x="55340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 Ideal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Goal: Increase throughput with little increase in cost (hardware cost, in case of instruction processing)</a:t>
            </a:r>
          </a:p>
          <a:p>
            <a:endParaRPr lang="en-US" sz="1200">
              <a:latin typeface="Tahoma" charset="0"/>
            </a:endParaRPr>
          </a:p>
          <a:p>
            <a:r>
              <a:rPr lang="en-US">
                <a:latin typeface="Tahoma" charset="0"/>
              </a:rPr>
              <a:t>Repetition of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identical operations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The same operation is repeated on a large number of different inputs</a:t>
            </a:r>
          </a:p>
          <a:p>
            <a:r>
              <a:rPr lang="en-US">
                <a:latin typeface="Tahoma" charset="0"/>
              </a:rPr>
              <a:t>Repetition of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independent operations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 dependencies between repeated operations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Uniformly partitionable suboperations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Processing an be evenly divided into uniform-latency suboperations (that do not share resources)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Good examples: automobile assembly line, doing laundry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What about instruction processing pipeline?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0F91DB-3638-9B49-83AD-16637093B6F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Instruction Pipeline: Not An Ideal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170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Identical operations ... NOT! </a:t>
            </a:r>
          </a:p>
          <a:p>
            <a:pPr>
              <a:buFont typeface="Wingdings" charset="0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Calibri" charset="0"/>
                <a:sym typeface="Symbol" charset="0"/>
              </a:rPr>
              <a:t>	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sym typeface="Symbol" charset="0"/>
              </a:rPr>
              <a:t>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 different instructions do not need all stages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Calibri" charset="0"/>
              </a:rPr>
              <a:t>- Forcing different instructions to go through the same multi-function pipe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Calibri" charset="0"/>
                <a:sym typeface="Wingdings"/>
              </a:rPr>
              <a:t> </a:t>
            </a:r>
            <a:r>
              <a:rPr lang="en-US" dirty="0" smtClean="0">
                <a:latin typeface="Calibri" charset="0"/>
              </a:rPr>
              <a:t>external fragmentation (some pipe stages idle for some instructions)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Uniform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uboperations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 ...  NOT! </a:t>
            </a:r>
          </a:p>
          <a:p>
            <a:pPr>
              <a:buFont typeface="Wingdings" charset="0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Calibri" charset="0"/>
                <a:sym typeface="Symbol" charset="0"/>
              </a:rPr>
              <a:t>	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sym typeface="Symbol" charset="0"/>
              </a:rPr>
              <a:t>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 difficult to balance the different pipeline stages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Calibri" charset="0"/>
              </a:rPr>
              <a:t>- Not all pipeline stages do the same amount of work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Calibri" charset="0"/>
                <a:sym typeface="Wingdings"/>
              </a:rPr>
              <a:t></a:t>
            </a:r>
            <a:r>
              <a:rPr lang="en-US" dirty="0" smtClean="0">
                <a:latin typeface="Calibri" charset="0"/>
              </a:rPr>
              <a:t> internal fragmentation (some pipe stages are too-fast but take the same clock cycle time)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Independent operations ... NOT!</a:t>
            </a:r>
          </a:p>
          <a:p>
            <a:pPr>
              <a:buFont typeface="Wingdings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	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sym typeface="Symbol" charset="0"/>
              </a:rPr>
              <a:t>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 instructions are not independent of each other</a:t>
            </a:r>
          </a:p>
          <a:p>
            <a:pPr marL="671512" lvl="2" indent="0">
              <a:buFont typeface="Wingdings" charset="0"/>
              <a:buNone/>
              <a:defRPr/>
            </a:pPr>
            <a:r>
              <a:rPr lang="en-US" dirty="0" smtClean="0">
                <a:latin typeface="Calibri" charset="0"/>
              </a:rPr>
              <a:t>- Need to detect and resolve inter-instruction dependencies to ensure the  pipeline operates correctly</a:t>
            </a:r>
          </a:p>
          <a:p>
            <a:pPr marL="671512" lvl="2" indent="0">
              <a:buFont typeface="Wingdings" charset="0"/>
              <a:buNone/>
              <a:defRPr/>
            </a:pPr>
            <a:r>
              <a:rPr lang="en-US" dirty="0" smtClean="0">
                <a:latin typeface="Calibri" charset="0"/>
                <a:sym typeface="Wingdings"/>
              </a:rPr>
              <a:t> Pipeline is not always moving (it stalls)</a:t>
            </a:r>
            <a:endParaRPr 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79D49-F2B0-4A41-ABDC-8BBB15E3A7E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Why Latches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11366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Latches allow you to “checkpoint” the work done.</a:t>
            </a:r>
            <a:endParaRPr lang="en-US" dirty="0">
              <a:solidFill>
                <a:srgbClr val="0000FF"/>
              </a:solidFill>
              <a:latin typeface="Tahoma" charset="0"/>
            </a:endParaRP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Lets see what happens if you do not latch the work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sz="1200" dirty="0">
              <a:latin typeface="Tahoma" charset="0"/>
            </a:endParaRPr>
          </a:p>
          <a:p>
            <a:pPr marL="0" indent="0">
              <a:buNone/>
            </a:pPr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AE88AA-934E-C84C-ADCA-6CAF183519D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47800" y="2438400"/>
            <a:ext cx="533400" cy="20574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34200" y="2514600"/>
            <a:ext cx="533400" cy="20574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4648200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4495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LatchOUT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81200" y="2590800"/>
            <a:ext cx="2493552" cy="685800"/>
            <a:chOff x="2514600" y="3048000"/>
            <a:chExt cx="2493552" cy="685800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Isosceles Triangle 27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19600" y="2590800"/>
            <a:ext cx="2493552" cy="685800"/>
            <a:chOff x="2514600" y="3048000"/>
            <a:chExt cx="2493552" cy="685800"/>
          </a:xfrm>
        </p:grpSpPr>
        <p:sp>
          <p:nvSpPr>
            <p:cNvPr id="33" name="Isosceles Triangle 32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Isosceles Triangle 36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Oval 38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81200" y="3581400"/>
            <a:ext cx="2493552" cy="685800"/>
            <a:chOff x="2514600" y="3048000"/>
            <a:chExt cx="2493552" cy="685800"/>
          </a:xfrm>
        </p:grpSpPr>
        <p:sp>
          <p:nvSpPr>
            <p:cNvPr id="41" name="Isosceles Triangle 40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Oval 42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Isosceles Triangle 44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Oval 46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19600" y="3581400"/>
            <a:ext cx="2493552" cy="685800"/>
            <a:chOff x="2514600" y="3048000"/>
            <a:chExt cx="2493552" cy="685800"/>
          </a:xfrm>
        </p:grpSpPr>
        <p:sp>
          <p:nvSpPr>
            <p:cNvPr id="49" name="Isosceles Triangle 48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Isosceles Triangle 52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981200" y="5410200"/>
            <a:ext cx="4995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each invertor takes exactly 0.5 ns.  </a:t>
            </a:r>
          </a:p>
          <a:p>
            <a:r>
              <a:rPr lang="en-US" dirty="0" smtClean="0"/>
              <a:t>What is the cycle time? What is the frequency?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95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Why Latches?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11366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What happens with pipeline</a:t>
            </a:r>
            <a:endParaRPr lang="en-US" dirty="0">
              <a:solidFill>
                <a:srgbClr val="0000FF"/>
              </a:solidFill>
              <a:latin typeface="Tahoma" charset="0"/>
            </a:endParaRPr>
          </a:p>
          <a:p>
            <a:endParaRPr lang="en-US" sz="1200" dirty="0">
              <a:latin typeface="Tahoma" charset="0"/>
            </a:endParaRPr>
          </a:p>
          <a:p>
            <a:pPr marL="0" indent="0">
              <a:buNone/>
            </a:pPr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AE88AA-934E-C84C-ADCA-6CAF183519D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47800" y="2438400"/>
            <a:ext cx="533400" cy="2057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34200" y="2514600"/>
            <a:ext cx="533400" cy="20574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4648200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4495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LatchOUT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81200" y="2590800"/>
            <a:ext cx="2499592" cy="685800"/>
            <a:chOff x="2514600" y="3048000"/>
            <a:chExt cx="2499592" cy="685800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Isosceles Triangle 27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48079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19600" y="2590800"/>
            <a:ext cx="2493552" cy="685800"/>
            <a:chOff x="2514600" y="3048000"/>
            <a:chExt cx="2493552" cy="685800"/>
          </a:xfrm>
        </p:grpSpPr>
        <p:sp>
          <p:nvSpPr>
            <p:cNvPr id="33" name="Isosceles Triangle 32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Isosceles Triangle 36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Oval 38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81200" y="3581400"/>
            <a:ext cx="2493552" cy="685800"/>
            <a:chOff x="2514600" y="3048000"/>
            <a:chExt cx="2493552" cy="685800"/>
          </a:xfrm>
        </p:grpSpPr>
        <p:sp>
          <p:nvSpPr>
            <p:cNvPr id="41" name="Isosceles Triangle 40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Oval 42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Isosceles Triangle 44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Oval 46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19600" y="3581400"/>
            <a:ext cx="2493552" cy="685800"/>
            <a:chOff x="2514600" y="3048000"/>
            <a:chExt cx="2493552" cy="685800"/>
          </a:xfrm>
        </p:grpSpPr>
        <p:sp>
          <p:nvSpPr>
            <p:cNvPr id="49" name="Isosceles Triangle 48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Isosceles Triangle 52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43000" y="5486400"/>
            <a:ext cx="706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Assume each invertor takes exactly 0.5 ns (latch time is negligible).  </a:t>
            </a:r>
          </a:p>
          <a:p>
            <a:pPr algn="ctr"/>
            <a:r>
              <a:rPr lang="en-US" dirty="0" smtClean="0"/>
              <a:t>What is the cycle time? What is the frequency?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62400" y="4648200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LatchMID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914400" y="2895600"/>
            <a:ext cx="533400" cy="0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295400" y="19050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=0ns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05000"/>
            <a:ext cx="1510944" cy="2022315"/>
            <a:chOff x="1981200" y="1905000"/>
            <a:chExt cx="1510944" cy="2022315"/>
          </a:xfrm>
        </p:grpSpPr>
        <p:sp>
          <p:nvSpPr>
            <p:cNvPr id="59" name="TextBox 58"/>
            <p:cNvSpPr txBox="1"/>
            <p:nvPr/>
          </p:nvSpPr>
          <p:spPr>
            <a:xfrm>
              <a:off x="2209800" y="1905000"/>
              <a:ext cx="948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=0.5ns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>
              <a:off x="1981200" y="29367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2935744" y="293068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2958744" y="392128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981200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Straight Connector 66"/>
          <p:cNvCxnSpPr/>
          <p:nvPr/>
        </p:nvCxnSpPr>
        <p:spPr bwMode="auto">
          <a:xfrm>
            <a:off x="914400" y="3962400"/>
            <a:ext cx="533400" cy="0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4536920" y="1905000"/>
            <a:ext cx="1599191" cy="2023302"/>
            <a:chOff x="4536920" y="1905000"/>
            <a:chExt cx="1599191" cy="2023302"/>
          </a:xfrm>
        </p:grpSpPr>
        <p:sp>
          <p:nvSpPr>
            <p:cNvPr id="68" name="TextBox 67"/>
            <p:cNvSpPr txBox="1"/>
            <p:nvPr/>
          </p:nvSpPr>
          <p:spPr>
            <a:xfrm>
              <a:off x="5187827" y="1905000"/>
              <a:ext cx="948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=1.5ns</a:t>
              </a:r>
              <a:endParaRPr lang="en-US" dirty="0"/>
            </a:p>
          </p:txBody>
        </p:sp>
        <p:cxnSp>
          <p:nvCxnSpPr>
            <p:cNvPr id="69" name="Straight Connector 68"/>
            <p:cNvCxnSpPr>
              <a:stCxn id="49" idx="0"/>
            </p:cNvCxnSpPr>
            <p:nvPr/>
          </p:nvCxnSpPr>
          <p:spPr bwMode="auto">
            <a:xfrm>
              <a:off x="5393826" y="3924300"/>
              <a:ext cx="539627" cy="3015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endCxn id="37" idx="3"/>
            </p:cNvCxnSpPr>
            <p:nvPr/>
          </p:nvCxnSpPr>
          <p:spPr bwMode="auto">
            <a:xfrm flipV="1">
              <a:off x="5410200" y="2933700"/>
              <a:ext cx="533400" cy="3015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4536920" y="2937702"/>
              <a:ext cx="440826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4572000" y="3928302"/>
              <a:ext cx="440826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4" name="TextBox 73"/>
          <p:cNvSpPr txBox="1"/>
          <p:nvPr/>
        </p:nvSpPr>
        <p:spPr>
          <a:xfrm>
            <a:off x="6864227" y="19050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=2ns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420515" y="2514600"/>
            <a:ext cx="1047085" cy="2057400"/>
            <a:chOff x="6420515" y="2514600"/>
            <a:chExt cx="1047085" cy="2057400"/>
          </a:xfrm>
        </p:grpSpPr>
        <p:cxnSp>
          <p:nvCxnSpPr>
            <p:cNvPr id="75" name="Straight Connector 74"/>
            <p:cNvCxnSpPr/>
            <p:nvPr/>
          </p:nvCxnSpPr>
          <p:spPr bwMode="auto">
            <a:xfrm>
              <a:off x="6420515" y="3924300"/>
              <a:ext cx="539627" cy="3015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6436889" y="2933700"/>
              <a:ext cx="533400" cy="3015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Rectangle 76"/>
            <p:cNvSpPr/>
            <p:nvPr/>
          </p:nvSpPr>
          <p:spPr bwMode="auto">
            <a:xfrm>
              <a:off x="6934200" y="2514600"/>
              <a:ext cx="533400" cy="2057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Arial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FF0000"/>
                </a:solidFill>
                <a:latin typeface="Arial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 bwMode="auto">
          <a:xfrm>
            <a:off x="1447800" y="2438400"/>
            <a:ext cx="533400" cy="2057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0" y="1905000"/>
            <a:ext cx="1136773" cy="2590800"/>
            <a:chOff x="914400" y="1905000"/>
            <a:chExt cx="1136773" cy="2590800"/>
          </a:xfrm>
        </p:grpSpPr>
        <p:cxnSp>
          <p:nvCxnSpPr>
            <p:cNvPr id="78" name="Straight Connector 77"/>
            <p:cNvCxnSpPr/>
            <p:nvPr/>
          </p:nvCxnSpPr>
          <p:spPr bwMode="auto">
            <a:xfrm>
              <a:off x="914400" y="28956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914400" y="39624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Rectangle 81"/>
            <p:cNvSpPr/>
            <p:nvPr/>
          </p:nvSpPr>
          <p:spPr bwMode="auto">
            <a:xfrm>
              <a:off x="1447800" y="2438400"/>
              <a:ext cx="533400" cy="20574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95400" y="1905000"/>
              <a:ext cx="7557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=1ns</a:t>
              </a:r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4191000" y="2438400"/>
            <a:ext cx="5334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FF0000"/>
              </a:solidFill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657600" y="1905000"/>
            <a:ext cx="1066800" cy="2590800"/>
            <a:chOff x="3657600" y="1905000"/>
            <a:chExt cx="1066800" cy="2590800"/>
          </a:xfrm>
        </p:grpSpPr>
        <p:sp>
          <p:nvSpPr>
            <p:cNvPr id="60" name="TextBox 59"/>
            <p:cNvSpPr txBox="1"/>
            <p:nvPr/>
          </p:nvSpPr>
          <p:spPr>
            <a:xfrm>
              <a:off x="3657600" y="1905000"/>
              <a:ext cx="755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=1ns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946416" y="2438400"/>
              <a:ext cx="777984" cy="2057400"/>
              <a:chOff x="3946416" y="2438400"/>
              <a:chExt cx="777984" cy="2057400"/>
            </a:xfrm>
          </p:grpSpPr>
          <p:cxnSp>
            <p:nvCxnSpPr>
              <p:cNvPr id="65" name="Straight Connector 64"/>
              <p:cNvCxnSpPr/>
              <p:nvPr/>
            </p:nvCxnSpPr>
            <p:spPr bwMode="auto">
              <a:xfrm>
                <a:off x="3962400" y="3927315"/>
                <a:ext cx="440826" cy="0"/>
              </a:xfrm>
              <a:prstGeom prst="line">
                <a:avLst/>
              </a:prstGeom>
              <a:solidFill>
                <a:srgbClr val="C0C0C0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3946416" y="2936715"/>
                <a:ext cx="440826" cy="0"/>
              </a:xfrm>
              <a:prstGeom prst="line">
                <a:avLst/>
              </a:prstGeom>
              <a:solidFill>
                <a:srgbClr val="C0C0C0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3" name="Rectangle 72"/>
              <p:cNvSpPr/>
              <p:nvPr/>
            </p:nvSpPr>
            <p:spPr bwMode="auto">
              <a:xfrm>
                <a:off x="4191000" y="2438400"/>
                <a:ext cx="533400" cy="20574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34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latin typeface="Arial" pitchFamily="34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FF0000"/>
                  </a:solidFill>
                  <a:latin typeface="Arial" pitchFamily="34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 smtClean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981200" y="2930685"/>
            <a:ext cx="1515032" cy="996630"/>
            <a:chOff x="1981200" y="2930685"/>
            <a:chExt cx="1515032" cy="996630"/>
          </a:xfrm>
        </p:grpSpPr>
        <p:cxnSp>
          <p:nvCxnSpPr>
            <p:cNvPr id="84" name="Straight Connector 83"/>
            <p:cNvCxnSpPr/>
            <p:nvPr/>
          </p:nvCxnSpPr>
          <p:spPr bwMode="auto">
            <a:xfrm>
              <a:off x="1981200" y="293068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2957768" y="293068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2962832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1981200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3962400" y="2438400"/>
            <a:ext cx="762000" cy="2057400"/>
            <a:chOff x="3962400" y="2438400"/>
            <a:chExt cx="762000" cy="2057400"/>
          </a:xfrm>
        </p:grpSpPr>
        <p:cxnSp>
          <p:nvCxnSpPr>
            <p:cNvPr id="90" name="Straight Connector 89"/>
            <p:cNvCxnSpPr/>
            <p:nvPr/>
          </p:nvCxnSpPr>
          <p:spPr bwMode="auto">
            <a:xfrm>
              <a:off x="3962400" y="29377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3962400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 bwMode="auto">
            <a:xfrm>
              <a:off x="4191000" y="2438400"/>
              <a:ext cx="533400" cy="20574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Arial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FF0000"/>
                </a:solidFill>
                <a:latin typeface="Arial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620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Why Latches?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11366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What happens if we take the mid latch out ?</a:t>
            </a:r>
            <a:endParaRPr lang="en-US" dirty="0">
              <a:solidFill>
                <a:srgbClr val="0000FF"/>
              </a:solidFill>
              <a:latin typeface="Tahoma" charset="0"/>
            </a:endParaRPr>
          </a:p>
          <a:p>
            <a:endParaRPr lang="en-US" sz="1200" dirty="0">
              <a:latin typeface="Tahoma" charset="0"/>
            </a:endParaRPr>
          </a:p>
          <a:p>
            <a:pPr marL="0" indent="0">
              <a:buNone/>
            </a:pPr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AE88AA-934E-C84C-ADCA-6CAF183519D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47800" y="2438400"/>
            <a:ext cx="533400" cy="2057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34200" y="2514600"/>
            <a:ext cx="533400" cy="20574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4648200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4495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LatchOUT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81200" y="2590800"/>
            <a:ext cx="2499592" cy="685800"/>
            <a:chOff x="2514600" y="3048000"/>
            <a:chExt cx="2499592" cy="685800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Isosceles Triangle 27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48079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19600" y="2590800"/>
            <a:ext cx="2493552" cy="685800"/>
            <a:chOff x="2514600" y="3048000"/>
            <a:chExt cx="2493552" cy="685800"/>
          </a:xfrm>
        </p:grpSpPr>
        <p:sp>
          <p:nvSpPr>
            <p:cNvPr id="33" name="Isosceles Triangle 32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Isosceles Triangle 36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Oval 38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81200" y="3581400"/>
            <a:ext cx="2493552" cy="685800"/>
            <a:chOff x="2514600" y="3048000"/>
            <a:chExt cx="2493552" cy="685800"/>
          </a:xfrm>
        </p:grpSpPr>
        <p:sp>
          <p:nvSpPr>
            <p:cNvPr id="41" name="Isosceles Triangle 40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Oval 42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Isosceles Triangle 44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Oval 46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19600" y="3581400"/>
            <a:ext cx="2493552" cy="685800"/>
            <a:chOff x="2514600" y="3048000"/>
            <a:chExt cx="2493552" cy="685800"/>
          </a:xfrm>
        </p:grpSpPr>
        <p:sp>
          <p:nvSpPr>
            <p:cNvPr id="49" name="Isosceles Triangle 48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Isosceles Triangle 52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11772" y="5486400"/>
            <a:ext cx="572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At 1 ns ?  The line between second and third invertor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962400" y="4648200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LatchMID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914400" y="2895600"/>
            <a:ext cx="533400" cy="0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295400" y="19050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=0ns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05000"/>
            <a:ext cx="1510944" cy="2022315"/>
            <a:chOff x="1981200" y="1905000"/>
            <a:chExt cx="1510944" cy="2022315"/>
          </a:xfrm>
        </p:grpSpPr>
        <p:sp>
          <p:nvSpPr>
            <p:cNvPr id="59" name="TextBox 58"/>
            <p:cNvSpPr txBox="1"/>
            <p:nvPr/>
          </p:nvSpPr>
          <p:spPr>
            <a:xfrm>
              <a:off x="2209800" y="1905000"/>
              <a:ext cx="948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=0.5ns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>
              <a:off x="1981200" y="29367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2935744" y="293068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2958744" y="392128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981200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Straight Connector 66"/>
          <p:cNvCxnSpPr/>
          <p:nvPr/>
        </p:nvCxnSpPr>
        <p:spPr bwMode="auto">
          <a:xfrm>
            <a:off x="914400" y="3962400"/>
            <a:ext cx="533400" cy="0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4536920" y="1905000"/>
            <a:ext cx="1599191" cy="2023302"/>
            <a:chOff x="4536920" y="1905000"/>
            <a:chExt cx="1599191" cy="2023302"/>
          </a:xfrm>
        </p:grpSpPr>
        <p:sp>
          <p:nvSpPr>
            <p:cNvPr id="68" name="TextBox 67"/>
            <p:cNvSpPr txBox="1"/>
            <p:nvPr/>
          </p:nvSpPr>
          <p:spPr>
            <a:xfrm>
              <a:off x="5187827" y="1905000"/>
              <a:ext cx="948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=1.5ns</a:t>
              </a:r>
              <a:endParaRPr lang="en-US" dirty="0"/>
            </a:p>
          </p:txBody>
        </p:sp>
        <p:cxnSp>
          <p:nvCxnSpPr>
            <p:cNvPr id="69" name="Straight Connector 68"/>
            <p:cNvCxnSpPr>
              <a:stCxn id="49" idx="0"/>
            </p:cNvCxnSpPr>
            <p:nvPr/>
          </p:nvCxnSpPr>
          <p:spPr bwMode="auto">
            <a:xfrm>
              <a:off x="5393826" y="3924300"/>
              <a:ext cx="539627" cy="3015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endCxn id="37" idx="3"/>
            </p:cNvCxnSpPr>
            <p:nvPr/>
          </p:nvCxnSpPr>
          <p:spPr bwMode="auto">
            <a:xfrm flipV="1">
              <a:off x="5410200" y="2933700"/>
              <a:ext cx="533400" cy="3015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4536920" y="2937702"/>
              <a:ext cx="440826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4572000" y="3928302"/>
              <a:ext cx="440826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4" name="TextBox 73"/>
          <p:cNvSpPr txBox="1"/>
          <p:nvPr/>
        </p:nvSpPr>
        <p:spPr>
          <a:xfrm>
            <a:off x="6864227" y="19050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=2ns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420515" y="2514600"/>
            <a:ext cx="1047085" cy="2057400"/>
            <a:chOff x="6420515" y="2514600"/>
            <a:chExt cx="1047085" cy="2057400"/>
          </a:xfrm>
        </p:grpSpPr>
        <p:cxnSp>
          <p:nvCxnSpPr>
            <p:cNvPr id="75" name="Straight Connector 74"/>
            <p:cNvCxnSpPr/>
            <p:nvPr/>
          </p:nvCxnSpPr>
          <p:spPr bwMode="auto">
            <a:xfrm>
              <a:off x="6420515" y="3924300"/>
              <a:ext cx="539627" cy="3015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6436889" y="2933700"/>
              <a:ext cx="533400" cy="3015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Rectangle 76"/>
            <p:cNvSpPr/>
            <p:nvPr/>
          </p:nvSpPr>
          <p:spPr bwMode="auto">
            <a:xfrm>
              <a:off x="6934200" y="2514600"/>
              <a:ext cx="533400" cy="2057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Arial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FF0000"/>
                </a:solidFill>
                <a:latin typeface="Arial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 bwMode="auto">
          <a:xfrm>
            <a:off x="1447800" y="2438400"/>
            <a:ext cx="533400" cy="2057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0" y="1905000"/>
            <a:ext cx="1136773" cy="2590800"/>
            <a:chOff x="914400" y="1905000"/>
            <a:chExt cx="1136773" cy="2590800"/>
          </a:xfrm>
        </p:grpSpPr>
        <p:cxnSp>
          <p:nvCxnSpPr>
            <p:cNvPr id="78" name="Straight Connector 77"/>
            <p:cNvCxnSpPr/>
            <p:nvPr/>
          </p:nvCxnSpPr>
          <p:spPr bwMode="auto">
            <a:xfrm>
              <a:off x="914400" y="28956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914400" y="39624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Rectangle 81"/>
            <p:cNvSpPr/>
            <p:nvPr/>
          </p:nvSpPr>
          <p:spPr bwMode="auto">
            <a:xfrm>
              <a:off x="1447800" y="2438400"/>
              <a:ext cx="533400" cy="20574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95400" y="1905000"/>
              <a:ext cx="7557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=1ns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1200" y="2930685"/>
            <a:ext cx="1515032" cy="996630"/>
            <a:chOff x="1981200" y="2930685"/>
            <a:chExt cx="1515032" cy="996630"/>
          </a:xfrm>
        </p:grpSpPr>
        <p:cxnSp>
          <p:nvCxnSpPr>
            <p:cNvPr id="84" name="Straight Connector 83"/>
            <p:cNvCxnSpPr/>
            <p:nvPr/>
          </p:nvCxnSpPr>
          <p:spPr bwMode="auto">
            <a:xfrm>
              <a:off x="1981200" y="293068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2957768" y="293068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2962832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1981200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3837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Why Latches?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11366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What if the different paths of a pipeline are unbalanced?</a:t>
            </a:r>
          </a:p>
          <a:p>
            <a:endParaRPr lang="en-US" sz="1200" dirty="0">
              <a:latin typeface="Tahoma" charset="0"/>
            </a:endParaRPr>
          </a:p>
          <a:p>
            <a:pPr marL="0" indent="0">
              <a:buNone/>
            </a:pPr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AE88AA-934E-C84C-ADCA-6CAF183519D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447800" y="2438400"/>
            <a:ext cx="533400" cy="20574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6934200" y="2514600"/>
            <a:ext cx="533400" cy="20574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43000" y="4648200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LatchIN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29400" y="4495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LatchOUT</a:t>
            </a:r>
            <a:endParaRPr lang="en-US" dirty="0"/>
          </a:p>
        </p:txBody>
      </p:sp>
      <p:sp>
        <p:nvSpPr>
          <p:cNvPr id="104" name="Isosceles Triangle 103"/>
          <p:cNvSpPr/>
          <p:nvPr/>
        </p:nvSpPr>
        <p:spPr bwMode="auto">
          <a:xfrm rot="5400000">
            <a:off x="2925513" y="2637087"/>
            <a:ext cx="685800" cy="440826"/>
          </a:xfrm>
          <a:prstGeom prst="triangle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 flipV="1">
            <a:off x="3484152" y="2819400"/>
            <a:ext cx="3450048" cy="42102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3429000" y="2819400"/>
            <a:ext cx="76200" cy="76200"/>
          </a:xfrm>
          <a:prstGeom prst="ellips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981200" y="3581400"/>
            <a:ext cx="2493552" cy="685800"/>
            <a:chOff x="2514600" y="3048000"/>
            <a:chExt cx="2493552" cy="685800"/>
          </a:xfrm>
        </p:grpSpPr>
        <p:sp>
          <p:nvSpPr>
            <p:cNvPr id="112" name="Isosceles Triangle 111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Oval 113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Isosceles Triangle 115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Oval 117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419600" y="3581400"/>
            <a:ext cx="2493552" cy="685800"/>
            <a:chOff x="2514600" y="3048000"/>
            <a:chExt cx="2493552" cy="685800"/>
          </a:xfrm>
        </p:grpSpPr>
        <p:sp>
          <p:nvSpPr>
            <p:cNvPr id="120" name="Isosceles Triangle 119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Oval 121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Isosceles Triangle 123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Oval 125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27" name="Straight Connector 126"/>
          <p:cNvCxnSpPr>
            <a:endCxn id="104" idx="3"/>
          </p:cNvCxnSpPr>
          <p:nvPr/>
        </p:nvCxnSpPr>
        <p:spPr bwMode="auto">
          <a:xfrm>
            <a:off x="1981200" y="2833434"/>
            <a:ext cx="1066800" cy="24066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3" name="Group 212"/>
          <p:cNvGrpSpPr/>
          <p:nvPr/>
        </p:nvGrpSpPr>
        <p:grpSpPr>
          <a:xfrm>
            <a:off x="914400" y="1905000"/>
            <a:ext cx="1213642" cy="2590800"/>
            <a:chOff x="914400" y="1905000"/>
            <a:chExt cx="1213642" cy="2590800"/>
          </a:xfrm>
        </p:grpSpPr>
        <p:cxnSp>
          <p:nvCxnSpPr>
            <p:cNvPr id="214" name="Straight Connector 213"/>
            <p:cNvCxnSpPr/>
            <p:nvPr/>
          </p:nvCxnSpPr>
          <p:spPr bwMode="auto">
            <a:xfrm>
              <a:off x="914400" y="28956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/>
            <p:nvPr/>
          </p:nvCxnSpPr>
          <p:spPr bwMode="auto">
            <a:xfrm>
              <a:off x="914400" y="39624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Rectangle 215"/>
            <p:cNvSpPr/>
            <p:nvPr/>
          </p:nvSpPr>
          <p:spPr bwMode="auto">
            <a:xfrm>
              <a:off x="1447800" y="2438400"/>
              <a:ext cx="533400" cy="2057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295400" y="1905000"/>
              <a:ext cx="8326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T=0ns</a:t>
              </a:r>
              <a:endParaRPr lang="en-US" dirty="0"/>
            </a:p>
          </p:txBody>
        </p:sp>
      </p:grpSp>
      <p:grpSp>
        <p:nvGrpSpPr>
          <p:cNvPr id="30728" name="Group 30727"/>
          <p:cNvGrpSpPr/>
          <p:nvPr/>
        </p:nvGrpSpPr>
        <p:grpSpPr>
          <a:xfrm>
            <a:off x="1981200" y="2819400"/>
            <a:ext cx="4953000" cy="1108902"/>
            <a:chOff x="1981200" y="2819400"/>
            <a:chExt cx="4953000" cy="1108902"/>
          </a:xfrm>
        </p:grpSpPr>
        <p:cxnSp>
          <p:nvCxnSpPr>
            <p:cNvPr id="218" name="Straight Connector 217"/>
            <p:cNvCxnSpPr>
              <a:endCxn id="104" idx="3"/>
            </p:cNvCxnSpPr>
            <p:nvPr/>
          </p:nvCxnSpPr>
          <p:spPr bwMode="auto">
            <a:xfrm>
              <a:off x="1981200" y="2819400"/>
              <a:ext cx="1066800" cy="3810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Straight Connector 219"/>
            <p:cNvCxnSpPr>
              <a:stCxn id="106" idx="6"/>
            </p:cNvCxnSpPr>
            <p:nvPr/>
          </p:nvCxnSpPr>
          <p:spPr bwMode="auto">
            <a:xfrm flipV="1">
              <a:off x="3505200" y="2819400"/>
              <a:ext cx="3429000" cy="3810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Straight Connector 222"/>
            <p:cNvCxnSpPr/>
            <p:nvPr/>
          </p:nvCxnSpPr>
          <p:spPr bwMode="auto">
            <a:xfrm>
              <a:off x="1981200" y="39283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Straight Connector 223"/>
            <p:cNvCxnSpPr/>
            <p:nvPr/>
          </p:nvCxnSpPr>
          <p:spPr bwMode="auto">
            <a:xfrm>
              <a:off x="2971800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6" name="TextBox 225"/>
          <p:cNvSpPr txBox="1"/>
          <p:nvPr/>
        </p:nvSpPr>
        <p:spPr>
          <a:xfrm>
            <a:off x="2362200" y="4495800"/>
            <a:ext cx="10251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T=0.5ns</a:t>
            </a:r>
            <a:endParaRPr lang="en-US" dirty="0"/>
          </a:p>
        </p:txBody>
      </p:sp>
      <p:cxnSp>
        <p:nvCxnSpPr>
          <p:cNvPr id="227" name="Straight Connector 226"/>
          <p:cNvCxnSpPr>
            <a:stCxn id="116" idx="0"/>
            <a:endCxn id="120" idx="3"/>
          </p:cNvCxnSpPr>
          <p:nvPr/>
        </p:nvCxnSpPr>
        <p:spPr bwMode="auto">
          <a:xfrm>
            <a:off x="3946026" y="3924300"/>
            <a:ext cx="1006974" cy="0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0" name="TextBox 229"/>
          <p:cNvSpPr txBox="1"/>
          <p:nvPr/>
        </p:nvSpPr>
        <p:spPr>
          <a:xfrm>
            <a:off x="3810000" y="4419600"/>
            <a:ext cx="8326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T=1ns</a:t>
            </a:r>
            <a:endParaRPr lang="en-US" dirty="0"/>
          </a:p>
        </p:txBody>
      </p:sp>
      <p:cxnSp>
        <p:nvCxnSpPr>
          <p:cNvPr id="231" name="Straight Connector 230"/>
          <p:cNvCxnSpPr>
            <a:stCxn id="120" idx="0"/>
            <a:endCxn id="124" idx="3"/>
          </p:cNvCxnSpPr>
          <p:nvPr/>
        </p:nvCxnSpPr>
        <p:spPr bwMode="auto">
          <a:xfrm>
            <a:off x="5393826" y="3924300"/>
            <a:ext cx="549774" cy="0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5105400" y="4495800"/>
            <a:ext cx="10251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T=1.5ns</a:t>
            </a:r>
            <a:endParaRPr lang="en-US" dirty="0"/>
          </a:p>
        </p:txBody>
      </p:sp>
      <p:grpSp>
        <p:nvGrpSpPr>
          <p:cNvPr id="30733" name="Group 30732"/>
          <p:cNvGrpSpPr/>
          <p:nvPr/>
        </p:nvGrpSpPr>
        <p:grpSpPr>
          <a:xfrm>
            <a:off x="6400800" y="1981200"/>
            <a:ext cx="1066800" cy="2590800"/>
            <a:chOff x="6400800" y="1981200"/>
            <a:chExt cx="1066800" cy="2590800"/>
          </a:xfrm>
        </p:grpSpPr>
        <p:cxnSp>
          <p:nvCxnSpPr>
            <p:cNvPr id="235" name="Straight Connector 234"/>
            <p:cNvCxnSpPr/>
            <p:nvPr/>
          </p:nvCxnSpPr>
          <p:spPr bwMode="auto">
            <a:xfrm>
              <a:off x="6400800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Rectangle 235"/>
            <p:cNvSpPr/>
            <p:nvPr/>
          </p:nvSpPr>
          <p:spPr bwMode="auto">
            <a:xfrm>
              <a:off x="6934200" y="2514600"/>
              <a:ext cx="533400" cy="2057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553200" y="1981200"/>
              <a:ext cx="8326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T=2ns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9271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30" grpId="0" animBg="1"/>
      <p:bldP spid="2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 bwMode="auto">
          <a:xfrm flipV="1">
            <a:off x="3429000" y="2819400"/>
            <a:ext cx="838200" cy="29402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Why Latches?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11366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What if the different paths of a pipeline are unbalanced?</a:t>
            </a:r>
          </a:p>
          <a:p>
            <a:endParaRPr lang="en-US" sz="1200" dirty="0">
              <a:latin typeface="Tahoma" charset="0"/>
            </a:endParaRPr>
          </a:p>
          <a:p>
            <a:pPr marL="0" indent="0">
              <a:buNone/>
            </a:pPr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AE88AA-934E-C84C-ADCA-6CAF183519D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447800" y="2438400"/>
            <a:ext cx="533400" cy="20574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6934200" y="2514600"/>
            <a:ext cx="533400" cy="20574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43000" y="4648200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LatchIN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29400" y="4724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LatchOUT</a:t>
            </a:r>
            <a:endParaRPr lang="en-US" dirty="0"/>
          </a:p>
        </p:txBody>
      </p:sp>
      <p:sp>
        <p:nvSpPr>
          <p:cNvPr id="104" name="Isosceles Triangle 103"/>
          <p:cNvSpPr/>
          <p:nvPr/>
        </p:nvSpPr>
        <p:spPr bwMode="auto">
          <a:xfrm rot="5400000">
            <a:off x="2925513" y="2637087"/>
            <a:ext cx="685800" cy="440826"/>
          </a:xfrm>
          <a:prstGeom prst="triangle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 flipV="1">
            <a:off x="4813185" y="2819400"/>
            <a:ext cx="2121015" cy="29402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3429000" y="2819400"/>
            <a:ext cx="76200" cy="76200"/>
          </a:xfrm>
          <a:prstGeom prst="ellips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981200" y="3581400"/>
            <a:ext cx="2493552" cy="685800"/>
            <a:chOff x="2514600" y="3048000"/>
            <a:chExt cx="2493552" cy="685800"/>
          </a:xfrm>
        </p:grpSpPr>
        <p:sp>
          <p:nvSpPr>
            <p:cNvPr id="112" name="Isosceles Triangle 111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Oval 113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Isosceles Triangle 115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Oval 117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419600" y="3581400"/>
            <a:ext cx="2493552" cy="685800"/>
            <a:chOff x="2514600" y="3048000"/>
            <a:chExt cx="2493552" cy="685800"/>
          </a:xfrm>
        </p:grpSpPr>
        <p:sp>
          <p:nvSpPr>
            <p:cNvPr id="120" name="Isosceles Triangle 119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Oval 121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Isosceles Triangle 123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Oval 125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27" name="Straight Connector 126"/>
          <p:cNvCxnSpPr>
            <a:endCxn id="104" idx="3"/>
          </p:cNvCxnSpPr>
          <p:nvPr/>
        </p:nvCxnSpPr>
        <p:spPr bwMode="auto">
          <a:xfrm>
            <a:off x="1981200" y="2833434"/>
            <a:ext cx="1066800" cy="24066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3" name="Group 212"/>
          <p:cNvGrpSpPr/>
          <p:nvPr/>
        </p:nvGrpSpPr>
        <p:grpSpPr>
          <a:xfrm>
            <a:off x="914400" y="1905000"/>
            <a:ext cx="1213642" cy="2590800"/>
            <a:chOff x="914400" y="1905000"/>
            <a:chExt cx="1213642" cy="2590800"/>
          </a:xfrm>
        </p:grpSpPr>
        <p:cxnSp>
          <p:nvCxnSpPr>
            <p:cNvPr id="214" name="Straight Connector 213"/>
            <p:cNvCxnSpPr/>
            <p:nvPr/>
          </p:nvCxnSpPr>
          <p:spPr bwMode="auto">
            <a:xfrm>
              <a:off x="914400" y="28956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/>
            <p:nvPr/>
          </p:nvCxnSpPr>
          <p:spPr bwMode="auto">
            <a:xfrm>
              <a:off x="914400" y="39624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Rectangle 215"/>
            <p:cNvSpPr/>
            <p:nvPr/>
          </p:nvSpPr>
          <p:spPr bwMode="auto">
            <a:xfrm>
              <a:off x="1447800" y="2438400"/>
              <a:ext cx="533400" cy="2057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295400" y="1905000"/>
              <a:ext cx="8326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T=0ns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819400"/>
            <a:ext cx="2362200" cy="2198132"/>
            <a:chOff x="1981200" y="2819400"/>
            <a:chExt cx="2362200" cy="2198132"/>
          </a:xfrm>
        </p:grpSpPr>
        <p:cxnSp>
          <p:nvCxnSpPr>
            <p:cNvPr id="218" name="Straight Connector 217"/>
            <p:cNvCxnSpPr>
              <a:endCxn id="104" idx="3"/>
            </p:cNvCxnSpPr>
            <p:nvPr/>
          </p:nvCxnSpPr>
          <p:spPr bwMode="auto">
            <a:xfrm>
              <a:off x="1981200" y="2819400"/>
              <a:ext cx="1066800" cy="3810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Straight Connector 219"/>
            <p:cNvCxnSpPr/>
            <p:nvPr/>
          </p:nvCxnSpPr>
          <p:spPr bwMode="auto">
            <a:xfrm flipV="1">
              <a:off x="3429000" y="2819400"/>
              <a:ext cx="914400" cy="3810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Straight Connector 222"/>
            <p:cNvCxnSpPr/>
            <p:nvPr/>
          </p:nvCxnSpPr>
          <p:spPr bwMode="auto">
            <a:xfrm>
              <a:off x="1981200" y="39283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Straight Connector 223"/>
            <p:cNvCxnSpPr/>
            <p:nvPr/>
          </p:nvCxnSpPr>
          <p:spPr bwMode="auto">
            <a:xfrm>
              <a:off x="2971800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TextBox 225"/>
            <p:cNvSpPr txBox="1"/>
            <p:nvPr/>
          </p:nvSpPr>
          <p:spPr>
            <a:xfrm>
              <a:off x="2362200" y="4648200"/>
              <a:ext cx="10251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T=0.5ns</a:t>
              </a:r>
              <a:endParaRPr lang="en-US" dirty="0"/>
            </a:p>
          </p:txBody>
        </p:sp>
      </p:grpSp>
      <p:grpSp>
        <p:nvGrpSpPr>
          <p:cNvPr id="30733" name="Group 30732"/>
          <p:cNvGrpSpPr/>
          <p:nvPr/>
        </p:nvGrpSpPr>
        <p:grpSpPr>
          <a:xfrm>
            <a:off x="6400800" y="1981200"/>
            <a:ext cx="1066800" cy="2590800"/>
            <a:chOff x="6400800" y="1981200"/>
            <a:chExt cx="1066800" cy="2590800"/>
          </a:xfrm>
        </p:grpSpPr>
        <p:cxnSp>
          <p:nvCxnSpPr>
            <p:cNvPr id="235" name="Straight Connector 234"/>
            <p:cNvCxnSpPr/>
            <p:nvPr/>
          </p:nvCxnSpPr>
          <p:spPr bwMode="auto">
            <a:xfrm>
              <a:off x="6400800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Rectangle 235"/>
            <p:cNvSpPr/>
            <p:nvPr/>
          </p:nvSpPr>
          <p:spPr bwMode="auto">
            <a:xfrm>
              <a:off x="6934200" y="2514600"/>
              <a:ext cx="533400" cy="2057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553200" y="1981200"/>
              <a:ext cx="8326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T=2ns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267200" y="2514600"/>
            <a:ext cx="533400" cy="20574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62400" y="4724400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LatchMID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14400" y="1905000"/>
            <a:ext cx="1136773" cy="2590800"/>
            <a:chOff x="914400" y="1905000"/>
            <a:chExt cx="1136773" cy="2590800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914400" y="28956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914400" y="39624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Rectangle 61"/>
            <p:cNvSpPr/>
            <p:nvPr/>
          </p:nvSpPr>
          <p:spPr bwMode="auto">
            <a:xfrm>
              <a:off x="1447800" y="2438400"/>
              <a:ext cx="533400" cy="20574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95400" y="1905000"/>
              <a:ext cx="7557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=1ns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06544" y="2819400"/>
            <a:ext cx="2543135" cy="2045732"/>
            <a:chOff x="4406544" y="2819400"/>
            <a:chExt cx="2543135" cy="2045732"/>
          </a:xfrm>
        </p:grpSpPr>
        <p:cxnSp>
          <p:nvCxnSpPr>
            <p:cNvPr id="231" name="Straight Connector 230"/>
            <p:cNvCxnSpPr>
              <a:stCxn id="120" idx="0"/>
              <a:endCxn id="124" idx="3"/>
            </p:cNvCxnSpPr>
            <p:nvPr/>
          </p:nvCxnSpPr>
          <p:spPr bwMode="auto">
            <a:xfrm>
              <a:off x="5393826" y="3924300"/>
              <a:ext cx="549774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5105400" y="4495800"/>
              <a:ext cx="10251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T=1.5ns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4406544" y="3927315"/>
              <a:ext cx="549774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828664" y="2819400"/>
              <a:ext cx="2121015" cy="29402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986264" y="2808381"/>
            <a:ext cx="2383248" cy="1119921"/>
            <a:chOff x="1986264" y="2808381"/>
            <a:chExt cx="2383248" cy="1119921"/>
          </a:xfrm>
        </p:grpSpPr>
        <p:cxnSp>
          <p:nvCxnSpPr>
            <p:cNvPr id="75" name="Straight Connector 74"/>
            <p:cNvCxnSpPr/>
            <p:nvPr/>
          </p:nvCxnSpPr>
          <p:spPr bwMode="auto">
            <a:xfrm>
              <a:off x="1986264" y="2819400"/>
              <a:ext cx="1066800" cy="3810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3455112" y="2808381"/>
              <a:ext cx="914400" cy="3810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1987240" y="39283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2962832" y="3926328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3581400" y="2057400"/>
            <a:ext cx="1219200" cy="2514600"/>
            <a:chOff x="3581400" y="2057400"/>
            <a:chExt cx="1219200" cy="2514600"/>
          </a:xfrm>
        </p:grpSpPr>
        <p:cxnSp>
          <p:nvCxnSpPr>
            <p:cNvPr id="227" name="Straight Connector 226"/>
            <p:cNvCxnSpPr/>
            <p:nvPr/>
          </p:nvCxnSpPr>
          <p:spPr bwMode="auto">
            <a:xfrm>
              <a:off x="3962400" y="3927315"/>
              <a:ext cx="3810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TextBox 229"/>
            <p:cNvSpPr txBox="1"/>
            <p:nvPr/>
          </p:nvSpPr>
          <p:spPr>
            <a:xfrm>
              <a:off x="3581400" y="2057400"/>
              <a:ext cx="8326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T=1ns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267200" y="2514600"/>
              <a:ext cx="533400" cy="2057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49344" y="2514600"/>
            <a:ext cx="851256" cy="2057400"/>
            <a:chOff x="3949344" y="2514600"/>
            <a:chExt cx="851256" cy="2057400"/>
          </a:xfrm>
        </p:grpSpPr>
        <p:cxnSp>
          <p:nvCxnSpPr>
            <p:cNvPr id="80" name="Straight Connector 79"/>
            <p:cNvCxnSpPr/>
            <p:nvPr/>
          </p:nvCxnSpPr>
          <p:spPr bwMode="auto">
            <a:xfrm>
              <a:off x="3949344" y="3928302"/>
              <a:ext cx="3810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Rectangle 80"/>
            <p:cNvSpPr/>
            <p:nvPr/>
          </p:nvSpPr>
          <p:spPr bwMode="auto">
            <a:xfrm>
              <a:off x="4267200" y="2514600"/>
              <a:ext cx="533400" cy="20574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465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The Laundry Analogy 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 sz="2000">
              <a:latin typeface="Tahoma" charset="0"/>
            </a:endParaRPr>
          </a:p>
          <a:p>
            <a:endParaRPr lang="en-US" sz="2000">
              <a:latin typeface="Tahoma" charset="0"/>
            </a:endParaRPr>
          </a:p>
          <a:p>
            <a:r>
              <a:rPr lang="en-US" sz="2000">
                <a:latin typeface="Tahoma" charset="0"/>
              </a:rPr>
              <a:t>“place one dirty load of clothes in the washer”</a:t>
            </a:r>
          </a:p>
          <a:p>
            <a:r>
              <a:rPr lang="en-US" sz="2000">
                <a:latin typeface="Tahoma" charset="0"/>
              </a:rPr>
              <a:t>“when the washer is finished, place the wet load in the dryer”</a:t>
            </a:r>
          </a:p>
          <a:p>
            <a:r>
              <a:rPr lang="en-US" sz="2000">
                <a:latin typeface="Tahoma" charset="0"/>
              </a:rPr>
              <a:t>“when the dryer is finished, take out the dry load and fold”</a:t>
            </a:r>
          </a:p>
          <a:p>
            <a:r>
              <a:rPr lang="en-US" sz="2000">
                <a:latin typeface="Tahoma" charset="0"/>
              </a:rPr>
              <a:t>“when folding is finished, ask your roommate (??) to put the clothes away”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EE2FF9-4684-0643-A83A-C23CDCA1C69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82650" y="5105400"/>
            <a:ext cx="82677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u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­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0"/>
              <a:buChar char="-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63DE8"/>
              </a:buClr>
              <a:buFont typeface="Wingdings" charset="0"/>
              <a:buNone/>
              <a:defRPr/>
            </a:pPr>
            <a:r>
              <a:rPr lang="en-US" sz="2400" kern="0" dirty="0" smtClean="0">
                <a:solidFill>
                  <a:srgbClr val="919191"/>
                </a:solidFill>
                <a:latin typeface="Calibri" charset="0"/>
              </a:rPr>
              <a:t>			- steps to do a load are sequentially dependent</a:t>
            </a:r>
          </a:p>
          <a:p>
            <a:pPr>
              <a:buClr>
                <a:srgbClr val="063DE8"/>
              </a:buClr>
              <a:buFont typeface="Wingdings" charset="0"/>
              <a:buNone/>
              <a:defRPr/>
            </a:pPr>
            <a:r>
              <a:rPr lang="en-US" sz="2400" kern="0" dirty="0" smtClean="0">
                <a:solidFill>
                  <a:srgbClr val="919191"/>
                </a:solidFill>
                <a:latin typeface="Calibri" charset="0"/>
              </a:rPr>
              <a:t>			- no dependence between different loads</a:t>
            </a:r>
          </a:p>
          <a:p>
            <a:pPr>
              <a:buClr>
                <a:srgbClr val="063DE8"/>
              </a:buClr>
              <a:buFont typeface="Wingdings" charset="0"/>
              <a:buNone/>
              <a:defRPr/>
            </a:pPr>
            <a:r>
              <a:rPr lang="en-US" sz="2400" kern="0" dirty="0" smtClean="0">
                <a:solidFill>
                  <a:srgbClr val="919191"/>
                </a:solidFill>
                <a:latin typeface="Calibri" charset="0"/>
              </a:rPr>
              <a:t>			- different steps do not share resources</a:t>
            </a:r>
          </a:p>
          <a:p>
            <a:pPr>
              <a:buClr>
                <a:srgbClr val="063DE8"/>
              </a:buClr>
              <a:buFont typeface="Wingdings" charset="0"/>
              <a:buNone/>
              <a:defRPr/>
            </a:pPr>
            <a:endParaRPr lang="en-US" sz="2400" kern="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17413" name="Picture 4" descr="F0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1524000" y="1219200"/>
            <a:ext cx="57912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6643688"/>
            <a:ext cx="472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00000"/>
                </a:solidFill>
                <a:latin typeface="Calibri" charset="0"/>
              </a:rPr>
              <a:t>Based on original figure from [P&amp;H CO&amp;D, COPYRIGHT 2004 Elsevier. ALL RIGHTS RESERVED.]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 bwMode="auto">
          <a:xfrm flipV="1">
            <a:off x="3429000" y="2819400"/>
            <a:ext cx="838200" cy="29402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Why Latches?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11366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What if the different paths of a pipeline are unbalanced?</a:t>
            </a:r>
          </a:p>
          <a:p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Now, if we take the mid latch out ?</a:t>
            </a:r>
            <a:endParaRPr lang="en-US" dirty="0">
              <a:solidFill>
                <a:srgbClr val="0000FF"/>
              </a:solidFill>
              <a:latin typeface="Tahoma" charset="0"/>
            </a:endParaRPr>
          </a:p>
          <a:p>
            <a:endParaRPr lang="en-US" sz="1200" dirty="0">
              <a:latin typeface="Tahoma" charset="0"/>
            </a:endParaRPr>
          </a:p>
          <a:p>
            <a:pPr marL="0" indent="0">
              <a:buNone/>
            </a:pPr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AE88AA-934E-C84C-ADCA-6CAF183519D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447800" y="2438400"/>
            <a:ext cx="533400" cy="20574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6934200" y="2514600"/>
            <a:ext cx="533400" cy="20574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43000" y="4648200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LatchIN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29400" y="4724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LatchOUT</a:t>
            </a:r>
            <a:endParaRPr lang="en-US" dirty="0"/>
          </a:p>
        </p:txBody>
      </p:sp>
      <p:sp>
        <p:nvSpPr>
          <p:cNvPr id="104" name="Isosceles Triangle 103"/>
          <p:cNvSpPr/>
          <p:nvPr/>
        </p:nvSpPr>
        <p:spPr bwMode="auto">
          <a:xfrm rot="5400000">
            <a:off x="2925513" y="2637087"/>
            <a:ext cx="685800" cy="440826"/>
          </a:xfrm>
          <a:prstGeom prst="triangle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5" name="Straight Connector 104"/>
          <p:cNvCxnSpPr>
            <a:stCxn id="106" idx="7"/>
          </p:cNvCxnSpPr>
          <p:nvPr/>
        </p:nvCxnSpPr>
        <p:spPr bwMode="auto">
          <a:xfrm flipV="1">
            <a:off x="3494041" y="2819400"/>
            <a:ext cx="3440159" cy="11159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3429000" y="2819400"/>
            <a:ext cx="76200" cy="76200"/>
          </a:xfrm>
          <a:prstGeom prst="ellips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981200" y="3581400"/>
            <a:ext cx="2493552" cy="685800"/>
            <a:chOff x="2514600" y="3048000"/>
            <a:chExt cx="2493552" cy="685800"/>
          </a:xfrm>
        </p:grpSpPr>
        <p:sp>
          <p:nvSpPr>
            <p:cNvPr id="112" name="Isosceles Triangle 111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Oval 113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Isosceles Triangle 115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Oval 117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419600" y="3581400"/>
            <a:ext cx="2493552" cy="685800"/>
            <a:chOff x="2514600" y="3048000"/>
            <a:chExt cx="2493552" cy="685800"/>
          </a:xfrm>
        </p:grpSpPr>
        <p:sp>
          <p:nvSpPr>
            <p:cNvPr id="120" name="Isosceles Triangle 119"/>
            <p:cNvSpPr/>
            <p:nvPr/>
          </p:nvSpPr>
          <p:spPr bwMode="auto">
            <a:xfrm rot="5400000">
              <a:off x="29255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 bwMode="auto">
            <a:xfrm>
              <a:off x="34841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Oval 121"/>
            <p:cNvSpPr/>
            <p:nvPr/>
          </p:nvSpPr>
          <p:spPr bwMode="auto">
            <a:xfrm>
              <a:off x="34290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 bwMode="auto">
            <a:xfrm>
              <a:off x="2514600" y="33939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Isosceles Triangle 123"/>
            <p:cNvSpPr/>
            <p:nvPr/>
          </p:nvSpPr>
          <p:spPr bwMode="auto">
            <a:xfrm rot="5400000">
              <a:off x="3916113" y="3170487"/>
              <a:ext cx="685800" cy="440826"/>
            </a:xfrm>
            <a:prstGeom prst="triangle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 bwMode="auto">
            <a:xfrm>
              <a:off x="4474752" y="33949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Oval 125"/>
            <p:cNvSpPr/>
            <p:nvPr/>
          </p:nvSpPr>
          <p:spPr bwMode="auto">
            <a:xfrm>
              <a:off x="4419600" y="3352800"/>
              <a:ext cx="76200" cy="76200"/>
            </a:xfrm>
            <a:prstGeom prst="ellips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27" name="Straight Connector 126"/>
          <p:cNvCxnSpPr>
            <a:endCxn id="104" idx="3"/>
          </p:cNvCxnSpPr>
          <p:nvPr/>
        </p:nvCxnSpPr>
        <p:spPr bwMode="auto">
          <a:xfrm>
            <a:off x="1981200" y="2833434"/>
            <a:ext cx="1066800" cy="24066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3" name="Group 212"/>
          <p:cNvGrpSpPr/>
          <p:nvPr/>
        </p:nvGrpSpPr>
        <p:grpSpPr>
          <a:xfrm>
            <a:off x="914400" y="1905000"/>
            <a:ext cx="1213642" cy="2590800"/>
            <a:chOff x="914400" y="1905000"/>
            <a:chExt cx="1213642" cy="2590800"/>
          </a:xfrm>
        </p:grpSpPr>
        <p:cxnSp>
          <p:nvCxnSpPr>
            <p:cNvPr id="214" name="Straight Connector 213"/>
            <p:cNvCxnSpPr/>
            <p:nvPr/>
          </p:nvCxnSpPr>
          <p:spPr bwMode="auto">
            <a:xfrm>
              <a:off x="914400" y="28956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/>
            <p:nvPr/>
          </p:nvCxnSpPr>
          <p:spPr bwMode="auto">
            <a:xfrm>
              <a:off x="914400" y="39624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Rectangle 215"/>
            <p:cNvSpPr/>
            <p:nvPr/>
          </p:nvSpPr>
          <p:spPr bwMode="auto">
            <a:xfrm>
              <a:off x="1447800" y="2438400"/>
              <a:ext cx="533400" cy="2057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295400" y="1905000"/>
              <a:ext cx="8326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T=0ns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805366"/>
            <a:ext cx="5029200" cy="2212166"/>
            <a:chOff x="1981200" y="2805366"/>
            <a:chExt cx="5029200" cy="2212166"/>
          </a:xfrm>
        </p:grpSpPr>
        <p:cxnSp>
          <p:nvCxnSpPr>
            <p:cNvPr id="218" name="Straight Connector 217"/>
            <p:cNvCxnSpPr>
              <a:endCxn id="104" idx="3"/>
            </p:cNvCxnSpPr>
            <p:nvPr/>
          </p:nvCxnSpPr>
          <p:spPr bwMode="auto">
            <a:xfrm>
              <a:off x="1981200" y="2819400"/>
              <a:ext cx="1066800" cy="3810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Straight Connector 219"/>
            <p:cNvCxnSpPr/>
            <p:nvPr/>
          </p:nvCxnSpPr>
          <p:spPr bwMode="auto">
            <a:xfrm flipV="1">
              <a:off x="3505200" y="2805366"/>
              <a:ext cx="3505200" cy="3810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Straight Connector 222"/>
            <p:cNvCxnSpPr/>
            <p:nvPr/>
          </p:nvCxnSpPr>
          <p:spPr bwMode="auto">
            <a:xfrm>
              <a:off x="1981200" y="39283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Straight Connector 223"/>
            <p:cNvCxnSpPr/>
            <p:nvPr/>
          </p:nvCxnSpPr>
          <p:spPr bwMode="auto">
            <a:xfrm>
              <a:off x="2971800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TextBox 225"/>
            <p:cNvSpPr txBox="1"/>
            <p:nvPr/>
          </p:nvSpPr>
          <p:spPr>
            <a:xfrm>
              <a:off x="2362200" y="4648200"/>
              <a:ext cx="10251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T=0.5ns</a:t>
              </a:r>
              <a:endParaRPr lang="en-US" dirty="0"/>
            </a:p>
          </p:txBody>
        </p:sp>
      </p:grpSp>
      <p:grpSp>
        <p:nvGrpSpPr>
          <p:cNvPr id="30733" name="Group 30732"/>
          <p:cNvGrpSpPr/>
          <p:nvPr/>
        </p:nvGrpSpPr>
        <p:grpSpPr>
          <a:xfrm>
            <a:off x="6400800" y="1981200"/>
            <a:ext cx="1066800" cy="2590800"/>
            <a:chOff x="6400800" y="1981200"/>
            <a:chExt cx="1066800" cy="2590800"/>
          </a:xfrm>
        </p:grpSpPr>
        <p:cxnSp>
          <p:nvCxnSpPr>
            <p:cNvPr id="235" name="Straight Connector 234"/>
            <p:cNvCxnSpPr/>
            <p:nvPr/>
          </p:nvCxnSpPr>
          <p:spPr bwMode="auto">
            <a:xfrm>
              <a:off x="6400800" y="3927315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Rectangle 235"/>
            <p:cNvSpPr/>
            <p:nvPr/>
          </p:nvSpPr>
          <p:spPr bwMode="auto">
            <a:xfrm>
              <a:off x="6934200" y="2514600"/>
              <a:ext cx="533400" cy="205740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  <a:gs pos="63000">
                  <a:schemeClr val="tx2"/>
                </a:gs>
              </a:gsLst>
              <a:path path="rect">
                <a:fillToRect l="100000" t="100000"/>
              </a:path>
              <a:tileRect r="-100000" b="-10000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553200" y="1981200"/>
              <a:ext cx="8326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T=2ns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62400" y="4724400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LatchMID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14400" y="1905000"/>
            <a:ext cx="1136773" cy="2590800"/>
            <a:chOff x="914400" y="1905000"/>
            <a:chExt cx="1136773" cy="2590800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914400" y="28956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914400" y="3962400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Rectangle 61"/>
            <p:cNvSpPr/>
            <p:nvPr/>
          </p:nvSpPr>
          <p:spPr bwMode="auto">
            <a:xfrm>
              <a:off x="1447800" y="2438400"/>
              <a:ext cx="533400" cy="20574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95400" y="1905000"/>
              <a:ext cx="7557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=1ns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81200" y="2819400"/>
            <a:ext cx="2383248" cy="1119921"/>
            <a:chOff x="1986264" y="2808381"/>
            <a:chExt cx="2383248" cy="1119921"/>
          </a:xfrm>
        </p:grpSpPr>
        <p:cxnSp>
          <p:nvCxnSpPr>
            <p:cNvPr id="75" name="Straight Connector 74"/>
            <p:cNvCxnSpPr/>
            <p:nvPr/>
          </p:nvCxnSpPr>
          <p:spPr bwMode="auto">
            <a:xfrm>
              <a:off x="1986264" y="2819400"/>
              <a:ext cx="1066800" cy="3810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3455112" y="2808381"/>
              <a:ext cx="914400" cy="3810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1987240" y="3928302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2962832" y="3926328"/>
              <a:ext cx="533400" cy="0"/>
            </a:xfrm>
            <a:prstGeom prst="line">
              <a:avLst/>
            </a:prstGeom>
            <a:solidFill>
              <a:srgbClr val="C0C0C0"/>
            </a:solidFill>
            <a:ln w="57150" cap="flat" cmpd="sng" algn="ctr">
              <a:solidFill>
                <a:srgbClr val="00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9" name="Straight Connector 78"/>
          <p:cNvCxnSpPr>
            <a:endCxn id="120" idx="3"/>
          </p:cNvCxnSpPr>
          <p:nvPr/>
        </p:nvCxnSpPr>
        <p:spPr bwMode="auto">
          <a:xfrm>
            <a:off x="3962400" y="3924300"/>
            <a:ext cx="990600" cy="0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flipV="1">
            <a:off x="3505200" y="2819400"/>
            <a:ext cx="3429000" cy="31819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rgbClr val="0066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4572000" y="1981200"/>
            <a:ext cx="948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=1.5ns</a:t>
            </a:r>
            <a:endParaRPr lang="en-US" dirty="0"/>
          </a:p>
        </p:txBody>
      </p:sp>
      <p:cxnSp>
        <p:nvCxnSpPr>
          <p:cNvPr id="85" name="Straight Connector 84"/>
          <p:cNvCxnSpPr>
            <a:stCxn id="122" idx="6"/>
            <a:endCxn id="124" idx="3"/>
          </p:cNvCxnSpPr>
          <p:nvPr/>
        </p:nvCxnSpPr>
        <p:spPr bwMode="auto">
          <a:xfrm>
            <a:off x="5410200" y="3924300"/>
            <a:ext cx="533400" cy="0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Content Placeholder 2"/>
          <p:cNvSpPr txBox="1">
            <a:spLocks/>
          </p:cNvSpPr>
          <p:nvPr/>
        </p:nvSpPr>
        <p:spPr bwMode="auto">
          <a:xfrm>
            <a:off x="304800" y="5257800"/>
            <a:ext cx="8610600" cy="11366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Unbalanced paths can give garbage output at the Latch</a:t>
            </a:r>
          </a:p>
          <a:p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Impractical/Expensive to balance all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paths,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think Full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Adder</a:t>
            </a:r>
            <a:br>
              <a:rPr lang="en-US" dirty="0" smtClean="0">
                <a:solidFill>
                  <a:srgbClr val="0000FF"/>
                </a:solidFill>
                <a:latin typeface="Tahoma" charset="0"/>
              </a:rPr>
            </a:b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(bit_0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of the full adder will arrive much earlier than </a:t>
            </a:r>
            <a:r>
              <a:rPr lang="en-US" dirty="0" err="1" smtClean="0">
                <a:solidFill>
                  <a:srgbClr val="0000FF"/>
                </a:solidFill>
                <a:latin typeface="Tahoma" charset="0"/>
              </a:rPr>
              <a:t>bit_n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)</a:t>
            </a:r>
            <a:endParaRPr lang="en-US" dirty="0" smtClean="0">
              <a:solidFill>
                <a:srgbClr val="0000FF"/>
              </a:solidFill>
              <a:latin typeface="Tahoma" charset="0"/>
            </a:endParaRPr>
          </a:p>
          <a:p>
            <a:endParaRPr lang="en-US" sz="1200" dirty="0" smtClean="0">
              <a:latin typeface="Tahoma" charset="0"/>
            </a:endParaRPr>
          </a:p>
          <a:p>
            <a:pPr marL="0" indent="0">
              <a:buFont typeface="Wingdings" charset="0"/>
              <a:buNone/>
            </a:pPr>
            <a:endParaRPr lang="en-US" dirty="0" smtClean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cxnSp>
        <p:nvCxnSpPr>
          <p:cNvPr id="64" name="Straight Connector 63"/>
          <p:cNvCxnSpPr>
            <a:stCxn id="116" idx="0"/>
            <a:endCxn id="120" idx="3"/>
          </p:cNvCxnSpPr>
          <p:nvPr/>
        </p:nvCxnSpPr>
        <p:spPr bwMode="auto">
          <a:xfrm>
            <a:off x="3946026" y="3924300"/>
            <a:ext cx="1006974" cy="0"/>
          </a:xfrm>
          <a:prstGeom prst="line">
            <a:avLst/>
          </a:prstGeom>
          <a:solidFill>
            <a:srgbClr val="C0C0C0"/>
          </a:solidFill>
          <a:ln w="57150" cap="flat" cmpd="sng" algn="ctr">
            <a:solidFill>
              <a:srgbClr val="0066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029949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Issues in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</a:rPr>
              <a:t>Balancing work in pipeline stages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How many stages and what is done in each stage</a:t>
            </a:r>
          </a:p>
          <a:p>
            <a:endParaRPr lang="en-US" sz="1200">
              <a:latin typeface="Tahoma" charset="0"/>
            </a:endParaRP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Keeping the pipeline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correct, moving, and full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in the presence of events that disrupt pipeline flow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Handling dependences 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Data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Control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Handling resource contention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Handling long-latency (multi-cycle) operations</a:t>
            </a:r>
          </a:p>
          <a:p>
            <a:endParaRPr lang="en-US" sz="1200">
              <a:solidFill>
                <a:srgbClr val="0000FF"/>
              </a:solidFill>
              <a:latin typeface="Tahoma" charset="0"/>
            </a:endParaRP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Handling exceptions, interrupts</a:t>
            </a:r>
          </a:p>
          <a:p>
            <a:endParaRPr lang="en-US" sz="1200">
              <a:latin typeface="Tahoma" charset="0"/>
            </a:endParaRPr>
          </a:p>
          <a:p>
            <a:r>
              <a:rPr lang="en-US">
                <a:latin typeface="Tahoma" charset="0"/>
              </a:rPr>
              <a:t>Advanced: Improving pipeline throughput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Minimizing stalls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AE88AA-934E-C84C-ADCA-6CAF183519D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Causes of Pipeline Stalls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Resource contention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Dependences (between instructions)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Data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Control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Long-latency (multi-cycle) operations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C56CE4-285C-4E45-B472-2A2218B850C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Dependences and Their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Also called “dependency” or “Hazard”</a:t>
            </a:r>
            <a:endParaRPr lang="en-US" altLang="ja-JP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Dependencies dictate ordering requirements between instructions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Two types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Data dependence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Control dependence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Resource contention is sometimes called resource dependence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However, this is not fundamental to (dictated by) program semantics, so we will treat it separately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10CE83-37F6-9443-BE63-F7CF1177B33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Handling Resource Contention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Happens when instructions in two pipeline stages need the same resource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Solution 1: Eliminate the cause of contention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Duplicate the resource or increase its throughput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E.g., use separate instruction and data memories (caches)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E.g., use multiple ports for memory structures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Solution 2: Detect the resource contention and stall one of the contending stages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Which stage do you stall?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Example: What if you had a single read and write port for the register file?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5090BC-A2FE-D047-9FDE-A3D20F86899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Dependences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Types of data dependences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Flow dependence (true data dependence – read after write)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Output dependence (write after write)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Anti dependence (write after read)</a:t>
            </a:r>
          </a:p>
          <a:p>
            <a:pPr lvl="1"/>
            <a:endParaRPr lang="en-US" sz="2000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Which ones cause stalls in a pipelined machine?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For all of them, we need to ensure semantics of the program are correct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Flow dependences always need to be obeyed because they constitute true dependence on a value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Anti and output dependences exist due to limited number of architectural registers 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They are dependence on a name, not a value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We will later see what we can do about them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475E8D-4C44-1C41-A1DD-56803CC15FC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Dependence Types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2658BD-5320-554E-9D88-781013CCBDD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0" y="1143000"/>
            <a:ext cx="644525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Flow dependence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      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           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Read-after-Write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5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4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(RAW)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baseline="-25000" dirty="0">
              <a:solidFill>
                <a:srgbClr val="000000"/>
              </a:solidFill>
              <a:latin typeface="Calibri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Anti dependence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Write-after-Read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4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5	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(WAR)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Output-dependence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Write-after-Write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</a:rPr>
              <a:t>5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</a:rPr>
              <a:t>4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	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(WAW)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6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7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H="1" flipV="1">
            <a:off x="1295400" y="1981200"/>
            <a:ext cx="609600" cy="2286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1295400" y="3581400"/>
            <a:ext cx="762000" cy="1524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304800" y="5105400"/>
            <a:ext cx="444500" cy="914400"/>
          </a:xfrm>
          <a:custGeom>
            <a:avLst/>
            <a:gdLst>
              <a:gd name="T0" fmla="*/ 2147483647 w 280"/>
              <a:gd name="T1" fmla="*/ 2147483647 h 576"/>
              <a:gd name="T2" fmla="*/ 2147483647 w 280"/>
              <a:gd name="T3" fmla="*/ 2147483647 h 576"/>
              <a:gd name="T4" fmla="*/ 2147483647 w 280"/>
              <a:gd name="T5" fmla="*/ 2147483647 h 576"/>
              <a:gd name="T6" fmla="*/ 2147483647 w 28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576"/>
              <a:gd name="T14" fmla="*/ 280 w 28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576">
                <a:moveTo>
                  <a:pt x="280" y="576"/>
                </a:moveTo>
                <a:cubicBezTo>
                  <a:pt x="280" y="576"/>
                  <a:pt x="80" y="464"/>
                  <a:pt x="40" y="384"/>
                </a:cubicBezTo>
                <a:cubicBezTo>
                  <a:pt x="0" y="304"/>
                  <a:pt x="0" y="160"/>
                  <a:pt x="40" y="96"/>
                </a:cubicBezTo>
                <a:cubicBezTo>
                  <a:pt x="80" y="32"/>
                  <a:pt x="230" y="20"/>
                  <a:pt x="280" y="0"/>
                </a:cubicBezTo>
              </a:path>
            </a:pathLst>
          </a:cu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How to Handle Data Dependences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6950"/>
            <a:ext cx="90678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Anti and output dependences are easier to handle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write to the destination in one stage and in program order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Flow dependences are more interesting (and challenging)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Five fundamental ways of handling flow dependences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Detect and stall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Detect and forward/bypass data to dependent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Eliminate the need for detecting dependence at the software level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Software-based interlocking: No need to detect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Do something else (fine-grained multithreading)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No need to detect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Predict the needed values and execute “speculatively”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AFA4B-644F-5543-8647-CE6CCB086D5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RAW Dependence Handling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Following flow dependences lead to conflicts in the 5-stage pipeline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87404D-42FF-1842-8A55-743FD1EBC69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6400800" y="33528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MEM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6400800" y="27432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WB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2438400" y="27432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IF</a:t>
            </a: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3429000" y="27432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ID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3429000" y="33528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IF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419600" y="27432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EX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4419600" y="33528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ID</a:t>
            </a: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5410200" y="27432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MEM</a:t>
            </a: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5410200" y="33528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EX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7391400" y="33528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WB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304800" y="26670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ADD	R0, R1, R2		</a:t>
            </a: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04800" y="335915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ADD  	r- </a:t>
            </a:r>
            <a:r>
              <a:rPr lang="en-US" kern="0" dirty="0" err="1">
                <a:solidFill>
                  <a:srgbClr val="000000"/>
                </a:solidFill>
                <a:latin typeface="Calibri" charset="0"/>
              </a:rPr>
              <a:t>ra</a:t>
            </a: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 R0	</a:t>
            </a: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>
            <a:off x="1447800" y="2971800"/>
            <a:ext cx="304800" cy="533400"/>
          </a:xfrm>
          <a:prstGeom prst="line">
            <a:avLst/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7391400" y="39624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MEM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4419600" y="39624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IF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5410200" y="39624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ID</a:t>
            </a: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6400800" y="39624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EX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5410200" y="45720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IF</a:t>
            </a: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6400800" y="45720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ID</a:t>
            </a:r>
          </a:p>
        </p:txBody>
      </p:sp>
      <p:sp>
        <p:nvSpPr>
          <p:cNvPr id="66" name="Rectangle 23"/>
          <p:cNvSpPr>
            <a:spLocks noChangeArrowheads="1"/>
          </p:cNvSpPr>
          <p:nvPr/>
        </p:nvSpPr>
        <p:spPr bwMode="auto">
          <a:xfrm>
            <a:off x="7391400" y="45720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EX</a:t>
            </a: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6400800" y="51816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IF</a:t>
            </a:r>
          </a:p>
        </p:txBody>
      </p:sp>
      <p:sp>
        <p:nvSpPr>
          <p:cNvPr id="68" name="Rectangle 25"/>
          <p:cNvSpPr>
            <a:spLocks noChangeArrowheads="1"/>
          </p:cNvSpPr>
          <p:nvPr/>
        </p:nvSpPr>
        <p:spPr bwMode="auto">
          <a:xfrm>
            <a:off x="7391400" y="51816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ID</a:t>
            </a:r>
          </a:p>
        </p:txBody>
      </p:sp>
      <p:sp>
        <p:nvSpPr>
          <p:cNvPr id="69" name="Rectangle 26"/>
          <p:cNvSpPr>
            <a:spLocks noChangeArrowheads="1"/>
          </p:cNvSpPr>
          <p:nvPr/>
        </p:nvSpPr>
        <p:spPr bwMode="auto">
          <a:xfrm>
            <a:off x="7391400" y="57912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919191"/>
                </a:solidFill>
                <a:latin typeface="Calibri" charset="0"/>
              </a:rPr>
              <a:t>IF</a:t>
            </a:r>
          </a:p>
        </p:txBody>
      </p:sp>
      <p:sp>
        <p:nvSpPr>
          <p:cNvPr id="70" name="AutoShape 27"/>
          <p:cNvSpPr>
            <a:spLocks noChangeArrowheads="1"/>
          </p:cNvSpPr>
          <p:nvPr/>
        </p:nvSpPr>
        <p:spPr bwMode="auto">
          <a:xfrm>
            <a:off x="4267200" y="3352800"/>
            <a:ext cx="457200" cy="381000"/>
          </a:xfrm>
          <a:prstGeom prst="irregularSeal1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1" name="Freeform 28"/>
          <p:cNvSpPr>
            <a:spLocks/>
          </p:cNvSpPr>
          <p:nvPr/>
        </p:nvSpPr>
        <p:spPr bwMode="auto">
          <a:xfrm>
            <a:off x="3732213" y="2941638"/>
            <a:ext cx="4592637" cy="612775"/>
          </a:xfrm>
          <a:custGeom>
            <a:avLst/>
            <a:gdLst>
              <a:gd name="T0" fmla="*/ 2147483647 w 2893"/>
              <a:gd name="T1" fmla="*/ 0 h 386"/>
              <a:gd name="T2" fmla="*/ 2147483647 w 2893"/>
              <a:gd name="T3" fmla="*/ 2147483647 h 386"/>
              <a:gd name="T4" fmla="*/ 2147483647 w 2893"/>
              <a:gd name="T5" fmla="*/ 2147483647 h 386"/>
              <a:gd name="T6" fmla="*/ 2147483647 w 2893"/>
              <a:gd name="T7" fmla="*/ 2147483647 h 386"/>
              <a:gd name="T8" fmla="*/ 0 60000 65536"/>
              <a:gd name="T9" fmla="*/ 0 60000 65536"/>
              <a:gd name="T10" fmla="*/ 0 60000 65536"/>
              <a:gd name="T11" fmla="*/ 0 60000 65536"/>
              <a:gd name="T12" fmla="*/ 0 w 2893"/>
              <a:gd name="T13" fmla="*/ 0 h 386"/>
              <a:gd name="T14" fmla="*/ 2893 w 2893"/>
              <a:gd name="T15" fmla="*/ 386 h 3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3" h="386">
                <a:moveTo>
                  <a:pt x="2192" y="0"/>
                </a:moveTo>
                <a:cubicBezTo>
                  <a:pt x="2261" y="24"/>
                  <a:pt x="2893" y="127"/>
                  <a:pt x="2587" y="158"/>
                </a:cubicBezTo>
                <a:cubicBezTo>
                  <a:pt x="2281" y="189"/>
                  <a:pt x="702" y="149"/>
                  <a:pt x="351" y="187"/>
                </a:cubicBezTo>
                <a:cubicBezTo>
                  <a:pt x="0" y="225"/>
                  <a:pt x="455" y="345"/>
                  <a:pt x="482" y="386"/>
                </a:cubicBezTo>
              </a:path>
            </a:pathLst>
          </a:cu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304800" y="396875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ADD  	r- </a:t>
            </a:r>
            <a:r>
              <a:rPr lang="en-US" kern="0" dirty="0" err="1">
                <a:solidFill>
                  <a:srgbClr val="000000"/>
                </a:solidFill>
                <a:latin typeface="Calibri" charset="0"/>
              </a:rPr>
              <a:t>ra</a:t>
            </a: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 R0	</a:t>
            </a:r>
          </a:p>
        </p:txBody>
      </p:sp>
      <p:sp>
        <p:nvSpPr>
          <p:cNvPr id="73" name="Rectangle 30"/>
          <p:cNvSpPr>
            <a:spLocks noChangeArrowheads="1"/>
          </p:cNvSpPr>
          <p:nvPr/>
        </p:nvSpPr>
        <p:spPr bwMode="auto">
          <a:xfrm>
            <a:off x="304800" y="457835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ADD  	r- </a:t>
            </a:r>
            <a:r>
              <a:rPr lang="en-US" kern="0" dirty="0" err="1">
                <a:solidFill>
                  <a:srgbClr val="000000"/>
                </a:solidFill>
                <a:latin typeface="Calibri" charset="0"/>
              </a:rPr>
              <a:t>ra</a:t>
            </a: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 R0	</a:t>
            </a:r>
          </a:p>
        </p:txBody>
      </p:sp>
      <p:sp>
        <p:nvSpPr>
          <p:cNvPr id="74" name="Rectangle 31"/>
          <p:cNvSpPr>
            <a:spLocks noChangeArrowheads="1"/>
          </p:cNvSpPr>
          <p:nvPr/>
        </p:nvSpPr>
        <p:spPr bwMode="auto">
          <a:xfrm>
            <a:off x="304800" y="518795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ADD  	r- </a:t>
            </a:r>
            <a:r>
              <a:rPr lang="en-US" kern="0" dirty="0" err="1">
                <a:solidFill>
                  <a:srgbClr val="000000"/>
                </a:solidFill>
                <a:latin typeface="Calibri" charset="0"/>
              </a:rPr>
              <a:t>ra</a:t>
            </a: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 R0	</a:t>
            </a:r>
          </a:p>
        </p:txBody>
      </p:sp>
      <p:sp>
        <p:nvSpPr>
          <p:cNvPr id="75" name="Rectangle 32"/>
          <p:cNvSpPr>
            <a:spLocks noChangeArrowheads="1"/>
          </p:cNvSpPr>
          <p:nvPr/>
        </p:nvSpPr>
        <p:spPr bwMode="auto">
          <a:xfrm>
            <a:off x="304800" y="579755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ADD  	r- </a:t>
            </a:r>
            <a:r>
              <a:rPr lang="en-US" kern="0" dirty="0" err="1">
                <a:solidFill>
                  <a:srgbClr val="000000"/>
                </a:solidFill>
                <a:latin typeface="Calibri" charset="0"/>
              </a:rPr>
              <a:t>ra</a:t>
            </a: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 R0	</a:t>
            </a:r>
          </a:p>
        </p:txBody>
      </p:sp>
      <p:sp>
        <p:nvSpPr>
          <p:cNvPr id="76" name="Line 33"/>
          <p:cNvSpPr>
            <a:spLocks noChangeShapeType="1"/>
          </p:cNvSpPr>
          <p:nvPr/>
        </p:nvSpPr>
        <p:spPr bwMode="auto">
          <a:xfrm>
            <a:off x="1447800" y="2971800"/>
            <a:ext cx="304800" cy="533400"/>
          </a:xfrm>
          <a:prstGeom prst="line">
            <a:avLst/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77" name="Group 34"/>
          <p:cNvGrpSpPr>
            <a:grpSpLocks/>
          </p:cNvGrpSpPr>
          <p:nvPr/>
        </p:nvGrpSpPr>
        <p:grpSpPr bwMode="auto">
          <a:xfrm>
            <a:off x="1447800" y="2943225"/>
            <a:ext cx="6477000" cy="2009775"/>
            <a:chOff x="912" y="1854"/>
            <a:chExt cx="4080" cy="1266"/>
          </a:xfrm>
        </p:grpSpPr>
        <p:grpSp>
          <p:nvGrpSpPr>
            <p:cNvPr id="37926" name="Group 35"/>
            <p:cNvGrpSpPr>
              <a:grpSpLocks/>
            </p:cNvGrpSpPr>
            <p:nvPr/>
          </p:nvGrpSpPr>
          <p:grpSpPr bwMode="auto">
            <a:xfrm>
              <a:off x="3168" y="1854"/>
              <a:ext cx="1824" cy="1266"/>
              <a:chOff x="3168" y="1854"/>
              <a:chExt cx="1824" cy="1266"/>
            </a:xfrm>
          </p:grpSpPr>
          <p:sp>
            <p:nvSpPr>
              <p:cNvPr id="81" name="AutoShape 36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288" cy="240"/>
              </a:xfrm>
              <a:prstGeom prst="irregularSeal1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82" name="AutoShape 37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288" cy="240"/>
              </a:xfrm>
              <a:prstGeom prst="irregularSeal1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grpSp>
            <p:nvGrpSpPr>
              <p:cNvPr id="37931" name="Group 38"/>
              <p:cNvGrpSpPr>
                <a:grpSpLocks/>
              </p:cNvGrpSpPr>
              <p:nvPr/>
            </p:nvGrpSpPr>
            <p:grpSpPr bwMode="auto">
              <a:xfrm>
                <a:off x="3168" y="1854"/>
                <a:ext cx="1824" cy="1170"/>
                <a:chOff x="3168" y="1854"/>
                <a:chExt cx="1824" cy="1170"/>
              </a:xfrm>
            </p:grpSpPr>
            <p:sp>
              <p:nvSpPr>
                <p:cNvPr id="84" name="Freeform 39"/>
                <p:cNvSpPr>
                  <a:spLocks/>
                </p:cNvSpPr>
                <p:nvPr/>
              </p:nvSpPr>
              <p:spPr bwMode="auto">
                <a:xfrm>
                  <a:off x="3168" y="1866"/>
                  <a:ext cx="1824" cy="768"/>
                </a:xfrm>
                <a:custGeom>
                  <a:avLst/>
                  <a:gdLst>
                    <a:gd name="T0" fmla="*/ 1195 w 1891"/>
                    <a:gd name="T1" fmla="*/ 0 h 403"/>
                    <a:gd name="T2" fmla="*/ 1410 w 1891"/>
                    <a:gd name="T3" fmla="*/ 3973 h 403"/>
                    <a:gd name="T4" fmla="*/ 185 w 1891"/>
                    <a:gd name="T5" fmla="*/ 4692 h 403"/>
                    <a:gd name="T6" fmla="*/ 297 w 1891"/>
                    <a:gd name="T7" fmla="*/ 10133 h 40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1"/>
                    <a:gd name="T13" fmla="*/ 0 h 403"/>
                    <a:gd name="T14" fmla="*/ 1891 w 1891"/>
                    <a:gd name="T15" fmla="*/ 403 h 40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1" h="403">
                      <a:moveTo>
                        <a:pt x="1431" y="0"/>
                      </a:moveTo>
                      <a:cubicBezTo>
                        <a:pt x="1476" y="24"/>
                        <a:pt x="1891" y="127"/>
                        <a:pt x="1690" y="158"/>
                      </a:cubicBezTo>
                      <a:cubicBezTo>
                        <a:pt x="1489" y="189"/>
                        <a:pt x="444" y="146"/>
                        <a:pt x="222" y="187"/>
                      </a:cubicBezTo>
                      <a:cubicBezTo>
                        <a:pt x="0" y="228"/>
                        <a:pt x="334" y="367"/>
                        <a:pt x="356" y="403"/>
                      </a:cubicBezTo>
                    </a:path>
                  </a:pathLst>
                </a:custGeom>
                <a:noFill/>
                <a:ln w="38100">
                  <a:solidFill>
                    <a:srgbClr val="063DE8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 40"/>
                <p:cNvSpPr>
                  <a:spLocks/>
                </p:cNvSpPr>
                <p:nvPr/>
              </p:nvSpPr>
              <p:spPr bwMode="auto">
                <a:xfrm>
                  <a:off x="3936" y="1854"/>
                  <a:ext cx="816" cy="1170"/>
                </a:xfrm>
                <a:custGeom>
                  <a:avLst/>
                  <a:gdLst>
                    <a:gd name="T0" fmla="*/ 22 w 1891"/>
                    <a:gd name="T1" fmla="*/ 0 h 403"/>
                    <a:gd name="T2" fmla="*/ 25 w 1891"/>
                    <a:gd name="T3" fmla="*/ 32618 h 403"/>
                    <a:gd name="T4" fmla="*/ 3 w 1891"/>
                    <a:gd name="T5" fmla="*/ 38561 h 403"/>
                    <a:gd name="T6" fmla="*/ 5 w 1891"/>
                    <a:gd name="T7" fmla="*/ 83125 h 40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1"/>
                    <a:gd name="T13" fmla="*/ 0 h 403"/>
                    <a:gd name="T14" fmla="*/ 1891 w 1891"/>
                    <a:gd name="T15" fmla="*/ 403 h 40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1" h="403">
                      <a:moveTo>
                        <a:pt x="1431" y="0"/>
                      </a:moveTo>
                      <a:cubicBezTo>
                        <a:pt x="1476" y="24"/>
                        <a:pt x="1891" y="127"/>
                        <a:pt x="1690" y="158"/>
                      </a:cubicBezTo>
                      <a:cubicBezTo>
                        <a:pt x="1489" y="189"/>
                        <a:pt x="444" y="146"/>
                        <a:pt x="222" y="187"/>
                      </a:cubicBezTo>
                      <a:cubicBezTo>
                        <a:pt x="0" y="228"/>
                        <a:pt x="334" y="367"/>
                        <a:pt x="356" y="403"/>
                      </a:cubicBezTo>
                    </a:path>
                  </a:pathLst>
                </a:custGeom>
                <a:noFill/>
                <a:ln w="38100">
                  <a:solidFill>
                    <a:srgbClr val="063DE8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79" name="Line 41"/>
            <p:cNvSpPr>
              <a:spLocks noChangeShapeType="1"/>
            </p:cNvSpPr>
            <p:nvPr/>
          </p:nvSpPr>
          <p:spPr bwMode="auto">
            <a:xfrm>
              <a:off x="912" y="1872"/>
              <a:ext cx="192" cy="720"/>
            </a:xfrm>
            <a:prstGeom prst="line">
              <a:avLst/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Line 42"/>
            <p:cNvSpPr>
              <a:spLocks noChangeShapeType="1"/>
            </p:cNvSpPr>
            <p:nvPr/>
          </p:nvSpPr>
          <p:spPr bwMode="auto">
            <a:xfrm>
              <a:off x="912" y="1872"/>
              <a:ext cx="192" cy="1104"/>
            </a:xfrm>
            <a:prstGeom prst="line">
              <a:avLst/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6" name="Group 43"/>
          <p:cNvGrpSpPr>
            <a:grpSpLocks/>
          </p:cNvGrpSpPr>
          <p:nvPr/>
        </p:nvGrpSpPr>
        <p:grpSpPr bwMode="auto">
          <a:xfrm>
            <a:off x="7239000" y="2971800"/>
            <a:ext cx="523875" cy="2703513"/>
            <a:chOff x="4560" y="1872"/>
            <a:chExt cx="330" cy="1703"/>
          </a:xfrm>
        </p:grpSpPr>
        <p:sp>
          <p:nvSpPr>
            <p:cNvPr id="87" name="Line 44"/>
            <p:cNvSpPr>
              <a:spLocks noChangeShapeType="1"/>
            </p:cNvSpPr>
            <p:nvPr/>
          </p:nvSpPr>
          <p:spPr bwMode="auto">
            <a:xfrm>
              <a:off x="4560" y="1872"/>
              <a:ext cx="192" cy="1536"/>
            </a:xfrm>
            <a:prstGeom prst="line">
              <a:avLst/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4654" y="3207"/>
              <a:ext cx="2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i="0" kern="0" smtClean="0">
                  <a:solidFill>
                    <a:srgbClr val="FC0128"/>
                  </a:solidFill>
                  <a:latin typeface="Calibri" charset="0"/>
                </a:rPr>
                <a:t>?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Detection of dependence between instructions in a pipelined processor to guarantee correct execution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Software based interlocking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vs. </a:t>
            </a:r>
          </a:p>
          <a:p>
            <a:pPr>
              <a:defRPr/>
            </a:pPr>
            <a:r>
              <a:rPr lang="en-US" dirty="0" smtClean="0"/>
              <a:t>Hardware based interlocking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Quiz</a:t>
            </a:r>
            <a:r>
              <a:rPr lang="en-US" smtClean="0"/>
              <a:t>:  “MIPS” </a:t>
            </a:r>
            <a:r>
              <a:rPr lang="en-US" dirty="0" smtClean="0"/>
              <a:t>acronym?</a:t>
            </a: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61CA-AD49-C54C-B166-3FD1579013E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Pipelining Multiple Loads of Laundry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4DC1D6-6A62-004F-897C-B0B4FD0819A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8435" name="Picture 3" descr="F0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3"/>
          <a:stretch>
            <a:fillRect/>
          </a:stretch>
        </p:blipFill>
        <p:spPr bwMode="auto">
          <a:xfrm>
            <a:off x="1524000" y="3657600"/>
            <a:ext cx="5791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F0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1524000" y="1371600"/>
            <a:ext cx="57912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987925" y="5873750"/>
            <a:ext cx="3833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- latency per load is the same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981575" y="5492750"/>
            <a:ext cx="3636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- throughput increased by 4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999038" y="4730750"/>
            <a:ext cx="3898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- 4 loads of laundry in parallel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997450" y="5111750"/>
            <a:ext cx="3273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- no additional resources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6643688"/>
            <a:ext cx="472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800">
                <a:latin typeface="Calibri" charset="0"/>
              </a:rPr>
              <a:t>Based on original figure from [P&amp;H CO&amp;D, COPYRIGHT 2004 Elsevier. ALL RIGHTS RESERVED.]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Garamond" charset="0"/>
              </a:rPr>
              <a:t>Approaches to Dependence Detection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Scoreboarding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Each register in register file has a Valid bit associated with it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An instruction that is writing to the register resets the Valid bit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An instruction in Decode stage checks if all its source and destination registers are Valid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Yes: No need to stall… No dependence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No: Stall the instruction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Advantage: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Simple. 1 bit per register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Disadvantage: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Need to stall for all types of dependences, not only flow dep.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952519-3A5B-E049-95DD-2DE03A22C82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400">
                <a:latin typeface="Garamond" charset="0"/>
              </a:rPr>
              <a:t>Approaches to Dependence Detection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Combinational dependence check logic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Special logic that checks if any instruction in later stages is supposed to write to any source register of the instruction that is being decoded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Yes: stall the instruction/pipeline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No: no need to stall… no flow dependence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Advantage: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 need to stall on anti and output dependences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Disadvantage: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Logic is more complex than a scoreboard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Logic becomes more complex as we make the pipeline deeper and wider (superscalar)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ADF844-CDA8-B140-9EFD-CBDBF1CABC9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Forwarding (or Data Bypassing)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Calibri" charset="0"/>
              </a:rPr>
              <a:t>It is intuitive to think of RF as state</a:t>
            </a:r>
          </a:p>
          <a:p>
            <a:pPr lvl="1"/>
            <a:r>
              <a:rPr lang="ja-JP" altLang="en-US">
                <a:latin typeface="Calibri" charset="0"/>
                <a:ea typeface="ＭＳ Ｐゴシック" charset="0"/>
              </a:rPr>
              <a:t>“</a:t>
            </a:r>
            <a:r>
              <a:rPr lang="en-US" altLang="ja-JP">
                <a:solidFill>
                  <a:schemeClr val="accent1"/>
                </a:solidFill>
                <a:latin typeface="Calibri" charset="0"/>
                <a:ea typeface="ＭＳ Ｐゴシック" charset="0"/>
              </a:rPr>
              <a:t>add rx ry rz</a:t>
            </a:r>
            <a:r>
              <a:rPr lang="ja-JP" altLang="en-US">
                <a:latin typeface="Calibri" charset="0"/>
                <a:ea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</a:rPr>
              <a:t> literally means get values from </a:t>
            </a:r>
            <a:r>
              <a:rPr lang="en-US" altLang="ja-JP">
                <a:solidFill>
                  <a:schemeClr val="accent1"/>
                </a:solidFill>
                <a:latin typeface="Calibri" charset="0"/>
                <a:ea typeface="ＭＳ Ｐゴシック" charset="0"/>
              </a:rPr>
              <a:t>RF[ry]</a:t>
            </a:r>
            <a:r>
              <a:rPr lang="en-US" altLang="ja-JP">
                <a:latin typeface="Calibri" charset="0"/>
                <a:ea typeface="ＭＳ Ｐゴシック" charset="0"/>
              </a:rPr>
              <a:t> and </a:t>
            </a:r>
            <a:r>
              <a:rPr lang="en-US" altLang="ja-JP">
                <a:solidFill>
                  <a:schemeClr val="accent1"/>
                </a:solidFill>
                <a:latin typeface="Calibri" charset="0"/>
                <a:ea typeface="ＭＳ Ｐゴシック" charset="0"/>
              </a:rPr>
              <a:t>RF[rz]</a:t>
            </a:r>
            <a:r>
              <a:rPr lang="en-US" altLang="ja-JP">
                <a:latin typeface="Calibri" charset="0"/>
                <a:ea typeface="ＭＳ Ｐゴシック" charset="0"/>
              </a:rPr>
              <a:t> respectively and put result in </a:t>
            </a:r>
            <a:r>
              <a:rPr lang="en-US" altLang="ja-JP">
                <a:solidFill>
                  <a:schemeClr val="accent1"/>
                </a:solidFill>
                <a:latin typeface="Calibri" charset="0"/>
                <a:ea typeface="ＭＳ Ｐゴシック" charset="0"/>
              </a:rPr>
              <a:t>RF[rx]</a:t>
            </a:r>
          </a:p>
          <a:p>
            <a:r>
              <a:rPr lang="en-US">
                <a:latin typeface="Calibri" charset="0"/>
              </a:rPr>
              <a:t>But, RF is just a part of a computing abstraction</a:t>
            </a:r>
          </a:p>
          <a:p>
            <a:pPr lvl="1"/>
            <a:r>
              <a:rPr lang="ja-JP" altLang="en-US">
                <a:latin typeface="Calibri" charset="0"/>
                <a:ea typeface="ＭＳ Ｐゴシック" charset="0"/>
              </a:rPr>
              <a:t>“</a:t>
            </a:r>
            <a:r>
              <a:rPr lang="en-US" altLang="ja-JP">
                <a:solidFill>
                  <a:schemeClr val="accent1"/>
                </a:solidFill>
                <a:latin typeface="Calibri" charset="0"/>
                <a:ea typeface="ＭＳ Ｐゴシック" charset="0"/>
              </a:rPr>
              <a:t>add rx ry rz</a:t>
            </a:r>
            <a:r>
              <a:rPr lang="ja-JP" altLang="en-US">
                <a:latin typeface="Calibri" charset="0"/>
                <a:ea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</a:rPr>
              <a:t> means 1. get the results of the last instructions to define the values of </a:t>
            </a:r>
            <a:r>
              <a:rPr lang="en-US" altLang="ja-JP">
                <a:solidFill>
                  <a:schemeClr val="accent1"/>
                </a:solidFill>
                <a:latin typeface="Calibri" charset="0"/>
                <a:ea typeface="ＭＳ Ｐゴシック" charset="0"/>
              </a:rPr>
              <a:t>RF[ry]</a:t>
            </a:r>
            <a:r>
              <a:rPr lang="en-US" altLang="ja-JP">
                <a:latin typeface="Calibri" charset="0"/>
                <a:ea typeface="ＭＳ Ｐゴシック" charset="0"/>
              </a:rPr>
              <a:t> and </a:t>
            </a:r>
            <a:r>
              <a:rPr lang="en-US" altLang="ja-JP">
                <a:solidFill>
                  <a:schemeClr val="accent1"/>
                </a:solidFill>
                <a:latin typeface="Calibri" charset="0"/>
                <a:ea typeface="ＭＳ Ｐゴシック" charset="0"/>
              </a:rPr>
              <a:t>RF[rz]</a:t>
            </a:r>
            <a:r>
              <a:rPr lang="en-US" altLang="ja-JP">
                <a:latin typeface="Calibri" charset="0"/>
                <a:ea typeface="ＭＳ Ｐゴシック" charset="0"/>
              </a:rPr>
              <a:t>, respectively, and 2. until another instruction redefines </a:t>
            </a:r>
            <a:r>
              <a:rPr lang="en-US" altLang="ja-JP">
                <a:solidFill>
                  <a:schemeClr val="accent1"/>
                </a:solidFill>
                <a:latin typeface="Calibri" charset="0"/>
                <a:ea typeface="ＭＳ Ｐゴシック" charset="0"/>
              </a:rPr>
              <a:t>RF[rx]</a:t>
            </a:r>
            <a:r>
              <a:rPr lang="en-US" altLang="ja-JP">
                <a:latin typeface="Calibri" charset="0"/>
                <a:ea typeface="ＭＳ Ｐゴシック" charset="0"/>
              </a:rPr>
              <a:t>, younger instructions that refers to </a:t>
            </a:r>
            <a:r>
              <a:rPr lang="en-US" altLang="ja-JP">
                <a:solidFill>
                  <a:schemeClr val="accent1"/>
                </a:solidFill>
                <a:latin typeface="Calibri" charset="0"/>
                <a:ea typeface="ＭＳ Ｐゴシック" charset="0"/>
              </a:rPr>
              <a:t>RF[rx]</a:t>
            </a:r>
            <a:r>
              <a:rPr lang="en-US" altLang="ja-JP">
                <a:latin typeface="Calibri" charset="0"/>
                <a:ea typeface="ＭＳ Ｐゴシック" charset="0"/>
              </a:rPr>
              <a:t> should use this instruction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s result</a:t>
            </a:r>
          </a:p>
          <a:p>
            <a:r>
              <a:rPr lang="en-US">
                <a:latin typeface="Calibri" charset="0"/>
              </a:rPr>
              <a:t>What matters is to maintain the correct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dataflow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between operations, thus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85884C-83FA-594C-B6C9-35036F54B430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41988" name="Group 2"/>
          <p:cNvGrpSpPr>
            <a:grpSpLocks/>
          </p:cNvGrpSpPr>
          <p:nvPr/>
        </p:nvGrpSpPr>
        <p:grpSpPr bwMode="auto">
          <a:xfrm>
            <a:off x="4953000" y="5932488"/>
            <a:ext cx="914400" cy="381000"/>
            <a:chOff x="3120" y="3840"/>
            <a:chExt cx="576" cy="240"/>
          </a:xfrm>
        </p:grpSpPr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3120" y="3840"/>
              <a:ext cx="576" cy="240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ysClr val="windowText" lastClr="000000"/>
                  </a:solidFill>
                  <a:latin typeface="Calibri" charset="0"/>
                </a:rPr>
                <a:t>ID</a:t>
              </a:r>
            </a:p>
          </p:txBody>
        </p:sp>
        <p:sp>
          <p:nvSpPr>
            <p:cNvPr id="35" name="Line 4"/>
            <p:cNvSpPr>
              <a:spLocks noChangeShapeType="1"/>
            </p:cNvSpPr>
            <p:nvPr/>
          </p:nvSpPr>
          <p:spPr bwMode="auto">
            <a:xfrm flipV="1">
              <a:off x="3120" y="3840"/>
              <a:ext cx="57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5943600" y="5932488"/>
            <a:ext cx="914400" cy="381000"/>
            <a:chOff x="3120" y="3840"/>
            <a:chExt cx="576" cy="240"/>
          </a:xfrm>
        </p:grpSpPr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3120" y="3840"/>
              <a:ext cx="576" cy="240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ysClr val="windowText" lastClr="000000"/>
                  </a:solidFill>
                  <a:latin typeface="Calibri" charset="0"/>
                </a:rPr>
                <a:t>ID</a:t>
              </a: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V="1">
              <a:off x="3120" y="3840"/>
              <a:ext cx="57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990" name="Group 8"/>
          <p:cNvGrpSpPr>
            <a:grpSpLocks/>
          </p:cNvGrpSpPr>
          <p:nvPr/>
        </p:nvGrpSpPr>
        <p:grpSpPr bwMode="auto">
          <a:xfrm>
            <a:off x="6934200" y="5932488"/>
            <a:ext cx="914400" cy="381000"/>
            <a:chOff x="3120" y="3840"/>
            <a:chExt cx="576" cy="240"/>
          </a:xfrm>
        </p:grpSpPr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3120" y="3840"/>
              <a:ext cx="576" cy="240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ysClr val="windowText" lastClr="000000"/>
                  </a:solidFill>
                  <a:latin typeface="Calibri" charset="0"/>
                </a:rPr>
                <a:t>ID</a:t>
              </a: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V="1">
              <a:off x="3120" y="3840"/>
              <a:ext cx="57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3962400" y="5932488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Calibri" charset="0"/>
              </a:rPr>
              <a:t>IF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7924800" y="5932488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Calibri" charset="0"/>
              </a:rPr>
              <a:t>ID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6934200" y="5322888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Calibri" charset="0"/>
              </a:rPr>
              <a:t>WB</a:t>
            </a: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2971800" y="5322888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Calibri" charset="0"/>
              </a:rPr>
              <a:t>IF</a:t>
            </a: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3962400" y="5322888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Calibri" charset="0"/>
              </a:rPr>
              <a:t>ID</a:t>
            </a: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4953000" y="5322888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Calibri" charset="0"/>
              </a:rPr>
              <a:t>EX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943600" y="5322888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Calibri" charset="0"/>
              </a:rPr>
              <a:t>MEM</a:t>
            </a:r>
          </a:p>
        </p:txBody>
      </p:sp>
      <p:sp>
        <p:nvSpPr>
          <p:cNvPr id="49" name="Freeform 20"/>
          <p:cNvSpPr>
            <a:spLocks/>
          </p:cNvSpPr>
          <p:nvPr/>
        </p:nvSpPr>
        <p:spPr bwMode="auto">
          <a:xfrm>
            <a:off x="7726363" y="5521325"/>
            <a:ext cx="350837" cy="530225"/>
          </a:xfrm>
          <a:custGeom>
            <a:avLst/>
            <a:gdLst>
              <a:gd name="T0" fmla="*/ 0 w 221"/>
              <a:gd name="T1" fmla="*/ 0 h 334"/>
              <a:gd name="T2" fmla="*/ 2147483647 w 221"/>
              <a:gd name="T3" fmla="*/ 2147483647 h 334"/>
              <a:gd name="T4" fmla="*/ 0 60000 65536"/>
              <a:gd name="T5" fmla="*/ 0 60000 65536"/>
              <a:gd name="T6" fmla="*/ 0 w 221"/>
              <a:gd name="T7" fmla="*/ 0 h 334"/>
              <a:gd name="T8" fmla="*/ 221 w 221"/>
              <a:gd name="T9" fmla="*/ 334 h 3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1" h="334">
                <a:moveTo>
                  <a:pt x="0" y="0"/>
                </a:moveTo>
                <a:cubicBezTo>
                  <a:pt x="37" y="56"/>
                  <a:pt x="184" y="278"/>
                  <a:pt x="221" y="334"/>
                </a:cubicBezTo>
              </a:path>
            </a:pathLst>
          </a:cu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304800" y="5246688"/>
            <a:ext cx="2286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add	ra r- r-		</a:t>
            </a: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304800" y="5938838"/>
            <a:ext cx="189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addi  	r- ra r-</a:t>
            </a:r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1447800" y="5551488"/>
            <a:ext cx="304800" cy="533400"/>
          </a:xfrm>
          <a:prstGeom prst="line">
            <a:avLst/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24"/>
          <p:cNvGrpSpPr>
            <a:grpSpLocks/>
          </p:cNvGrpSpPr>
          <p:nvPr/>
        </p:nvGrpSpPr>
        <p:grpSpPr bwMode="auto">
          <a:xfrm>
            <a:off x="3962400" y="5551488"/>
            <a:ext cx="4876800" cy="762000"/>
            <a:chOff x="2496" y="3600"/>
            <a:chExt cx="3072" cy="480"/>
          </a:xfrm>
        </p:grpSpPr>
        <p:grpSp>
          <p:nvGrpSpPr>
            <p:cNvPr id="42003" name="Group 25"/>
            <p:cNvGrpSpPr>
              <a:grpSpLocks/>
            </p:cNvGrpSpPr>
            <p:nvPr/>
          </p:nvGrpSpPr>
          <p:grpSpPr bwMode="auto">
            <a:xfrm>
              <a:off x="2496" y="3840"/>
              <a:ext cx="3072" cy="240"/>
              <a:chOff x="2496" y="3840"/>
              <a:chExt cx="3072" cy="240"/>
            </a:xfrm>
          </p:grpSpPr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4368" y="3840"/>
                <a:ext cx="576" cy="2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kern="0">
                    <a:solidFill>
                      <a:sysClr val="windowText" lastClr="000000"/>
                    </a:solidFill>
                    <a:latin typeface="Calibri" charset="0"/>
                  </a:rPr>
                  <a:t>MEM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2496" y="3840"/>
                <a:ext cx="576" cy="2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kern="0">
                    <a:solidFill>
                      <a:sysClr val="windowText" lastClr="000000"/>
                    </a:solidFill>
                    <a:latin typeface="Calibri" charset="0"/>
                  </a:rPr>
                  <a:t>IF</a:t>
                </a:r>
              </a:p>
            </p:txBody>
          </p:sp>
          <p:sp>
            <p:nvSpPr>
              <p:cNvPr id="58" name="Rectangle 28"/>
              <p:cNvSpPr>
                <a:spLocks noChangeArrowheads="1"/>
              </p:cNvSpPr>
              <p:nvPr/>
            </p:nvSpPr>
            <p:spPr bwMode="auto">
              <a:xfrm>
                <a:off x="3120" y="3840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59" name="Rectangle 29"/>
              <p:cNvSpPr>
                <a:spLocks noChangeArrowheads="1"/>
              </p:cNvSpPr>
              <p:nvPr/>
            </p:nvSpPr>
            <p:spPr bwMode="auto">
              <a:xfrm>
                <a:off x="3744" y="3840"/>
                <a:ext cx="576" cy="2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kern="0">
                    <a:solidFill>
                      <a:sysClr val="windowText" lastClr="000000"/>
                    </a:solidFill>
                    <a:latin typeface="Calibri" charset="0"/>
                  </a:rPr>
                  <a:t>EX</a:t>
                </a:r>
              </a:p>
            </p:txBody>
          </p:sp>
          <p:sp>
            <p:nvSpPr>
              <p:cNvPr id="60" name="Rectangle 30"/>
              <p:cNvSpPr>
                <a:spLocks noChangeArrowheads="1"/>
              </p:cNvSpPr>
              <p:nvPr/>
            </p:nvSpPr>
            <p:spPr bwMode="auto">
              <a:xfrm>
                <a:off x="4992" y="3840"/>
                <a:ext cx="576" cy="2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kern="0">
                    <a:solidFill>
                      <a:sysClr val="windowText" lastClr="000000"/>
                    </a:solidFill>
                    <a:latin typeface="Calibri" charset="0"/>
                  </a:rPr>
                  <a:t>WB</a:t>
                </a:r>
              </a:p>
            </p:txBody>
          </p:sp>
        </p:grp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>
              <a:off x="3600" y="3600"/>
              <a:ext cx="240" cy="336"/>
            </a:xfrm>
            <a:prstGeom prst="line">
              <a:avLst/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Can We Design Better Microarchitecture?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What limitations do you see with the multi-cycle design?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Limited concurrency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Some hardware resources are idle during different phases of instruction processing cycle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“Fetch” logic is idle when an instruction is being “decoded” or “executed”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Most of the datapath is idle when a memory access is happening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2EA2C8-6815-3E4E-BD29-8F9285EEF71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000">
                <a:latin typeface="Garamond" charset="0"/>
              </a:rPr>
              <a:t>Can We Use the Idle Hardware to Improve Concurrency?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Goal: Concurrency </a:t>
            </a:r>
            <a:r>
              <a:rPr lang="en-US">
                <a:latin typeface="Tahoma" charset="0"/>
                <a:sym typeface="Wingdings" charset="0"/>
              </a:rPr>
              <a:t> throughput (more “work” completed in one cycle)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Idea: When an instruction is using some resources in its processing phase,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process other instructions on idle resources</a:t>
            </a:r>
            <a:r>
              <a:rPr lang="en-US">
                <a:latin typeface="Tahoma" charset="0"/>
              </a:rPr>
              <a:t> not needed by that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E.g., when an instruction is being decoded, fetch the next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E.g., when an instruction is being executed, decode another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E.g., when an instruction is accessing data memory (ld/st), execute the next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E.g., when an instruction is writing its result into the register file, access data memory for the next instruction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7F60C8-7EB2-FC44-BF9F-08F0DD34F4B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Pipelining: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More systematically: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Pipeline the execution of multiple instructions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Analogy: “Assembly line processing” of instructions</a:t>
            </a:r>
          </a:p>
          <a:p>
            <a:pPr lvl="1"/>
            <a:endParaRPr lang="en-US" sz="1200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Idea: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Divide the instruction processing cycle into distinct “stages” of processing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Ensure there are enough hardware resources to process one instruction in each stage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Process a different instruction in each stage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Instructions consecutive in program order are processed in consecutive stages</a:t>
            </a:r>
          </a:p>
          <a:p>
            <a:endParaRPr lang="en-US" sz="1200">
              <a:latin typeface="Tahoma" charset="0"/>
            </a:endParaRPr>
          </a:p>
          <a:p>
            <a:r>
              <a:rPr lang="en-US">
                <a:latin typeface="Tahoma" charset="0"/>
              </a:rPr>
              <a:t>Benefit: Increases instruction processing throughput (1/CPI)</a:t>
            </a:r>
          </a:p>
          <a:p>
            <a:r>
              <a:rPr lang="en-US">
                <a:latin typeface="Tahoma" charset="0"/>
              </a:rPr>
              <a:t>Downside: Start thinking about this…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E9FDD2-D518-AE40-8BF9-FB7703C99EB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Garamond" charset="0"/>
              </a:rPr>
              <a:t>Example: Execution of Four Independent ADDs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Multi-cycle: 4 cycles per instruction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Pipelined: 4 cycles per 4 instructions (steady state)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71AC16-E59D-CC46-B1CF-8E734421147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cxnSp>
        <p:nvCxnSpPr>
          <p:cNvPr id="22532" name="Straight Arrow Connector 25"/>
          <p:cNvCxnSpPr>
            <a:cxnSpLocks noChangeShapeType="1"/>
          </p:cNvCxnSpPr>
          <p:nvPr/>
        </p:nvCxnSpPr>
        <p:spPr bwMode="auto">
          <a:xfrm>
            <a:off x="933450" y="3389313"/>
            <a:ext cx="64404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TextBox 26"/>
          <p:cNvSpPr txBox="1">
            <a:spLocks noChangeArrowheads="1"/>
          </p:cNvSpPr>
          <p:nvPr/>
        </p:nvSpPr>
        <p:spPr bwMode="auto">
          <a:xfrm>
            <a:off x="7461250" y="3214688"/>
            <a:ext cx="68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Time</a:t>
            </a:r>
          </a:p>
        </p:txBody>
      </p:sp>
      <p:grpSp>
        <p:nvGrpSpPr>
          <p:cNvPr id="22534" name="Group 43"/>
          <p:cNvGrpSpPr>
            <a:grpSpLocks/>
          </p:cNvGrpSpPr>
          <p:nvPr/>
        </p:nvGrpSpPr>
        <p:grpSpPr bwMode="auto">
          <a:xfrm>
            <a:off x="933450" y="4248150"/>
            <a:ext cx="1609725" cy="369888"/>
            <a:chOff x="932873" y="4248850"/>
            <a:chExt cx="1610696" cy="369332"/>
          </a:xfrm>
        </p:grpSpPr>
        <p:sp>
          <p:nvSpPr>
            <p:cNvPr id="22572" name="Rectangle 38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73" name="Rectangle 40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74" name="Rectangle 41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75" name="Rectangle 42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35" name="Group 44"/>
          <p:cNvGrpSpPr>
            <a:grpSpLocks/>
          </p:cNvGrpSpPr>
          <p:nvPr/>
        </p:nvGrpSpPr>
        <p:grpSpPr bwMode="auto">
          <a:xfrm>
            <a:off x="1335088" y="4613275"/>
            <a:ext cx="1611312" cy="369888"/>
            <a:chOff x="932873" y="4248850"/>
            <a:chExt cx="1610696" cy="369332"/>
          </a:xfrm>
        </p:grpSpPr>
        <p:sp>
          <p:nvSpPr>
            <p:cNvPr id="22568" name="Rectangle 45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69" name="Rectangle 46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70" name="Rectangle 47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71" name="Rectangle 48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36" name="Group 49"/>
          <p:cNvGrpSpPr>
            <a:grpSpLocks/>
          </p:cNvGrpSpPr>
          <p:nvPr/>
        </p:nvGrpSpPr>
        <p:grpSpPr bwMode="auto">
          <a:xfrm>
            <a:off x="1736725" y="4987925"/>
            <a:ext cx="1611313" cy="368300"/>
            <a:chOff x="932873" y="4248850"/>
            <a:chExt cx="1610696" cy="369332"/>
          </a:xfrm>
        </p:grpSpPr>
        <p:sp>
          <p:nvSpPr>
            <p:cNvPr id="22564" name="Rectangle 5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65" name="Rectangle 5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66" name="Rectangle 5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67" name="Rectangle 5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37" name="Group 54"/>
          <p:cNvGrpSpPr>
            <a:grpSpLocks/>
          </p:cNvGrpSpPr>
          <p:nvPr/>
        </p:nvGrpSpPr>
        <p:grpSpPr bwMode="auto">
          <a:xfrm>
            <a:off x="2138363" y="5360988"/>
            <a:ext cx="1611312" cy="369887"/>
            <a:chOff x="932873" y="4248850"/>
            <a:chExt cx="1610696" cy="369332"/>
          </a:xfrm>
        </p:grpSpPr>
        <p:sp>
          <p:nvSpPr>
            <p:cNvPr id="22560" name="Rectangle 55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61" name="Rectangle 56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62" name="Rectangle 57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63" name="Rectangle 58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38" name="Group 61"/>
          <p:cNvGrpSpPr>
            <a:grpSpLocks/>
          </p:cNvGrpSpPr>
          <p:nvPr/>
        </p:nvGrpSpPr>
        <p:grpSpPr bwMode="auto">
          <a:xfrm>
            <a:off x="931863" y="1666875"/>
            <a:ext cx="1609725" cy="369888"/>
            <a:chOff x="932873" y="4248850"/>
            <a:chExt cx="1610696" cy="369332"/>
          </a:xfrm>
        </p:grpSpPr>
        <p:sp>
          <p:nvSpPr>
            <p:cNvPr id="22556" name="Rectangle 62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57" name="Rectangle 63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58" name="Rectangle 64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59" name="Rectangle 65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39" name="Group 66"/>
          <p:cNvGrpSpPr>
            <a:grpSpLocks/>
          </p:cNvGrpSpPr>
          <p:nvPr/>
        </p:nvGrpSpPr>
        <p:grpSpPr bwMode="auto">
          <a:xfrm>
            <a:off x="2541588" y="2036763"/>
            <a:ext cx="1611312" cy="368300"/>
            <a:chOff x="932873" y="4248850"/>
            <a:chExt cx="1610696" cy="369332"/>
          </a:xfrm>
        </p:grpSpPr>
        <p:sp>
          <p:nvSpPr>
            <p:cNvPr id="22552" name="Rectangle 67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53" name="Rectangle 68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54" name="Rectangle 69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55" name="Rectangle 70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40" name="Group 71"/>
          <p:cNvGrpSpPr>
            <a:grpSpLocks/>
          </p:cNvGrpSpPr>
          <p:nvPr/>
        </p:nvGrpSpPr>
        <p:grpSpPr bwMode="auto">
          <a:xfrm>
            <a:off x="4152900" y="2405063"/>
            <a:ext cx="1609725" cy="369887"/>
            <a:chOff x="932873" y="4248850"/>
            <a:chExt cx="1610696" cy="369332"/>
          </a:xfrm>
        </p:grpSpPr>
        <p:sp>
          <p:nvSpPr>
            <p:cNvPr id="22548" name="Rectangle 72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49" name="Rectangle 73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50" name="Rectangle 74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51" name="Rectangle 75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41" name="Group 76"/>
          <p:cNvGrpSpPr>
            <a:grpSpLocks/>
          </p:cNvGrpSpPr>
          <p:nvPr/>
        </p:nvGrpSpPr>
        <p:grpSpPr bwMode="auto">
          <a:xfrm>
            <a:off x="5762625" y="2774950"/>
            <a:ext cx="1611313" cy="369888"/>
            <a:chOff x="932873" y="4248850"/>
            <a:chExt cx="1610696" cy="369332"/>
          </a:xfrm>
        </p:grpSpPr>
        <p:sp>
          <p:nvSpPr>
            <p:cNvPr id="22544" name="Rectangle 77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45" name="Rectangle 78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46" name="Rectangle 79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47" name="Rectangle 80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cxnSp>
        <p:nvCxnSpPr>
          <p:cNvPr id="22542" name="Straight Arrow Connector 82"/>
          <p:cNvCxnSpPr>
            <a:cxnSpLocks noChangeShapeType="1"/>
          </p:cNvCxnSpPr>
          <p:nvPr/>
        </p:nvCxnSpPr>
        <p:spPr bwMode="auto">
          <a:xfrm>
            <a:off x="931863" y="5997575"/>
            <a:ext cx="64404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TextBox 83"/>
          <p:cNvSpPr txBox="1">
            <a:spLocks noChangeArrowheads="1"/>
          </p:cNvSpPr>
          <p:nvPr/>
        </p:nvSpPr>
        <p:spPr bwMode="auto">
          <a:xfrm>
            <a:off x="7459663" y="5821363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Time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Garamond" charset="0"/>
              </a:rPr>
              <a:t>Pipelining Multiple Loads of Laundry: In Practice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E429A7-9743-9548-88DD-5609BBBA466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23555" name="Picture 2" descr="F0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1524000" y="1141413"/>
            <a:ext cx="579120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981200" y="1598613"/>
            <a:ext cx="5410200" cy="175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pic>
        <p:nvPicPr>
          <p:cNvPr id="23557" name="Picture 5" descr="F0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3"/>
          <a:stretch>
            <a:fillRect/>
          </a:stretch>
        </p:blipFill>
        <p:spPr bwMode="auto">
          <a:xfrm>
            <a:off x="1524000" y="3275013"/>
            <a:ext cx="579120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1338263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1341438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343025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341438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2084388" y="1731963"/>
            <a:ext cx="1520825" cy="403225"/>
            <a:chOff x="1313" y="1236"/>
            <a:chExt cx="958" cy="254"/>
          </a:xfrm>
        </p:grpSpPr>
        <p:pic>
          <p:nvPicPr>
            <p:cNvPr id="2362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" y="1236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7" name="Picture 12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1238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" y="1258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1248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6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1339850"/>
            <a:ext cx="3016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1338263"/>
            <a:ext cx="630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1339850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1347788"/>
            <a:ext cx="3063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7" name="Group 19"/>
          <p:cNvGrpSpPr>
            <a:grpSpLocks/>
          </p:cNvGrpSpPr>
          <p:nvPr/>
        </p:nvGrpSpPr>
        <p:grpSpPr bwMode="auto">
          <a:xfrm>
            <a:off x="3590925" y="2090738"/>
            <a:ext cx="1520825" cy="403225"/>
            <a:chOff x="2262" y="1462"/>
            <a:chExt cx="958" cy="254"/>
          </a:xfrm>
        </p:grpSpPr>
        <p:pic>
          <p:nvPicPr>
            <p:cNvPr id="23622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" y="1462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3" name="Picture 2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" y="1464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4" name="Picture 2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484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5" name="Picture 2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" y="1474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6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1341438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2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344613"/>
            <a:ext cx="630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346200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1344613"/>
            <a:ext cx="3063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72" name="Group 28"/>
          <p:cNvGrpSpPr>
            <a:grpSpLocks/>
          </p:cNvGrpSpPr>
          <p:nvPr/>
        </p:nvGrpSpPr>
        <p:grpSpPr bwMode="auto">
          <a:xfrm>
            <a:off x="5092700" y="2405063"/>
            <a:ext cx="1520825" cy="403225"/>
            <a:chOff x="3208" y="1660"/>
            <a:chExt cx="958" cy="254"/>
          </a:xfrm>
        </p:grpSpPr>
        <p:pic>
          <p:nvPicPr>
            <p:cNvPr id="23618" name="Picture 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" y="1660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9" name="Picture 30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1662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0" name="Picture 3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" y="1682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1" name="Picture 3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" y="1672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73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1338263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74" name="Group 34"/>
          <p:cNvGrpSpPr>
            <a:grpSpLocks/>
          </p:cNvGrpSpPr>
          <p:nvPr/>
        </p:nvGrpSpPr>
        <p:grpSpPr bwMode="auto">
          <a:xfrm>
            <a:off x="6629400" y="2757488"/>
            <a:ext cx="1520825" cy="403225"/>
            <a:chOff x="4176" y="1882"/>
            <a:chExt cx="958" cy="254"/>
          </a:xfrm>
        </p:grpSpPr>
        <p:pic>
          <p:nvPicPr>
            <p:cNvPr id="23614" name="Picture 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882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5" name="Picture 36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" y="1884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6" name="Picture 3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9" y="1904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7" name="Picture 3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" y="1894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75" name="Line 39"/>
          <p:cNvSpPr>
            <a:spLocks noChangeShapeType="1"/>
          </p:cNvSpPr>
          <p:nvPr/>
        </p:nvSpPr>
        <p:spPr bwMode="auto">
          <a:xfrm flipV="1">
            <a:off x="2701925" y="1341438"/>
            <a:ext cx="0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40"/>
          <p:cNvSpPr>
            <a:spLocks noChangeShapeType="1"/>
          </p:cNvSpPr>
          <p:nvPr/>
        </p:nvSpPr>
        <p:spPr bwMode="auto">
          <a:xfrm flipV="1">
            <a:off x="4210050" y="1350963"/>
            <a:ext cx="0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41"/>
          <p:cNvSpPr>
            <a:spLocks noChangeShapeType="1"/>
          </p:cNvSpPr>
          <p:nvPr/>
        </p:nvSpPr>
        <p:spPr bwMode="auto">
          <a:xfrm flipV="1">
            <a:off x="5715000" y="1346200"/>
            <a:ext cx="0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42"/>
          <p:cNvSpPr>
            <a:spLocks noChangeArrowheads="1"/>
          </p:cNvSpPr>
          <p:nvPr/>
        </p:nvSpPr>
        <p:spPr bwMode="auto">
          <a:xfrm>
            <a:off x="1981200" y="3656013"/>
            <a:ext cx="5410200" cy="2362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grpSp>
        <p:nvGrpSpPr>
          <p:cNvPr id="23579" name="Group 43"/>
          <p:cNvGrpSpPr>
            <a:grpSpLocks/>
          </p:cNvGrpSpPr>
          <p:nvPr/>
        </p:nvGrpSpPr>
        <p:grpSpPr bwMode="auto">
          <a:xfrm>
            <a:off x="2089150" y="4271963"/>
            <a:ext cx="1520825" cy="403225"/>
            <a:chOff x="1313" y="1236"/>
            <a:chExt cx="958" cy="254"/>
          </a:xfrm>
        </p:grpSpPr>
        <p:pic>
          <p:nvPicPr>
            <p:cNvPr id="23610" name="Picture 4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" y="1236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1" name="Picture 4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1238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4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" y="1258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3" name="Picture 4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1248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80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629025"/>
            <a:ext cx="3016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1" name="Picture 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3633788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2" name="Picture 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88" y="3632200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3" name="Picture 5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3632200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4" name="Picture 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4675188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5" name="Picture 53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4678363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6" name="Picture 5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4710113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7" name="Picture 5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4694238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8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5062538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9" name="Picture 5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5059363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0" name="Picture 5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097463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1" name="Picture 5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5081588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2" name="Picture 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5434013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3" name="Picture 61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5427663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4" name="Picture 6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5459413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5" name="Picture 6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5443538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6" name="Picture 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3708400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7" name="Picture 6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8" y="3706813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8" name="Picture 6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3706813"/>
            <a:ext cx="6111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9" name="Picture 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3786188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0" name="Picture 6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3784600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1" name="Picture 6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3784600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2" name="Picture 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3862388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3" name="Picture 7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3860800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4" name="Picture 7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3860800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5" name="Picture 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3703638"/>
            <a:ext cx="3143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6" name="Picture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3781425"/>
            <a:ext cx="3206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7" name="Picture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857625"/>
            <a:ext cx="3206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08" name="Text Box 76"/>
          <p:cNvSpPr txBox="1">
            <a:spLocks noChangeArrowheads="1"/>
          </p:cNvSpPr>
          <p:nvPr/>
        </p:nvSpPr>
        <p:spPr bwMode="auto">
          <a:xfrm>
            <a:off x="3124200" y="5942013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the slowest step decides throughput</a:t>
            </a:r>
          </a:p>
        </p:txBody>
      </p:sp>
      <p:sp>
        <p:nvSpPr>
          <p:cNvPr id="23609" name="Rectangle 77"/>
          <p:cNvSpPr>
            <a:spLocks noChangeArrowheads="1"/>
          </p:cNvSpPr>
          <p:nvPr/>
        </p:nvSpPr>
        <p:spPr bwMode="auto">
          <a:xfrm>
            <a:off x="0" y="6642100"/>
            <a:ext cx="472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800">
                <a:latin typeface="Calibri" charset="0"/>
              </a:rPr>
              <a:t>Based on original figure from [P&amp;H CO&amp;D, COPYRIGHT 2004 Elsevier. ALL RIGHTS RESERVED.]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solidFill>
                  <a:srgbClr val="006633"/>
                </a:solidFill>
                <a:latin typeface="Garamond" charset="0"/>
              </a:rPr>
              <a:t>Pipelining Multiple Loads of Laundry: In Practice</a:t>
            </a:r>
            <a:endParaRPr lang="en-US">
              <a:latin typeface="Garamond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F5A82A-3E1D-2D42-AB81-F0AC815768B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1524000" y="3424238"/>
            <a:ext cx="5867400" cy="2743200"/>
            <a:chOff x="1191" y="1327"/>
            <a:chExt cx="3696" cy="1728"/>
          </a:xfrm>
        </p:grpSpPr>
        <p:pic>
          <p:nvPicPr>
            <p:cNvPr id="24622" name="Picture 4" descr="F06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793"/>
            <a:stretch>
              <a:fillRect/>
            </a:stretch>
          </p:blipFill>
          <p:spPr bwMode="auto">
            <a:xfrm>
              <a:off x="1191" y="1327"/>
              <a:ext cx="3648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23" name="Group 5"/>
            <p:cNvGrpSpPr>
              <a:grpSpLocks/>
            </p:cNvGrpSpPr>
            <p:nvPr/>
          </p:nvGrpSpPr>
          <p:grpSpPr bwMode="auto">
            <a:xfrm>
              <a:off x="1479" y="1550"/>
              <a:ext cx="3408" cy="1505"/>
              <a:chOff x="1479" y="1550"/>
              <a:chExt cx="3408" cy="1505"/>
            </a:xfrm>
          </p:grpSpPr>
          <p:sp>
            <p:nvSpPr>
              <p:cNvPr id="24624" name="Rectangle 6"/>
              <p:cNvSpPr>
                <a:spLocks noChangeArrowheads="1"/>
              </p:cNvSpPr>
              <p:nvPr/>
            </p:nvSpPr>
            <p:spPr bwMode="auto">
              <a:xfrm>
                <a:off x="1479" y="1567"/>
                <a:ext cx="3408" cy="14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24625" name="Group 7"/>
              <p:cNvGrpSpPr>
                <a:grpSpLocks/>
              </p:cNvGrpSpPr>
              <p:nvPr/>
            </p:nvGrpSpPr>
            <p:grpSpPr bwMode="auto">
              <a:xfrm>
                <a:off x="1547" y="1955"/>
                <a:ext cx="958" cy="254"/>
                <a:chOff x="1313" y="1236"/>
                <a:chExt cx="958" cy="254"/>
              </a:xfrm>
            </p:grpSpPr>
            <p:pic>
              <p:nvPicPr>
                <p:cNvPr id="24662" name="Picture 8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3" y="1236"/>
                  <a:ext cx="190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663" name="Picture 9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7" y="1238"/>
                  <a:ext cx="392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664" name="Picture 10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96" y="1258"/>
                  <a:ext cx="191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665" name="Picture 11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2" y="1248"/>
                  <a:ext cx="179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4626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1" y="1550"/>
                <a:ext cx="1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7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0" y="1553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8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2" y="1552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9" name="Picture 15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4" y="1552"/>
                <a:ext cx="3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0" name="Picture 1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5" y="2209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1" name="Picture 17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3" y="2211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2" name="Picture 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2" y="2231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3" name="Picture 1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8" y="2221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4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9" y="2453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5" name="Picture 2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" y="2451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6" name="Picture 2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" y="2475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7" name="Picture 2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" y="2465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8" name="Picture 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" y="2695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9" name="Picture 25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7" y="2691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0" name="Picture 2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2711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1" name="Picture 2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" y="2701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2" name="Picture 2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" y="1600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3" name="Picture 2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" y="1599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4" name="Picture 30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" y="1599"/>
                <a:ext cx="38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5" name="Picture 3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" y="1649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6" name="Picture 3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" y="1648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7" name="Picture 33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7" y="1648"/>
                <a:ext cx="3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8" name="Picture 3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" y="1697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9" name="Picture 3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7" y="1696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50" name="Picture 36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9" y="1696"/>
                <a:ext cx="3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51" name="Picture 3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7" y="1597"/>
                <a:ext cx="19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52" name="Picture 3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2" y="1646"/>
                <a:ext cx="20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53" name="Picture 39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0" y="1694"/>
                <a:ext cx="20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54" name="Text Box 40"/>
              <p:cNvSpPr txBox="1">
                <a:spLocks noChangeArrowheads="1"/>
              </p:cNvSpPr>
              <p:nvPr/>
            </p:nvSpPr>
            <p:spPr bwMode="auto">
              <a:xfrm>
                <a:off x="1788" y="1987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accent1"/>
                    </a:solidFill>
                    <a:latin typeface="Calibri" charset="0"/>
                  </a:rPr>
                  <a:t>A</a:t>
                </a:r>
              </a:p>
            </p:txBody>
          </p:sp>
          <p:sp>
            <p:nvSpPr>
              <p:cNvPr id="24655" name="Text Box 41"/>
              <p:cNvSpPr txBox="1">
                <a:spLocks noChangeArrowheads="1"/>
              </p:cNvSpPr>
              <p:nvPr/>
            </p:nvSpPr>
            <p:spPr bwMode="auto">
              <a:xfrm>
                <a:off x="1971" y="2248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accent2"/>
                    </a:solidFill>
                    <a:latin typeface="Calibri" charset="0"/>
                  </a:rPr>
                  <a:t>B</a:t>
                </a:r>
              </a:p>
            </p:txBody>
          </p:sp>
          <p:sp>
            <p:nvSpPr>
              <p:cNvPr id="24656" name="Text Box 42"/>
              <p:cNvSpPr txBox="1">
                <a:spLocks noChangeArrowheads="1"/>
              </p:cNvSpPr>
              <p:nvPr/>
            </p:nvSpPr>
            <p:spPr bwMode="auto">
              <a:xfrm>
                <a:off x="2196" y="2485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accent1"/>
                    </a:solidFill>
                    <a:latin typeface="Calibri" charset="0"/>
                  </a:rPr>
                  <a:t>A</a:t>
                </a:r>
              </a:p>
            </p:txBody>
          </p:sp>
          <p:sp>
            <p:nvSpPr>
              <p:cNvPr id="24657" name="Text Box 43"/>
              <p:cNvSpPr txBox="1">
                <a:spLocks noChangeArrowheads="1"/>
              </p:cNvSpPr>
              <p:nvPr/>
            </p:nvSpPr>
            <p:spPr bwMode="auto">
              <a:xfrm>
                <a:off x="2400" y="2726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accent2"/>
                    </a:solidFill>
                    <a:latin typeface="Calibri" charset="0"/>
                  </a:rPr>
                  <a:t>B</a:t>
                </a:r>
              </a:p>
            </p:txBody>
          </p:sp>
          <p:sp>
            <p:nvSpPr>
              <p:cNvPr id="24658" name="Rectangle 44"/>
              <p:cNvSpPr>
                <a:spLocks noChangeArrowheads="1"/>
              </p:cNvSpPr>
              <p:nvPr/>
            </p:nvSpPr>
            <p:spPr bwMode="auto">
              <a:xfrm>
                <a:off x="1741" y="1561"/>
                <a:ext cx="387" cy="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659" name="Rectangle 45"/>
              <p:cNvSpPr>
                <a:spLocks noChangeArrowheads="1"/>
              </p:cNvSpPr>
              <p:nvPr/>
            </p:nvSpPr>
            <p:spPr bwMode="auto">
              <a:xfrm>
                <a:off x="2133" y="1654"/>
                <a:ext cx="372" cy="4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660" name="Rectangle 46"/>
              <p:cNvSpPr>
                <a:spLocks noChangeArrowheads="1"/>
              </p:cNvSpPr>
              <p:nvPr/>
            </p:nvSpPr>
            <p:spPr bwMode="auto">
              <a:xfrm>
                <a:off x="2333" y="1701"/>
                <a:ext cx="363" cy="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661" name="Rectangle 47"/>
              <p:cNvSpPr>
                <a:spLocks noChangeArrowheads="1"/>
              </p:cNvSpPr>
              <p:nvPr/>
            </p:nvSpPr>
            <p:spPr bwMode="auto">
              <a:xfrm>
                <a:off x="1938" y="1609"/>
                <a:ext cx="369" cy="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24581" name="Text Box 48"/>
          <p:cNvSpPr txBox="1">
            <a:spLocks noChangeArrowheads="1"/>
          </p:cNvSpPr>
          <p:nvPr/>
        </p:nvSpPr>
        <p:spPr bwMode="auto">
          <a:xfrm>
            <a:off x="0" y="609123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Throughput restored (2 loads per hour) using 2 dryers </a:t>
            </a:r>
          </a:p>
        </p:txBody>
      </p:sp>
      <p:grpSp>
        <p:nvGrpSpPr>
          <p:cNvPr id="24582" name="Group 49"/>
          <p:cNvGrpSpPr>
            <a:grpSpLocks/>
          </p:cNvGrpSpPr>
          <p:nvPr/>
        </p:nvGrpSpPr>
        <p:grpSpPr bwMode="auto">
          <a:xfrm>
            <a:off x="1524000" y="1214438"/>
            <a:ext cx="6626225" cy="2209800"/>
            <a:chOff x="960" y="864"/>
            <a:chExt cx="4174" cy="1392"/>
          </a:xfrm>
        </p:grpSpPr>
        <p:pic>
          <p:nvPicPr>
            <p:cNvPr id="24584" name="Picture 50" descr="F06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0"/>
            <a:stretch>
              <a:fillRect/>
            </a:stretch>
          </p:blipFill>
          <p:spPr bwMode="auto">
            <a:xfrm>
              <a:off x="960" y="864"/>
              <a:ext cx="3648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51"/>
            <p:cNvSpPr>
              <a:spLocks noChangeArrowheads="1"/>
            </p:cNvSpPr>
            <p:nvPr/>
          </p:nvSpPr>
          <p:spPr bwMode="auto">
            <a:xfrm>
              <a:off x="1248" y="1152"/>
              <a:ext cx="3408" cy="1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pic>
          <p:nvPicPr>
            <p:cNvPr id="24586" name="Picture 5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" y="988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7" name="Picture 53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990"/>
              <a:ext cx="39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8" name="Picture 5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" y="991"/>
              <a:ext cx="1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9" name="Picture 5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990"/>
              <a:ext cx="19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90" name="Group 56"/>
            <p:cNvGrpSpPr>
              <a:grpSpLocks/>
            </p:cNvGrpSpPr>
            <p:nvPr/>
          </p:nvGrpSpPr>
          <p:grpSpPr bwMode="auto">
            <a:xfrm>
              <a:off x="1313" y="1236"/>
              <a:ext cx="958" cy="254"/>
              <a:chOff x="1313" y="1236"/>
              <a:chExt cx="958" cy="254"/>
            </a:xfrm>
          </p:grpSpPr>
          <p:pic>
            <p:nvPicPr>
              <p:cNvPr id="24618" name="Picture 5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3" y="1236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9" name="Picture 5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7" y="1238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0" name="Picture 5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6" y="1258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1" name="Picture 6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2" y="1248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591" name="Picture 6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" y="989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2" name="Picture 62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" y="988"/>
              <a:ext cx="39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3" name="Picture 6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" y="989"/>
              <a:ext cx="1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4" name="Picture 6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" y="994"/>
              <a:ext cx="19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95" name="Group 65"/>
            <p:cNvGrpSpPr>
              <a:grpSpLocks/>
            </p:cNvGrpSpPr>
            <p:nvPr/>
          </p:nvGrpSpPr>
          <p:grpSpPr bwMode="auto">
            <a:xfrm>
              <a:off x="2262" y="1462"/>
              <a:ext cx="958" cy="254"/>
              <a:chOff x="2262" y="1462"/>
              <a:chExt cx="958" cy="254"/>
            </a:xfrm>
          </p:grpSpPr>
          <p:pic>
            <p:nvPicPr>
              <p:cNvPr id="24614" name="Picture 6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2" y="1462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5" name="Picture 67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6" y="1464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6" name="Picture 6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5" y="1484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7" name="Picture 6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1" y="1474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596" name="Picture 7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" y="990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7" name="Picture 7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992"/>
              <a:ext cx="39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8" name="Picture 7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" y="993"/>
              <a:ext cx="1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9" name="Picture 7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" y="992"/>
              <a:ext cx="19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00" name="Group 74"/>
            <p:cNvGrpSpPr>
              <a:grpSpLocks/>
            </p:cNvGrpSpPr>
            <p:nvPr/>
          </p:nvGrpSpPr>
          <p:grpSpPr bwMode="auto">
            <a:xfrm>
              <a:off x="3208" y="1660"/>
              <a:ext cx="958" cy="254"/>
              <a:chOff x="3208" y="1660"/>
              <a:chExt cx="958" cy="254"/>
            </a:xfrm>
          </p:grpSpPr>
          <p:pic>
            <p:nvPicPr>
              <p:cNvPr id="24610" name="Picture 7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8" y="1660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1" name="Picture 7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" y="1662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2" name="Picture 7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1" y="1682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3" name="Picture 7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7" y="1672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601" name="Picture 7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" y="988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02" name="Group 80"/>
            <p:cNvGrpSpPr>
              <a:grpSpLocks/>
            </p:cNvGrpSpPr>
            <p:nvPr/>
          </p:nvGrpSpPr>
          <p:grpSpPr bwMode="auto">
            <a:xfrm>
              <a:off x="4176" y="1882"/>
              <a:ext cx="958" cy="254"/>
              <a:chOff x="4176" y="1882"/>
              <a:chExt cx="958" cy="254"/>
            </a:xfrm>
          </p:grpSpPr>
          <p:pic>
            <p:nvPicPr>
              <p:cNvPr id="24606" name="Picture 8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1882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07" name="Picture 8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" y="1884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08" name="Picture 8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9" y="1904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09" name="Picture 8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5" y="1894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603" name="Line 85"/>
            <p:cNvSpPr>
              <a:spLocks noChangeShapeType="1"/>
            </p:cNvSpPr>
            <p:nvPr/>
          </p:nvSpPr>
          <p:spPr bwMode="auto">
            <a:xfrm flipV="1">
              <a:off x="1702" y="99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86"/>
            <p:cNvSpPr>
              <a:spLocks noChangeShapeType="1"/>
            </p:cNvSpPr>
            <p:nvPr/>
          </p:nvSpPr>
          <p:spPr bwMode="auto">
            <a:xfrm flipV="1">
              <a:off x="2652" y="996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Line 87"/>
            <p:cNvSpPr>
              <a:spLocks noChangeShapeType="1"/>
            </p:cNvSpPr>
            <p:nvPr/>
          </p:nvSpPr>
          <p:spPr bwMode="auto">
            <a:xfrm flipV="1">
              <a:off x="3600" y="99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Rectangle 77"/>
          <p:cNvSpPr>
            <a:spLocks noChangeArrowheads="1"/>
          </p:cNvSpPr>
          <p:nvPr/>
        </p:nvSpPr>
        <p:spPr bwMode="auto">
          <a:xfrm>
            <a:off x="0" y="6642100"/>
            <a:ext cx="472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800">
                <a:latin typeface="Calibri" charset="0"/>
              </a:rPr>
              <a:t>Based on original figure from [P&amp;H CO&amp;D, COPYRIGHT 2004 Elsevier. ALL RIGHTS RESERVED.]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13449</TotalTime>
  <Words>1905</Words>
  <Application>Microsoft Macintosh PowerPoint</Application>
  <PresentationFormat>On-screen Show (4:3)</PresentationFormat>
  <Paragraphs>467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Edge</vt:lpstr>
      <vt:lpstr>ECE3056A Architecture, Concurrency, and Energy Lecture: Pipelined Microarchitectures</vt:lpstr>
      <vt:lpstr>The Laundry Analogy </vt:lpstr>
      <vt:lpstr>Pipelining Multiple Loads of Laundry</vt:lpstr>
      <vt:lpstr>Can We Design Better Microarchitecture?</vt:lpstr>
      <vt:lpstr>Can We Use the Idle Hardware to Improve Concurrency? </vt:lpstr>
      <vt:lpstr>Pipelining: Basic Idea</vt:lpstr>
      <vt:lpstr>Example: Execution of Four Independent ADDs</vt:lpstr>
      <vt:lpstr>Pipelining Multiple Loads of Laundry: In Practice</vt:lpstr>
      <vt:lpstr>Pipelining Multiple Loads of Laundry: In Practice</vt:lpstr>
      <vt:lpstr>Ideal Pipelining</vt:lpstr>
      <vt:lpstr>More Realistic Pipeline: Throughput</vt:lpstr>
      <vt:lpstr>More Realistic Pipeline: Cost</vt:lpstr>
      <vt:lpstr>An Ideal Pipeline</vt:lpstr>
      <vt:lpstr>Instruction Pipeline: Not An Ideal Pipeline</vt:lpstr>
      <vt:lpstr>Why Latches</vt:lpstr>
      <vt:lpstr>Why Latches?</vt:lpstr>
      <vt:lpstr>Why Latches?</vt:lpstr>
      <vt:lpstr>Why Latches?</vt:lpstr>
      <vt:lpstr>Why Latches?</vt:lpstr>
      <vt:lpstr>Why Latches?</vt:lpstr>
      <vt:lpstr>Issues in Pipeline Design</vt:lpstr>
      <vt:lpstr>Causes of Pipeline Stalls</vt:lpstr>
      <vt:lpstr>Dependences and Their Types</vt:lpstr>
      <vt:lpstr>Handling Resource Contention</vt:lpstr>
      <vt:lpstr>Data Dependences</vt:lpstr>
      <vt:lpstr>Data Dependence Types</vt:lpstr>
      <vt:lpstr>How to Handle Data Dependences</vt:lpstr>
      <vt:lpstr>RAW Dependence Handling</vt:lpstr>
      <vt:lpstr>Interlocking</vt:lpstr>
      <vt:lpstr>Approaches to Dependence Detection (I)</vt:lpstr>
      <vt:lpstr>Approaches to Dependence Detection (II)</vt:lpstr>
      <vt:lpstr>Data Forwarding (or Data Bypassing)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Moin Qureshi</cp:lastModifiedBy>
  <cp:revision>543</cp:revision>
  <cp:lastPrinted>2012-02-06T05:16:11Z</cp:lastPrinted>
  <dcterms:created xsi:type="dcterms:W3CDTF">2010-09-08T00:51:32Z</dcterms:created>
  <dcterms:modified xsi:type="dcterms:W3CDTF">2014-09-17T22:11:28Z</dcterms:modified>
</cp:coreProperties>
</file>