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handoutMasterIdLst>
    <p:handoutMasterId r:id="rId37"/>
  </p:handoutMasterIdLst>
  <p:sldIdLst>
    <p:sldId id="319" r:id="rId3"/>
    <p:sldId id="320" r:id="rId4"/>
    <p:sldId id="322" r:id="rId5"/>
    <p:sldId id="321" r:id="rId6"/>
    <p:sldId id="259" r:id="rId7"/>
    <p:sldId id="261" r:id="rId8"/>
    <p:sldId id="262" r:id="rId9"/>
    <p:sldId id="346" r:id="rId10"/>
    <p:sldId id="278" r:id="rId11"/>
    <p:sldId id="323" r:id="rId12"/>
    <p:sldId id="324" r:id="rId13"/>
    <p:sldId id="263" r:id="rId14"/>
    <p:sldId id="264" r:id="rId15"/>
    <p:sldId id="265" r:id="rId16"/>
    <p:sldId id="284" r:id="rId17"/>
    <p:sldId id="311" r:id="rId18"/>
    <p:sldId id="270" r:id="rId19"/>
    <p:sldId id="271" r:id="rId20"/>
    <p:sldId id="280" r:id="rId21"/>
    <p:sldId id="275" r:id="rId22"/>
    <p:sldId id="285" r:id="rId23"/>
    <p:sldId id="276" r:id="rId24"/>
    <p:sldId id="286" r:id="rId25"/>
    <p:sldId id="309" r:id="rId26"/>
    <p:sldId id="290" r:id="rId27"/>
    <p:sldId id="291" r:id="rId28"/>
    <p:sldId id="292" r:id="rId29"/>
    <p:sldId id="293" r:id="rId30"/>
    <p:sldId id="294" r:id="rId31"/>
    <p:sldId id="297" r:id="rId32"/>
    <p:sldId id="299" r:id="rId33"/>
    <p:sldId id="300" r:id="rId34"/>
    <p:sldId id="339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083" autoAdjust="0"/>
  </p:normalViewPr>
  <p:slideViewPr>
    <p:cSldViewPr>
      <p:cViewPr>
        <p:scale>
          <a:sx n="76" d="100"/>
          <a:sy n="76" d="100"/>
        </p:scale>
        <p:origin x="-1840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A0696B8-E4F1-4554-838D-702F88D95FF9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A22A8CA-5F1C-4160-AF89-D979C5C86E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BB9C89-3F3D-4A78-B129-C4AE052A62A1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7090CC-3D22-446F-8689-0A3D3094F4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6E12B-7C78-41E2-AA21-8865DA5DB3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ECE3056A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4114800"/>
            <a:ext cx="3200399" cy="609600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en-US" sz="2000" dirty="0" smtClean="0"/>
              <a:t>Prof. Moinuddin Qureshi 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907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to Prof. Kim, Prof. </a:t>
            </a:r>
            <a:r>
              <a:rPr lang="en-US" dirty="0" err="1" smtClean="0"/>
              <a:t>Loh</a:t>
            </a:r>
            <a:r>
              <a:rPr lang="en-US" dirty="0" smtClean="0"/>
              <a:t>, Prof. </a:t>
            </a:r>
            <a:r>
              <a:rPr lang="en-US" dirty="0" err="1" smtClean="0"/>
              <a:t>Pruvulovic</a:t>
            </a:r>
            <a:r>
              <a:rPr lang="en-US" dirty="0"/>
              <a:t> </a:t>
            </a:r>
            <a:r>
              <a:rPr lang="en-US" dirty="0" smtClean="0"/>
              <a:t>for earlier versions of the lecture notes!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5029200"/>
            <a:ext cx="22098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5029201"/>
            <a:ext cx="228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1700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Basics: A Layman View </a:t>
            </a:r>
            <a:endParaRPr lang="en-US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200" dirty="0" smtClean="0"/>
              <a:t>Consider a library in law dept.: many books, each 100 pages.</a:t>
            </a:r>
          </a:p>
          <a:p>
            <a:endParaRPr lang="en-US" sz="2200" dirty="0"/>
          </a:p>
          <a:p>
            <a:r>
              <a:rPr lang="en-US" sz="2200" dirty="0" smtClean="0"/>
              <a:t>Pages identified with [BOOKNAME][PAGENUM]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 smtClean="0"/>
              <a:t>eg</a:t>
            </a:r>
            <a:r>
              <a:rPr lang="en-US" sz="2200" dirty="0" smtClean="0"/>
              <a:t>.    MYBOOK64, OLDBOOK75, FINES88</a:t>
            </a:r>
          </a:p>
          <a:p>
            <a:endParaRPr lang="en-US" sz="2200" dirty="0" smtClean="0"/>
          </a:p>
          <a:p>
            <a:r>
              <a:rPr lang="en-US" sz="2200" dirty="0" smtClean="0"/>
              <a:t>We have a shelf that can store 2600 pages or 26 Books</a:t>
            </a:r>
          </a:p>
          <a:p>
            <a:endParaRPr lang="en-US" sz="2200" dirty="0"/>
          </a:p>
          <a:p>
            <a:r>
              <a:rPr lang="en-US" sz="2200" dirty="0" smtClean="0"/>
              <a:t>How to organize this shelf?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41910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Basics: A Layman View </a:t>
            </a:r>
            <a:endParaRPr lang="en-US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85850"/>
            <a:ext cx="8347075" cy="5010150"/>
          </a:xfrm>
          <a:noFill/>
          <a:ln/>
        </p:spPr>
        <p:txBody>
          <a:bodyPr/>
          <a:lstStyle/>
          <a:p>
            <a:r>
              <a:rPr lang="en-US" sz="2200" dirty="0" smtClean="0"/>
              <a:t>Perhaps we want to keep books instead of individual pages </a:t>
            </a:r>
            <a:r>
              <a:rPr lang="en-US" sz="2200" dirty="0" smtClean="0">
                <a:sym typeface="Wingdings"/>
              </a:rPr>
              <a:t> </a:t>
            </a:r>
            <a:r>
              <a:rPr lang="en-US" sz="1800" dirty="0" smtClean="0">
                <a:sym typeface="Wingdings"/>
              </a:rPr>
              <a:t>-Less book-keeping overhead</a:t>
            </a: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    -Likely we read many pages from same book</a:t>
            </a:r>
          </a:p>
          <a:p>
            <a:pPr marL="0" indent="0">
              <a:buNone/>
            </a:pPr>
            <a:endParaRPr lang="en-US" sz="1800" dirty="0" smtClean="0">
              <a:sym typeface="Wingdings"/>
            </a:endParaRPr>
          </a:p>
          <a:p>
            <a:r>
              <a:rPr lang="en-US" sz="2200" dirty="0" smtClean="0">
                <a:sym typeface="Wingdings"/>
              </a:rPr>
              <a:t>26 Books. Need to check quickly if book in my shelf</a:t>
            </a:r>
          </a:p>
          <a:p>
            <a:endParaRPr lang="en-US" sz="1200" dirty="0">
              <a:sym typeface="Wingdings"/>
            </a:endParaRPr>
          </a:p>
          <a:p>
            <a:r>
              <a:rPr lang="en-US" sz="2200" dirty="0">
                <a:sym typeface="Wingdings"/>
              </a:rPr>
              <a:t>H</a:t>
            </a:r>
            <a:r>
              <a:rPr lang="en-US" sz="2200" dirty="0" smtClean="0">
                <a:sym typeface="Wingdings"/>
              </a:rPr>
              <a:t>ow about partitioning the shelf? Hashing based on first char</a:t>
            </a:r>
          </a:p>
          <a:p>
            <a:endParaRPr lang="en-US" sz="2200" dirty="0">
              <a:sym typeface="Wingdings"/>
            </a:endParaRPr>
          </a:p>
          <a:p>
            <a:endParaRPr lang="en-US" sz="2200" dirty="0" smtClean="0">
              <a:sym typeface="Wingdings"/>
            </a:endParaRPr>
          </a:p>
          <a:p>
            <a:r>
              <a:rPr lang="en-US" sz="2200" dirty="0" smtClean="0">
                <a:sym typeface="Wingdings"/>
              </a:rPr>
              <a:t>What is the problem?  Can’t hold two books starting with “A” </a:t>
            </a:r>
          </a:p>
          <a:p>
            <a:r>
              <a:rPr lang="en-US" sz="2200" dirty="0" smtClean="0">
                <a:sym typeface="Wingdings"/>
              </a:rPr>
              <a:t>How about below: 13 bins (each with two places  flexibility)</a:t>
            </a:r>
          </a:p>
          <a:p>
            <a:endParaRPr lang="en-US" sz="2200" dirty="0">
              <a:sym typeface="Wingdings"/>
            </a:endParaRPr>
          </a:p>
          <a:p>
            <a:pPr marL="0" indent="0">
              <a:buNone/>
            </a:pPr>
            <a:endParaRPr lang="en-US" sz="2200" dirty="0">
              <a:sym typeface="Wingding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07622"/>
              </p:ext>
            </p:extLst>
          </p:nvPr>
        </p:nvGraphicFramePr>
        <p:xfrm>
          <a:off x="304800" y="3733800"/>
          <a:ext cx="84581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0292"/>
              </p:ext>
            </p:extLst>
          </p:nvPr>
        </p:nvGraphicFramePr>
        <p:xfrm>
          <a:off x="2286000" y="5334000"/>
          <a:ext cx="42290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6253"/>
              </p:ext>
            </p:extLst>
          </p:nvPr>
        </p:nvGraphicFramePr>
        <p:xfrm>
          <a:off x="2286000" y="5791200"/>
          <a:ext cx="42290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0" y="5562600"/>
            <a:ext cx="8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or B</a:t>
            </a:r>
            <a:endParaRPr lang="en-US" dirty="0"/>
          </a:p>
        </p:txBody>
      </p:sp>
      <p:sp>
        <p:nvSpPr>
          <p:cNvPr id="12" name="Left-Right-Up Arrow 11"/>
          <p:cNvSpPr/>
          <p:nvPr/>
        </p:nvSpPr>
        <p:spPr>
          <a:xfrm rot="16200000">
            <a:off x="1943100" y="5448300"/>
            <a:ext cx="609600" cy="685800"/>
          </a:xfrm>
          <a:prstGeom prst="leftRight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34200" y="5638800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or </a:t>
            </a:r>
            <a:r>
              <a:rPr lang="en-US" dirty="0"/>
              <a:t>Z</a:t>
            </a:r>
          </a:p>
        </p:txBody>
      </p:sp>
      <p:sp>
        <p:nvSpPr>
          <p:cNvPr id="17" name="Left-Right-Up Arrow 16"/>
          <p:cNvSpPr/>
          <p:nvPr/>
        </p:nvSpPr>
        <p:spPr>
          <a:xfrm rot="5400000">
            <a:off x="6286500" y="5448300"/>
            <a:ext cx="609600" cy="685800"/>
          </a:xfrm>
          <a:prstGeom prst="leftRight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07675" y="6016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43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Basics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Cache consists of block-sized </a:t>
            </a:r>
            <a:r>
              <a:rPr lang="en-US" b="1" dirty="0"/>
              <a:t>lines</a:t>
            </a:r>
          </a:p>
          <a:p>
            <a:pPr lvl="1"/>
            <a:r>
              <a:rPr lang="en-US" dirty="0"/>
              <a:t>Line size typically power of two</a:t>
            </a:r>
          </a:p>
          <a:p>
            <a:pPr lvl="1"/>
            <a:r>
              <a:rPr lang="en-US" dirty="0"/>
              <a:t>Typically 16 to </a:t>
            </a:r>
            <a:r>
              <a:rPr lang="en-US" dirty="0" smtClean="0"/>
              <a:t>256 bytes </a:t>
            </a:r>
            <a:r>
              <a:rPr lang="en-US" dirty="0"/>
              <a:t>in size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Suppose block size is </a:t>
            </a:r>
            <a:r>
              <a:rPr lang="en-US" dirty="0" smtClean="0"/>
              <a:t>256 bytes</a:t>
            </a:r>
            <a:endParaRPr lang="en-US" dirty="0"/>
          </a:p>
          <a:p>
            <a:pPr lvl="2"/>
            <a:r>
              <a:rPr lang="en-US" dirty="0"/>
              <a:t>Lowest </a:t>
            </a:r>
            <a:r>
              <a:rPr lang="en-US" dirty="0" smtClean="0"/>
              <a:t>eight bits </a:t>
            </a:r>
            <a:r>
              <a:rPr lang="en-US" dirty="0"/>
              <a:t>determine </a:t>
            </a:r>
            <a:r>
              <a:rPr lang="en-US" b="1" dirty="0"/>
              <a:t>offset </a:t>
            </a:r>
            <a:r>
              <a:rPr lang="en-US" dirty="0"/>
              <a:t>within block</a:t>
            </a:r>
          </a:p>
          <a:p>
            <a:pPr lvl="1"/>
            <a:r>
              <a:rPr lang="en-US" dirty="0"/>
              <a:t>Read data at address </a:t>
            </a:r>
            <a:r>
              <a:rPr lang="en-US" b="1" dirty="0"/>
              <a:t>A=</a:t>
            </a:r>
            <a:r>
              <a:rPr lang="en-US" b="1" dirty="0" smtClean="0"/>
              <a:t>0xFADEDA</a:t>
            </a:r>
            <a:r>
              <a:rPr lang="en-US" b="1" dirty="0" smtClean="0">
                <a:solidFill>
                  <a:srgbClr val="FF0000"/>
                </a:solidFill>
              </a:rPr>
              <a:t>CE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block address is </a:t>
            </a:r>
            <a:r>
              <a:rPr lang="en-US" b="1" dirty="0" smtClean="0"/>
              <a:t>0xFADEDA, </a:t>
            </a:r>
          </a:p>
          <a:p>
            <a:pPr lvl="1"/>
            <a:r>
              <a:rPr lang="en-US" dirty="0" smtClean="0"/>
              <a:t>Byte in block is 0x</a:t>
            </a:r>
            <a:r>
              <a:rPr lang="en-US" dirty="0" smtClean="0">
                <a:solidFill>
                  <a:srgbClr val="FF0000"/>
                </a:solidFill>
              </a:rPr>
              <a:t>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3124200"/>
            <a:ext cx="2667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2819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8517" y="28310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8343900" y="3390900"/>
            <a:ext cx="304800" cy="533400"/>
          </a:xfrm>
          <a:prstGeom prst="leftBrace">
            <a:avLst>
              <a:gd name="adj1" fmla="val 8333"/>
              <a:gd name="adj2" fmla="val 515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20588" y="3810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Block size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Placement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Placement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 memory blocks are allowed</a:t>
            </a:r>
            <a:br>
              <a:rPr lang="en-US" dirty="0"/>
            </a:br>
            <a:r>
              <a:rPr lang="en-US" dirty="0"/>
              <a:t>into which cache lines</a:t>
            </a:r>
          </a:p>
          <a:p>
            <a:pPr>
              <a:lnSpc>
                <a:spcPct val="90000"/>
              </a:lnSpc>
            </a:pPr>
            <a:r>
              <a:rPr lang="en-US" dirty="0"/>
              <a:t>Placement Policies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Direct mapped</a:t>
            </a:r>
            <a:r>
              <a:rPr lang="en-US" dirty="0"/>
              <a:t> (block can go to only one line)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Fully Associative </a:t>
            </a:r>
            <a:r>
              <a:rPr lang="en-US" dirty="0"/>
              <a:t>(block can go to any line)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Set-associative</a:t>
            </a:r>
            <a:r>
              <a:rPr lang="en-US" dirty="0"/>
              <a:t> (block can go to one of N lines)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E.g., if N=4, the cache is 4-way set associative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Other two policies are extremes of this</a:t>
            </a:r>
            <a:br>
              <a:rPr lang="en-US" dirty="0"/>
            </a:br>
            <a:r>
              <a:rPr lang="en-US" dirty="0"/>
              <a:t>(E.g., if N=1 we get a direct-mapped cache)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Identification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When address referenced, need to</a:t>
            </a:r>
          </a:p>
          <a:p>
            <a:pPr lvl="1"/>
            <a:r>
              <a:rPr lang="en-US"/>
              <a:t>Find whether its data is in the cache</a:t>
            </a:r>
          </a:p>
          <a:p>
            <a:pPr lvl="1"/>
            <a:r>
              <a:rPr lang="en-US"/>
              <a:t>If it is, find where in the cache</a:t>
            </a:r>
          </a:p>
          <a:p>
            <a:pPr lvl="1"/>
            <a:r>
              <a:rPr lang="en-US"/>
              <a:t>This is called a cache </a:t>
            </a:r>
            <a:r>
              <a:rPr lang="en-US" b="1"/>
              <a:t>lookup</a:t>
            </a:r>
          </a:p>
          <a:p>
            <a:r>
              <a:rPr lang="en-US"/>
              <a:t>Each cache line must have</a:t>
            </a:r>
          </a:p>
          <a:p>
            <a:pPr lvl="1"/>
            <a:r>
              <a:rPr lang="en-US"/>
              <a:t>A </a:t>
            </a:r>
            <a:r>
              <a:rPr lang="en-US" b="1"/>
              <a:t>valid</a:t>
            </a:r>
            <a:r>
              <a:rPr lang="en-US"/>
              <a:t> bit (1 if line has data, 0 if line empty) </a:t>
            </a:r>
          </a:p>
          <a:p>
            <a:pPr lvl="2"/>
            <a:r>
              <a:rPr lang="en-US"/>
              <a:t>We also say the cache line is valid or invalid</a:t>
            </a:r>
          </a:p>
          <a:p>
            <a:pPr lvl="1"/>
            <a:r>
              <a:rPr lang="en-US"/>
              <a:t>A </a:t>
            </a:r>
            <a:r>
              <a:rPr lang="en-US" b="1"/>
              <a:t>tag</a:t>
            </a:r>
            <a:r>
              <a:rPr lang="en-US"/>
              <a:t> to identify which block is in the line</a:t>
            </a:r>
            <a:br>
              <a:rPr lang="en-US"/>
            </a:br>
            <a:r>
              <a:rPr lang="en-US"/>
              <a:t>(if line is valid)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2667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dex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2781300" y="2095500"/>
            <a:ext cx="304800" cy="533400"/>
          </a:xfrm>
          <a:prstGeom prst="leftBrace">
            <a:avLst>
              <a:gd name="adj1" fmla="val 8333"/>
              <a:gd name="adj2" fmla="val 515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1828800"/>
            <a:ext cx="533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1828800"/>
            <a:ext cx="990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1828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828800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2514600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offset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2438400"/>
            <a:ext cx="20574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800" y="2438400"/>
            <a:ext cx="12192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 rot="16200000" flipH="1">
            <a:off x="1514897" y="2886497"/>
            <a:ext cx="1383268" cy="6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3" idx="1"/>
          </p:cNvCxnSpPr>
          <p:nvPr/>
        </p:nvCxnSpPr>
        <p:spPr>
          <a:xfrm>
            <a:off x="2209800" y="3581400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33800" y="2286000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5372894" y="2933700"/>
            <a:ext cx="1294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3086100" y="2933700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2" idx="1"/>
          </p:cNvCxnSpPr>
          <p:nvPr/>
        </p:nvCxnSpPr>
        <p:spPr>
          <a:xfrm>
            <a:off x="6019800" y="3581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00800" y="3429000"/>
            <a:ext cx="2057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3429000"/>
            <a:ext cx="1219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115594" y="44950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5800" y="3429000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05400" y="3429000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cxnSp>
        <p:nvCxnSpPr>
          <p:cNvPr id="54" name="Straight Connector 53"/>
          <p:cNvCxnSpPr>
            <a:stCxn id="10" idx="2"/>
          </p:cNvCxnSpPr>
          <p:nvPr/>
        </p:nvCxnSpPr>
        <p:spPr>
          <a:xfrm rot="5400000">
            <a:off x="-302525" y="3567457"/>
            <a:ext cx="2754868" cy="1621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495800" y="3429000"/>
            <a:ext cx="609600" cy="381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419600" y="5181600"/>
            <a:ext cx="609600" cy="381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81600" y="5181600"/>
            <a:ext cx="609600" cy="381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4801394" y="44950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66800" y="4953000"/>
            <a:ext cx="42672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4533900" y="5067300"/>
            <a:ext cx="228600" cy="158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220494" y="5066506"/>
            <a:ext cx="228600" cy="158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57800" y="51054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495800" y="51054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5410994" y="5715000"/>
            <a:ext cx="304006" cy="79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4420394" y="5790406"/>
            <a:ext cx="4572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648200" y="6019800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562600" y="5867400"/>
            <a:ext cx="9906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/>
          <p:cNvSpPr/>
          <p:nvPr/>
        </p:nvSpPr>
        <p:spPr>
          <a:xfrm>
            <a:off x="5638800" y="5638800"/>
            <a:ext cx="1219200" cy="609600"/>
          </a:xfrm>
          <a:prstGeom prst="arc">
            <a:avLst>
              <a:gd name="adj1" fmla="val 16200000"/>
              <a:gd name="adj2" fmla="val 4713531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/>
          <p:cNvSpPr/>
          <p:nvPr/>
        </p:nvSpPr>
        <p:spPr>
          <a:xfrm>
            <a:off x="5943600" y="5638800"/>
            <a:ext cx="609600" cy="609600"/>
          </a:xfrm>
          <a:prstGeom prst="arc">
            <a:avLst>
              <a:gd name="adj1" fmla="val 16200000"/>
              <a:gd name="adj2" fmla="val 4713531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6858000" y="5943600"/>
            <a:ext cx="2286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010400" y="5791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715000" y="6019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715000" y="5562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6400800" y="3429000"/>
            <a:ext cx="1066800" cy="381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rot="5400000">
            <a:off x="6401594" y="44950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7315994" y="44950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781800" y="5180012"/>
            <a:ext cx="14478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H="1">
            <a:off x="6781800" y="5180012"/>
            <a:ext cx="381000" cy="381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162800" y="5561012"/>
            <a:ext cx="7620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7886700" y="5218112"/>
            <a:ext cx="381000" cy="3048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391400" y="5562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2" name="Cloud 111"/>
          <p:cNvSpPr/>
          <p:nvPr/>
        </p:nvSpPr>
        <p:spPr>
          <a:xfrm flipH="1">
            <a:off x="5867400" y="5257800"/>
            <a:ext cx="1219200" cy="3048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cxnSp>
        <p:nvCxnSpPr>
          <p:cNvPr id="114" name="Straight Connector 113"/>
          <p:cNvCxnSpPr>
            <a:stCxn id="7" idx="3"/>
          </p:cNvCxnSpPr>
          <p:nvPr/>
        </p:nvCxnSpPr>
        <p:spPr>
          <a:xfrm flipV="1">
            <a:off x="3200400" y="1981200"/>
            <a:ext cx="3048000" cy="381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H="1">
            <a:off x="4572000" y="3581400"/>
            <a:ext cx="3276600" cy="7620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>
            <a:off x="5334000" y="4953000"/>
            <a:ext cx="762000" cy="304800"/>
          </a:xfrm>
          <a:prstGeom prst="bentConnector3">
            <a:avLst>
              <a:gd name="adj1" fmla="val 9721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219200"/>
            <a:ext cx="820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quiz:  Why is index typically the least significant bits (LSBs) and not MSBs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Parallel/Serial TAG and Data Array Access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52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Synthesis lecture series: microarchitecture </a:t>
            </a:r>
            <a:endParaRPr lang="en-US" dirty="0"/>
          </a:p>
        </p:txBody>
      </p:sp>
      <p:pic>
        <p:nvPicPr>
          <p:cNvPr id="7" name="Picture 6" descr="Screen Shot 2011-09-15 at 9.58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4738004" cy="4267200"/>
          </a:xfrm>
          <a:prstGeom prst="rect">
            <a:avLst/>
          </a:prstGeom>
        </p:spPr>
      </p:pic>
      <p:pic>
        <p:nvPicPr>
          <p:cNvPr id="5" name="Content Placeholder 4" descr="Screen Shot 2011-09-15 at 9.53.0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 r="725"/>
          <a:stretch>
            <a:fillRect/>
          </a:stretch>
        </p:blipFill>
        <p:spPr>
          <a:xfrm>
            <a:off x="228600" y="1524000"/>
            <a:ext cx="4114800" cy="4343400"/>
          </a:xfrm>
        </p:spPr>
      </p:pic>
      <p:pic>
        <p:nvPicPr>
          <p:cNvPr id="8" name="Picture 7" descr="Screen Shot 2011-09-15 at 10.01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5791200"/>
            <a:ext cx="4533900" cy="4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476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Replacement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Need a free line to insert new block</a:t>
            </a:r>
          </a:p>
          <a:p>
            <a:pPr lvl="1"/>
            <a:r>
              <a:rPr lang="en-US" dirty="0"/>
              <a:t>Which block should we kick out?</a:t>
            </a:r>
          </a:p>
          <a:p>
            <a:r>
              <a:rPr lang="en-US" dirty="0"/>
              <a:t>Several strategies</a:t>
            </a:r>
          </a:p>
          <a:p>
            <a:pPr lvl="1"/>
            <a:r>
              <a:rPr lang="en-US" dirty="0"/>
              <a:t>Random (randomly selected line)</a:t>
            </a:r>
          </a:p>
          <a:p>
            <a:pPr lvl="1"/>
            <a:r>
              <a:rPr lang="en-US" dirty="0"/>
              <a:t>FIFO (line that has been in cache the longest)</a:t>
            </a:r>
          </a:p>
          <a:p>
            <a:pPr lvl="1"/>
            <a:r>
              <a:rPr lang="en-US" dirty="0"/>
              <a:t>LRU (least recently used line)</a:t>
            </a:r>
          </a:p>
          <a:p>
            <a:pPr lvl="1"/>
            <a:r>
              <a:rPr lang="en-US" dirty="0"/>
              <a:t>LRU </a:t>
            </a:r>
            <a:r>
              <a:rPr lang="en-US" dirty="0" smtClean="0"/>
              <a:t>Approximations (Pseudo LRU)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LRU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200" dirty="0"/>
              <a:t>Have </a:t>
            </a:r>
            <a:r>
              <a:rPr lang="en-US" sz="2200" dirty="0" smtClean="0"/>
              <a:t>“time-stamp” with each line </a:t>
            </a:r>
            <a:r>
              <a:rPr lang="en-US" sz="2200" dirty="0" smtClean="0">
                <a:sym typeface="Wingdings"/>
              </a:rPr>
              <a:t> Expensive</a:t>
            </a:r>
          </a:p>
          <a:p>
            <a:endParaRPr lang="en-US" sz="2200" dirty="0">
              <a:sym typeface="Wingdings"/>
            </a:endParaRPr>
          </a:p>
          <a:p>
            <a:r>
              <a:rPr lang="en-US" sz="2200" dirty="0" smtClean="0"/>
              <a:t>Maintain a LRU “stack”</a:t>
            </a:r>
          </a:p>
          <a:p>
            <a:pPr lvl="1"/>
            <a:r>
              <a:rPr lang="en-US" sz="1800" dirty="0" smtClean="0"/>
              <a:t>Ordered list with MRU line on top, LRU line on bottom </a:t>
            </a:r>
          </a:p>
          <a:p>
            <a:pPr lvl="1"/>
            <a:r>
              <a:rPr lang="en-US" sz="1800" dirty="0" smtClean="0"/>
              <a:t>On a hit, remove the line from list and put on top of stack</a:t>
            </a:r>
          </a:p>
          <a:p>
            <a:pPr lvl="1"/>
            <a:r>
              <a:rPr lang="en-US" sz="1800" dirty="0" smtClean="0"/>
              <a:t>For eviction, select line from bottom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Stack Algorithm still needs  Log2(</a:t>
            </a:r>
            <a:r>
              <a:rPr lang="en-US" sz="2200" dirty="0" err="1" smtClean="0"/>
              <a:t>Assoc</a:t>
            </a:r>
            <a:r>
              <a:rPr lang="en-US" sz="2200" dirty="0" smtClean="0"/>
              <a:t>) bits per line</a:t>
            </a:r>
          </a:p>
          <a:p>
            <a:endParaRPr lang="en-US" sz="2200" dirty="0"/>
          </a:p>
          <a:p>
            <a:r>
              <a:rPr lang="en-US" sz="2200" dirty="0" smtClean="0"/>
              <a:t>LRU approximations: Clock (1-bit LRU), NMRU, Tree etc.</a:t>
            </a:r>
          </a:p>
          <a:p>
            <a:pPr marL="0" indent="0">
              <a:buNone/>
            </a:pPr>
            <a:endParaRPr lang="en-US" sz="22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questions-II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303338"/>
            <a:ext cx="3792537" cy="5010150"/>
          </a:xfrm>
        </p:spPr>
        <p:txBody>
          <a:bodyPr/>
          <a:lstStyle/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Here is a series of address references given as word address: 1,4,8,5,</a:t>
            </a:r>
            <a:r>
              <a:rPr lang="en-US" sz="2000" dirty="0" smtClean="0">
                <a:solidFill>
                  <a:srgbClr val="0000FF"/>
                </a:solidFill>
              </a:rPr>
              <a:t>20</a:t>
            </a:r>
            <a:r>
              <a:rPr lang="en-US" sz="2000" dirty="0" smtClean="0">
                <a:solidFill>
                  <a:srgbClr val="000000"/>
                </a:solidFill>
              </a:rPr>
              <a:t>,</a:t>
            </a:r>
            <a:r>
              <a:rPr lang="en-US" sz="2000" dirty="0" smtClean="0">
                <a:solidFill>
                  <a:srgbClr val="0000FF"/>
                </a:solidFill>
              </a:rPr>
              <a:t>17,19,56</a:t>
            </a:r>
            <a:r>
              <a:rPr lang="en-US" sz="2000" dirty="0" smtClean="0">
                <a:solidFill>
                  <a:srgbClr val="000000"/>
                </a:solidFill>
              </a:rPr>
              <a:t>,9,11,4,4,3,5,6,9,</a:t>
            </a:r>
            <a:r>
              <a:rPr lang="en-US" sz="2000" dirty="0" smtClean="0">
                <a:solidFill>
                  <a:srgbClr val="0000FF"/>
                </a:solidFill>
              </a:rPr>
              <a:t>17</a:t>
            </a:r>
            <a:r>
              <a:rPr lang="en-US" sz="2000" dirty="0" smtClean="0">
                <a:solidFill>
                  <a:srgbClr val="000000"/>
                </a:solidFill>
              </a:rPr>
              <a:t>. Assuming a direct-mapped cache with 16 one-word blocks that is initially empty, label each reference in the list as a hit or miss and show the final contents of the cache.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295400"/>
            <a:ext cx="1600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1%16 =1</a:t>
            </a:r>
          </a:p>
          <a:p>
            <a:r>
              <a:rPr lang="en-US" sz="1400" dirty="0" smtClean="0"/>
              <a:t>4%16 = 4</a:t>
            </a:r>
          </a:p>
          <a:p>
            <a:r>
              <a:rPr lang="en-US" sz="1400" dirty="0" smtClean="0"/>
              <a:t>8%16 =8</a:t>
            </a:r>
          </a:p>
          <a:p>
            <a:r>
              <a:rPr lang="en-US" sz="1400" dirty="0" smtClean="0"/>
              <a:t>5%16 =5</a:t>
            </a:r>
          </a:p>
          <a:p>
            <a:r>
              <a:rPr lang="en-US" sz="1400" dirty="0" smtClean="0"/>
              <a:t>20%16 = 4</a:t>
            </a:r>
          </a:p>
          <a:p>
            <a:r>
              <a:rPr lang="en-US" sz="1400" dirty="0" smtClean="0"/>
              <a:t>17%16 = 1</a:t>
            </a:r>
          </a:p>
          <a:p>
            <a:r>
              <a:rPr lang="en-US" sz="1400" dirty="0" smtClean="0"/>
              <a:t>19%16 =3</a:t>
            </a:r>
          </a:p>
          <a:p>
            <a:r>
              <a:rPr lang="en-US" sz="1400" dirty="0" smtClean="0"/>
              <a:t>56%16 = 8</a:t>
            </a:r>
          </a:p>
          <a:p>
            <a:r>
              <a:rPr lang="en-US" sz="1400" dirty="0" smtClean="0"/>
              <a:t>9%16 =9</a:t>
            </a:r>
          </a:p>
          <a:p>
            <a:r>
              <a:rPr lang="en-US" sz="1400" dirty="0" smtClean="0"/>
              <a:t>11%16 =11</a:t>
            </a:r>
          </a:p>
          <a:p>
            <a:r>
              <a:rPr lang="en-US" sz="1400" dirty="0" smtClean="0"/>
              <a:t>4%16 = 4   </a:t>
            </a:r>
          </a:p>
          <a:p>
            <a:r>
              <a:rPr lang="en-US" sz="1400" dirty="0" smtClean="0"/>
              <a:t>4% 16 = </a:t>
            </a:r>
            <a:r>
              <a:rPr lang="en-US" sz="1400" dirty="0" smtClean="0">
                <a:solidFill>
                  <a:srgbClr val="FF0000"/>
                </a:solidFill>
              </a:rPr>
              <a:t>Hit</a:t>
            </a:r>
          </a:p>
          <a:p>
            <a:r>
              <a:rPr lang="en-US" sz="1400" dirty="0" smtClean="0"/>
              <a:t>3 % 16 = </a:t>
            </a:r>
            <a:r>
              <a:rPr lang="en-US" sz="1400" dirty="0"/>
              <a:t>3</a:t>
            </a:r>
            <a:endParaRPr lang="en-US" sz="1400" dirty="0" smtClean="0"/>
          </a:p>
          <a:p>
            <a:r>
              <a:rPr lang="en-US" sz="1400" dirty="0" smtClean="0"/>
              <a:t>5%16 = 5 </a:t>
            </a:r>
            <a:r>
              <a:rPr lang="en-US" sz="1400" dirty="0" smtClean="0">
                <a:solidFill>
                  <a:srgbClr val="FF0000"/>
                </a:solidFill>
              </a:rPr>
              <a:t>Hit</a:t>
            </a:r>
            <a:endParaRPr lang="en-US" sz="1400" dirty="0" smtClean="0"/>
          </a:p>
          <a:p>
            <a:r>
              <a:rPr lang="en-US" sz="1400" dirty="0" smtClean="0"/>
              <a:t>6%16 = 6 </a:t>
            </a:r>
          </a:p>
          <a:p>
            <a:r>
              <a:rPr lang="en-US" sz="1400" dirty="0" smtClean="0"/>
              <a:t>9%16 = 9 </a:t>
            </a:r>
            <a:r>
              <a:rPr lang="en-US" sz="1400" dirty="0" smtClean="0">
                <a:solidFill>
                  <a:srgbClr val="FF0000"/>
                </a:solidFill>
              </a:rPr>
              <a:t>Hit</a:t>
            </a:r>
            <a:endParaRPr lang="en-US" sz="1400" dirty="0" smtClean="0"/>
          </a:p>
          <a:p>
            <a:r>
              <a:rPr lang="en-US" sz="1400" dirty="0" smtClean="0"/>
              <a:t>17%16 =1 </a:t>
            </a:r>
            <a:r>
              <a:rPr lang="en-US" sz="1400" dirty="0" smtClean="0">
                <a:solidFill>
                  <a:srgbClr val="FF0000"/>
                </a:solidFill>
              </a:rPr>
              <a:t>Hit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78351"/>
              </p:ext>
            </p:extLst>
          </p:nvPr>
        </p:nvGraphicFramePr>
        <p:xfrm>
          <a:off x="6705600" y="1295400"/>
          <a:ext cx="16002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1 17 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19  3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4 20 4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8 56 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11  43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>
            <a:off x="7620000" y="1676400"/>
            <a:ext cx="76200" cy="762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620000" y="3581400"/>
            <a:ext cx="76200" cy="762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620000" y="4419600"/>
            <a:ext cx="76200" cy="762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7543800" y="2514600"/>
            <a:ext cx="228600" cy="762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696200" y="2514600"/>
            <a:ext cx="228600" cy="762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620000" y="2209800"/>
            <a:ext cx="228600" cy="762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2005 Mikko Lipasti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/>
            <a:fld id="{AEF18F79-C678-B149-8D61-07ADEE641C54}" type="slidenum">
              <a:rPr lang="en-US" sz="1400">
                <a:latin typeface="Arial" charset="0"/>
              </a:rPr>
              <a:pPr lvl="1" eaLnBrk="1" hangingPunct="1"/>
              <a:t>2</a:t>
            </a:fld>
            <a:endParaRPr lang="en-US" sz="1400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Memory Hierarchy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305800" cy="441960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</a:rPr>
              <a:t>Memory: </a:t>
            </a:r>
            <a:r>
              <a:rPr lang="en-US" sz="2400" dirty="0" smtClean="0">
                <a:latin typeface="Calibri" charset="0"/>
              </a:rPr>
              <a:t>Just </a:t>
            </a:r>
            <a:r>
              <a:rPr lang="en-US" sz="2400" dirty="0">
                <a:latin typeface="Calibri" charset="0"/>
              </a:rPr>
              <a:t>an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sz="2400" dirty="0">
                <a:latin typeface="Calibri" charset="0"/>
              </a:rPr>
              <a:t>ocean of bits</a:t>
            </a:r>
            <a:r>
              <a:rPr lang="ja-JP" altLang="en-US" sz="2400" dirty="0" smtClean="0">
                <a:latin typeface="Calibri" charset="0"/>
              </a:rPr>
              <a:t>”</a:t>
            </a:r>
            <a:endParaRPr lang="en-US" altLang="ja-JP" sz="2400" dirty="0">
              <a:latin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IDEAL Memory: Zero cost, zero latency, infinite capacity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Trade-off between: latency and capacity (big is slow)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Trade-off between cost: fast is typically expensive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Solution: Build a hierarchy (frequent: fast, else: slow, cheap)</a:t>
            </a:r>
            <a:endParaRPr lang="en-US" sz="2800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5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Policy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Do we allocate cache lines on a write?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Write-allocate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 write miss brings block into cache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No-write-allocate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 write miss leaves cache as it </a:t>
            </a:r>
            <a:r>
              <a:rPr lang="en-US" sz="2000" dirty="0" smtClean="0"/>
              <a:t>was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Pros and cons?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Depends on temporal locality 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Do we update memory on writes?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Write-through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Memory immediately updated on each write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Write-back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Memory updated when line replaced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Through/Write Back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914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21336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1336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133600" y="2318266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endCxn id="7" idx="0"/>
          </p:cNvCxnSpPr>
          <p:nvPr/>
        </p:nvCxnSpPr>
        <p:spPr>
          <a:xfrm>
            <a:off x="2362200" y="1905000"/>
            <a:ext cx="28194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133600" y="2133600"/>
            <a:ext cx="4572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9200" y="3669268"/>
            <a:ext cx="914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67000" y="3669268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3669268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>
            <a:off x="2133600" y="3853934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96000" y="2133600"/>
            <a:ext cx="203998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Write-through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3733800"/>
            <a:ext cx="174502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Write-back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81400" y="2133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86400" y="2133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3657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flipH="1">
            <a:off x="3581400" y="44958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replacement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2775E-6 L 0.18334 0.005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6" grpId="1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Write-Back Caches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Need a </a:t>
            </a:r>
            <a:r>
              <a:rPr lang="en-US" b="1" i="1" dirty="0"/>
              <a:t>Dirty </a:t>
            </a:r>
            <a:r>
              <a:rPr lang="en-US" dirty="0"/>
              <a:t>bit for each </a:t>
            </a:r>
            <a:r>
              <a:rPr lang="en-US" dirty="0" smtClean="0"/>
              <a:t>line (stored in the Tag!)</a:t>
            </a:r>
            <a:endParaRPr lang="en-US" dirty="0"/>
          </a:p>
          <a:p>
            <a:pPr lvl="1"/>
            <a:r>
              <a:rPr lang="en-US" dirty="0"/>
              <a:t>A dirty line has more recent data than memory</a:t>
            </a:r>
          </a:p>
          <a:p>
            <a:r>
              <a:rPr lang="en-US" dirty="0"/>
              <a:t>Line starts as </a:t>
            </a:r>
            <a:r>
              <a:rPr lang="en-US" b="1" i="1" dirty="0"/>
              <a:t>clean</a:t>
            </a:r>
            <a:r>
              <a:rPr lang="en-US" dirty="0"/>
              <a:t> (not dirty)</a:t>
            </a:r>
          </a:p>
          <a:p>
            <a:r>
              <a:rPr lang="en-US" dirty="0"/>
              <a:t>Line becomes dirty on first write to it</a:t>
            </a:r>
          </a:p>
          <a:p>
            <a:pPr lvl="1"/>
            <a:r>
              <a:rPr lang="en-US" dirty="0"/>
              <a:t>Memory not updated yet, cache has the only up-to-date copy of data for a dirty line</a:t>
            </a:r>
          </a:p>
          <a:p>
            <a:r>
              <a:rPr lang="en-US" dirty="0"/>
              <a:t>Replacing a dirty line</a:t>
            </a:r>
          </a:p>
          <a:p>
            <a:pPr lvl="1"/>
            <a:r>
              <a:rPr lang="en-US" dirty="0"/>
              <a:t>Must write data back to memory (write-back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information related to cache other than data is stored in the tag storage. </a:t>
            </a:r>
          </a:p>
          <a:p>
            <a:r>
              <a:rPr lang="en-US" dirty="0" smtClean="0"/>
              <a:t>Not only tag bits, information for replacement, dirty bits (if we need), valid bit </a:t>
            </a:r>
          </a:p>
          <a:p>
            <a:pPr>
              <a:buNone/>
            </a:pPr>
            <a:r>
              <a:rPr lang="en-US" dirty="0" smtClean="0"/>
              <a:t>(in the future, cache coherence state information)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00400"/>
            <a:ext cx="8347075" cy="2503488"/>
          </a:xfrm>
        </p:spPr>
        <p:txBody>
          <a:bodyPr/>
          <a:lstStyle/>
          <a:p>
            <a:r>
              <a:rPr lang="en-US" dirty="0" smtClean="0"/>
              <a:t>Offset: Byte offset in block</a:t>
            </a:r>
          </a:p>
          <a:p>
            <a:r>
              <a:rPr lang="en-US" dirty="0" smtClean="0"/>
              <a:t>Index: Which set in the cache is the block located</a:t>
            </a:r>
          </a:p>
          <a:p>
            <a:r>
              <a:rPr lang="en-US" dirty="0" smtClean="0"/>
              <a:t>Tag: need to match address tag in cache</a:t>
            </a:r>
          </a:p>
          <a:p>
            <a:r>
              <a:rPr lang="en-US" dirty="0" smtClean="0"/>
              <a:t>Set: Group of blocks corresponding to same index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905000"/>
            <a:ext cx="2667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6002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1717" y="16118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3467100" y="2171700"/>
            <a:ext cx="304800" cy="533400"/>
          </a:xfrm>
          <a:prstGeom prst="leftBrace">
            <a:avLst>
              <a:gd name="adj1" fmla="val 8333"/>
              <a:gd name="adj2" fmla="val 515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6600" y="2590800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Offset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2590800" y="1828800"/>
            <a:ext cx="304800" cy="1219200"/>
          </a:xfrm>
          <a:prstGeom prst="leftBrace">
            <a:avLst>
              <a:gd name="adj1" fmla="val 8333"/>
              <a:gd name="adj2" fmla="val 515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200" y="2590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1524000" y="1981200"/>
            <a:ext cx="304800" cy="914400"/>
          </a:xfrm>
          <a:prstGeom prst="leftBrace">
            <a:avLst>
              <a:gd name="adj1" fmla="val 8333"/>
              <a:gd name="adj2" fmla="val 515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71600" y="2667000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19050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33600" y="1905000"/>
            <a:ext cx="1143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905000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Performance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 rate</a:t>
            </a:r>
          </a:p>
          <a:p>
            <a:pPr lvl="1"/>
            <a:r>
              <a:rPr lang="en-US" dirty="0"/>
              <a:t>Fraction of memory accesses that miss in cache</a:t>
            </a:r>
          </a:p>
          <a:p>
            <a:pPr lvl="1"/>
            <a:r>
              <a:rPr lang="en-US" dirty="0"/>
              <a:t>Hit rate = 1 – miss </a:t>
            </a:r>
            <a:r>
              <a:rPr lang="en-US" dirty="0" smtClean="0"/>
              <a:t>rate</a:t>
            </a:r>
          </a:p>
          <a:p>
            <a:pPr lvl="1"/>
            <a:endParaRPr lang="en-US" dirty="0"/>
          </a:p>
          <a:p>
            <a:r>
              <a:rPr lang="en-US" dirty="0"/>
              <a:t>Average memory access time</a:t>
            </a:r>
          </a:p>
          <a:p>
            <a:pPr lvl="1"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AMAT = hit time + miss rate * miss </a:t>
            </a:r>
            <a:r>
              <a:rPr lang="en-US" dirty="0" smtClean="0">
                <a:solidFill>
                  <a:srgbClr val="800000"/>
                </a:solidFill>
              </a:rPr>
              <a:t>penalty</a:t>
            </a:r>
            <a:endParaRPr lang="en-US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Cache Performance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AMAT = </a:t>
            </a:r>
            <a:r>
              <a:rPr lang="en-US" dirty="0">
                <a:solidFill>
                  <a:srgbClr val="800000"/>
                </a:solidFill>
              </a:rPr>
              <a:t>hit time </a:t>
            </a:r>
            <a:r>
              <a:rPr lang="en-US" dirty="0"/>
              <a:t>+ miss rate * miss penalty</a:t>
            </a:r>
          </a:p>
          <a:p>
            <a:pPr lvl="1"/>
            <a:r>
              <a:rPr lang="en-US" dirty="0"/>
              <a:t>Reduce miss penalty</a:t>
            </a:r>
          </a:p>
          <a:p>
            <a:pPr lvl="1"/>
            <a:r>
              <a:rPr lang="en-US" dirty="0"/>
              <a:t>Reduce miss rate</a:t>
            </a:r>
          </a:p>
          <a:p>
            <a:pPr lvl="1"/>
            <a:r>
              <a:rPr lang="en-US" dirty="0"/>
              <a:t>Reduce hit </a:t>
            </a:r>
            <a:r>
              <a:rPr lang="en-US" dirty="0" smtClean="0"/>
              <a:t>time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Cache Performance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latency = 100 cycles</a:t>
            </a:r>
          </a:p>
          <a:p>
            <a:r>
              <a:rPr lang="en-US" dirty="0" smtClean="0"/>
              <a:t>16KB cache, 3 cycle latency, 85% hit rate</a:t>
            </a:r>
          </a:p>
          <a:p>
            <a:r>
              <a:rPr lang="en-US" dirty="0" smtClean="0"/>
              <a:t>What’s the baseline AMAT?</a:t>
            </a:r>
          </a:p>
          <a:p>
            <a:pPr>
              <a:buNone/>
            </a:pPr>
            <a:r>
              <a:rPr lang="en-US" dirty="0" smtClean="0"/>
              <a:t> = 3+100*0.15 = 18</a:t>
            </a:r>
          </a:p>
          <a:p>
            <a:r>
              <a:rPr lang="en-US" dirty="0" smtClean="0"/>
              <a:t>What’s the best way to reduce latency?</a:t>
            </a:r>
          </a:p>
          <a:p>
            <a:pPr lvl="1"/>
            <a:r>
              <a:rPr lang="en-US" sz="2400" dirty="0" smtClean="0"/>
              <a:t>Smaller 8KB cache: 1 cycle latency, 75% hit rate</a:t>
            </a:r>
          </a:p>
          <a:p>
            <a:pPr lvl="1">
              <a:buNone/>
            </a:pPr>
            <a:r>
              <a:rPr lang="en-US" sz="2400" dirty="0" smtClean="0"/>
              <a:t>= 1+ 100*0.25 = 26</a:t>
            </a:r>
          </a:p>
          <a:p>
            <a:pPr lvl="1"/>
            <a:r>
              <a:rPr lang="en-US" sz="2400" dirty="0" smtClean="0"/>
              <a:t>Larger 32KB cache: 4 cycle latency, 90% hit rate</a:t>
            </a:r>
          </a:p>
          <a:p>
            <a:pPr lvl="1">
              <a:buNone/>
            </a:pPr>
            <a:r>
              <a:rPr lang="en-US" sz="2400" dirty="0" smtClean="0"/>
              <a:t> = 4 + 100*0.1 =  14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Cache Miss Penalty (1)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Multilevel caches</a:t>
            </a:r>
          </a:p>
          <a:p>
            <a:pPr lvl="1"/>
            <a:r>
              <a:rPr lang="en-US" dirty="0"/>
              <a:t>Very Fast, small Level 1 (L1) cache</a:t>
            </a:r>
          </a:p>
          <a:p>
            <a:pPr lvl="1"/>
            <a:r>
              <a:rPr lang="en-US" dirty="0"/>
              <a:t>Fast, not so small Level 2 (L2) cache</a:t>
            </a:r>
          </a:p>
          <a:p>
            <a:pPr lvl="1"/>
            <a:r>
              <a:rPr lang="en-US" dirty="0"/>
              <a:t>May also have slower, large L3 cache, etc.</a:t>
            </a:r>
          </a:p>
          <a:p>
            <a:r>
              <a:rPr lang="en-US" dirty="0"/>
              <a:t>Why does this help?</a:t>
            </a:r>
          </a:p>
          <a:p>
            <a:pPr lvl="1"/>
            <a:r>
              <a:rPr lang="en-US" dirty="0"/>
              <a:t>Miss in L1 cache can hit in L2 cache, etc.</a:t>
            </a:r>
          </a:p>
          <a:p>
            <a:pPr lvl="2">
              <a:buFontTx/>
              <a:buNone/>
            </a:pPr>
            <a:r>
              <a:rPr lang="en-US" dirty="0"/>
              <a:t>AMAT = HitTime</a:t>
            </a:r>
            <a:r>
              <a:rPr lang="en-US" baseline="-25000" dirty="0"/>
              <a:t>L1</a:t>
            </a:r>
            <a:r>
              <a:rPr lang="en-US" dirty="0"/>
              <a:t>+MissRate</a:t>
            </a:r>
            <a:r>
              <a:rPr lang="en-US" baseline="-25000" dirty="0"/>
              <a:t>L1</a:t>
            </a:r>
            <a:r>
              <a:rPr lang="en-US" dirty="0"/>
              <a:t>MissPenalty</a:t>
            </a:r>
            <a:r>
              <a:rPr lang="en-US" baseline="-25000" dirty="0"/>
              <a:t>L1</a:t>
            </a:r>
            <a:endParaRPr lang="en-US" dirty="0"/>
          </a:p>
          <a:p>
            <a:pPr lvl="2">
              <a:buFontTx/>
              <a:buNone/>
            </a:pPr>
            <a:r>
              <a:rPr lang="en-US" dirty="0"/>
              <a:t>MissPenalty</a:t>
            </a:r>
            <a:r>
              <a:rPr lang="en-US" baseline="-25000" dirty="0"/>
              <a:t>L1</a:t>
            </a:r>
            <a:r>
              <a:rPr lang="en-US" dirty="0"/>
              <a:t>= HitTime</a:t>
            </a:r>
            <a:r>
              <a:rPr lang="en-US" baseline="-25000" dirty="0"/>
              <a:t>L2</a:t>
            </a:r>
            <a:r>
              <a:rPr lang="en-US" dirty="0"/>
              <a:t>+MissRate</a:t>
            </a:r>
            <a:r>
              <a:rPr lang="en-US" baseline="-25000" dirty="0"/>
              <a:t>L2</a:t>
            </a:r>
            <a:r>
              <a:rPr lang="en-US" dirty="0"/>
              <a:t>MissPenalty</a:t>
            </a:r>
            <a:r>
              <a:rPr lang="en-US" baseline="-25000" dirty="0"/>
              <a:t>L2</a:t>
            </a:r>
          </a:p>
          <a:p>
            <a:pPr lvl="2">
              <a:buFontTx/>
              <a:buNone/>
            </a:pPr>
            <a:r>
              <a:rPr lang="en-US" dirty="0"/>
              <a:t>MissPenalty</a:t>
            </a:r>
            <a:r>
              <a:rPr lang="en-US" baseline="-25000" dirty="0"/>
              <a:t>L2</a:t>
            </a:r>
            <a:r>
              <a:rPr lang="en-US" dirty="0"/>
              <a:t>= HitTime</a:t>
            </a:r>
            <a:r>
              <a:rPr lang="en-US" baseline="-25000" dirty="0"/>
              <a:t>L3</a:t>
            </a:r>
            <a:r>
              <a:rPr lang="en-US" dirty="0"/>
              <a:t>+MissRate</a:t>
            </a:r>
            <a:r>
              <a:rPr lang="en-US" baseline="-25000" dirty="0"/>
              <a:t>L3</a:t>
            </a:r>
            <a:r>
              <a:rPr lang="en-US" dirty="0"/>
              <a:t>MissPenalty</a:t>
            </a:r>
            <a:r>
              <a:rPr lang="en-US" baseline="-25000" dirty="0"/>
              <a:t>L3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latency = 100 cycles</a:t>
            </a:r>
          </a:p>
          <a:p>
            <a:r>
              <a:rPr lang="en-US" dirty="0" smtClean="0"/>
              <a:t>16KB L1 cache, 3 cycle latency, 85% hit rate</a:t>
            </a:r>
          </a:p>
          <a:p>
            <a:r>
              <a:rPr lang="en-US" dirty="0" smtClean="0"/>
              <a:t>Use two levels of caching</a:t>
            </a:r>
          </a:p>
          <a:p>
            <a:pPr lvl="1"/>
            <a:r>
              <a:rPr lang="en-US" sz="2400" dirty="0" smtClean="0"/>
              <a:t>Smaller 8KB cache: 1 cycle latency, 75% hit rate</a:t>
            </a:r>
          </a:p>
          <a:p>
            <a:pPr lvl="1"/>
            <a:r>
              <a:rPr lang="en-US" sz="2400" dirty="0" smtClean="0"/>
              <a:t>Larger 128KB cache: 6 cycle latency, 60% hit rate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Exclusion Property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block is in L1 cache, it is </a:t>
            </a:r>
            <a:r>
              <a:rPr lang="en-US" sz="2000" i="1" dirty="0" smtClean="0"/>
              <a:t>never</a:t>
            </a:r>
            <a:r>
              <a:rPr lang="en-US" sz="2000" dirty="0" smtClean="0"/>
              <a:t> in L2 cache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Saves some L2 space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Inclusion Property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block A is in L1 cache, it </a:t>
            </a:r>
            <a:r>
              <a:rPr lang="en-US" sz="2000" i="1" dirty="0" smtClean="0"/>
              <a:t>must</a:t>
            </a:r>
            <a:r>
              <a:rPr lang="en-US" sz="2000" dirty="0" smtClean="0"/>
              <a:t> also be in L2 cache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2005 Mikko Lipasti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/>
            <a:fld id="{5C4D43A0-5CD0-794B-B9B6-5C42EE0704CB}" type="slidenum">
              <a:rPr lang="en-US" sz="1400">
                <a:latin typeface="Arial" charset="0"/>
              </a:rPr>
              <a:pPr lvl="1" eaLnBrk="1" hangingPunct="1"/>
              <a:t>3</a:t>
            </a:fld>
            <a:endParaRPr lang="en-US" sz="140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Memory Hierarchy</a:t>
            </a: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>
            <a:off x="1295400" y="1828800"/>
            <a:ext cx="6858000" cy="411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962400" y="2743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36576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2590800" y="44196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1981200" y="510540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198938" y="2203450"/>
            <a:ext cx="1003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Tahoma" charset="0"/>
              </a:rPr>
              <a:t>Registers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4246563" y="2889250"/>
            <a:ext cx="9096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Tahoma" charset="0"/>
              </a:rPr>
              <a:t>On-Chip</a:t>
            </a:r>
          </a:p>
          <a:p>
            <a:pPr algn="ctr" eaLnBrk="1" hangingPunct="1"/>
            <a:r>
              <a:rPr lang="en-US" sz="1600">
                <a:latin typeface="Tahoma" charset="0"/>
              </a:rPr>
              <a:t>SRAM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4237038" y="3727450"/>
            <a:ext cx="927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Tahoma" charset="0"/>
              </a:rPr>
              <a:t>Off-Chip</a:t>
            </a:r>
          </a:p>
          <a:p>
            <a:pPr algn="ctr" eaLnBrk="1" hangingPunct="1"/>
            <a:r>
              <a:rPr lang="en-US" sz="1600">
                <a:latin typeface="Tahoma" charset="0"/>
              </a:rPr>
              <a:t>SRAM</a:t>
            </a:r>
          </a:p>
        </p:txBody>
      </p:sp>
      <p:sp>
        <p:nvSpPr>
          <p:cNvPr id="21517" name="Text Box 11"/>
          <p:cNvSpPr txBox="1">
            <a:spLocks noChangeArrowheads="1"/>
          </p:cNvSpPr>
          <p:nvPr/>
        </p:nvSpPr>
        <p:spPr bwMode="auto">
          <a:xfrm>
            <a:off x="4298950" y="45656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Tahoma" charset="0"/>
              </a:rPr>
              <a:t>DRAM</a:t>
            </a:r>
          </a:p>
        </p:txBody>
      </p:sp>
      <p:sp>
        <p:nvSpPr>
          <p:cNvPr id="21518" name="Text Box 12"/>
          <p:cNvSpPr txBox="1">
            <a:spLocks noChangeArrowheads="1"/>
          </p:cNvSpPr>
          <p:nvPr/>
        </p:nvSpPr>
        <p:spPr bwMode="auto">
          <a:xfrm>
            <a:off x="4038600" y="53340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Tahoma" charset="0"/>
              </a:rPr>
              <a:t>Flash/Disk</a:t>
            </a:r>
          </a:p>
        </p:txBody>
      </p:sp>
      <p:sp>
        <p:nvSpPr>
          <p:cNvPr id="21519" name="AutoShape 13"/>
          <p:cNvSpPr>
            <a:spLocks noChangeArrowheads="1"/>
          </p:cNvSpPr>
          <p:nvPr/>
        </p:nvSpPr>
        <p:spPr bwMode="auto">
          <a:xfrm flipV="1">
            <a:off x="685800" y="2057400"/>
            <a:ext cx="990600" cy="3429000"/>
          </a:xfrm>
          <a:prstGeom prst="upArrow">
            <a:avLst>
              <a:gd name="adj1" fmla="val 50000"/>
              <a:gd name="adj2" fmla="val 86538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/>
            <a:r>
              <a:rPr lang="en-US" sz="2000">
                <a:latin typeface="Tahoma" charset="0"/>
              </a:rPr>
              <a:t>CAPACITY</a:t>
            </a:r>
          </a:p>
        </p:txBody>
      </p:sp>
      <p:sp>
        <p:nvSpPr>
          <p:cNvPr id="21520" name="AutoShape 14"/>
          <p:cNvSpPr>
            <a:spLocks noChangeArrowheads="1"/>
          </p:cNvSpPr>
          <p:nvPr/>
        </p:nvSpPr>
        <p:spPr bwMode="auto">
          <a:xfrm flipV="1">
            <a:off x="7696200" y="2057400"/>
            <a:ext cx="990600" cy="3429000"/>
          </a:xfrm>
          <a:prstGeom prst="downArrow">
            <a:avLst>
              <a:gd name="adj1" fmla="val 50000"/>
              <a:gd name="adj2" fmla="val 86538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/>
            <a:r>
              <a:rPr lang="en-US" sz="2000">
                <a:latin typeface="Tahoma" charset="0"/>
              </a:rPr>
              <a:t>SPEED and COST</a:t>
            </a:r>
          </a:p>
        </p:txBody>
      </p:sp>
    </p:spTree>
    <p:extLst>
      <p:ext uri="{BB962C8B-B14F-4D97-AF65-F5344CB8AC3E}">
        <p14:creationId xmlns:p14="http://schemas.microsoft.com/office/powerpoint/2010/main" val="415099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Kinds of Cache Misses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“3 Cs”</a:t>
            </a:r>
          </a:p>
          <a:p>
            <a:pPr lvl="1"/>
            <a:r>
              <a:rPr lang="en-US" b="1" i="1" dirty="0"/>
              <a:t>Compulsory</a:t>
            </a:r>
            <a:r>
              <a:rPr lang="en-US" dirty="0"/>
              <a:t>: have to have these</a:t>
            </a:r>
          </a:p>
          <a:p>
            <a:pPr lvl="2"/>
            <a:r>
              <a:rPr lang="en-US" dirty="0"/>
              <a:t>Miss the first time each block is accessed</a:t>
            </a:r>
          </a:p>
          <a:p>
            <a:pPr lvl="1"/>
            <a:r>
              <a:rPr lang="en-US" b="1" i="1" dirty="0"/>
              <a:t>Capacity</a:t>
            </a:r>
            <a:r>
              <a:rPr lang="en-US" dirty="0"/>
              <a:t>: due to limited cache capacity</a:t>
            </a:r>
          </a:p>
          <a:p>
            <a:pPr lvl="2"/>
            <a:r>
              <a:rPr lang="en-US" dirty="0"/>
              <a:t>Would not have them if cache size was infinite</a:t>
            </a:r>
          </a:p>
          <a:p>
            <a:pPr lvl="1"/>
            <a:r>
              <a:rPr lang="en-US" b="1" i="1" dirty="0"/>
              <a:t>Conflict</a:t>
            </a:r>
            <a:r>
              <a:rPr lang="en-US" dirty="0"/>
              <a:t>: due to limited </a:t>
            </a:r>
            <a:r>
              <a:rPr lang="en-US" dirty="0" err="1"/>
              <a:t>associativity</a:t>
            </a:r>
            <a:endParaRPr lang="en-US" dirty="0"/>
          </a:p>
          <a:p>
            <a:pPr lvl="2"/>
            <a:r>
              <a:rPr lang="en-US" dirty="0"/>
              <a:t>Would not have them if cache was fully associative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Cache Miss Rate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Larger blocks</a:t>
            </a:r>
          </a:p>
          <a:p>
            <a:pPr lvl="1"/>
            <a:r>
              <a:rPr lang="en-US" dirty="0"/>
              <a:t>Helps if there is more spatial locality</a:t>
            </a:r>
          </a:p>
        </p:txBody>
      </p:sp>
      <p:pic>
        <p:nvPicPr>
          <p:cNvPr id="308228" name="Picture 4" descr="Ch5-fig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538" y="2608263"/>
            <a:ext cx="6332537" cy="397192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Cache Miss Rate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Larger caches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Fewer capacity misses, but longer hit latency!</a:t>
            </a:r>
          </a:p>
          <a:p>
            <a:pPr>
              <a:lnSpc>
                <a:spcPct val="90000"/>
              </a:lnSpc>
            </a:pPr>
            <a:r>
              <a:rPr lang="en-US" dirty="0"/>
              <a:t>Higher </a:t>
            </a:r>
            <a:r>
              <a:rPr lang="en-US" dirty="0" err="1"/>
              <a:t>a</a:t>
            </a:r>
            <a:r>
              <a:rPr lang="en-US" dirty="0" err="1" smtClean="0"/>
              <a:t>ssociativity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Fewer conflict misses, but longer hit </a:t>
            </a:r>
            <a:r>
              <a:rPr lang="en-US" dirty="0" smtClean="0"/>
              <a:t>latency!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… need to work through AMAT equations to figure out which is better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A computer has an 8KB write-through cache. Each cache block is 64 bits, the cache is 4-way set associative and uses the true LRU replacement policy. Assume a 24-bit address space and byte-addressable memory. How big (in bits) is the tag store</a:t>
            </a:r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76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2005 Mikko Lipasti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/>
            <a:fld id="{A3105310-A74A-024F-B8B1-2CD4EA142591}" type="slidenum">
              <a:rPr lang="en-US" sz="1400">
                <a:latin typeface="Arial" charset="0"/>
              </a:rPr>
              <a:pPr lvl="1" eaLnBrk="1" hangingPunct="1"/>
              <a:t>4</a:t>
            </a:fld>
            <a:endParaRPr lang="en-US" sz="1400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Types of Memory</a:t>
            </a:r>
          </a:p>
        </p:txBody>
      </p:sp>
      <p:graphicFrame>
        <p:nvGraphicFramePr>
          <p:cNvPr id="225283" name="Group 3"/>
          <p:cNvGraphicFramePr>
            <a:graphicFrameLocks noGrp="1"/>
          </p:cNvGraphicFramePr>
          <p:nvPr/>
        </p:nvGraphicFramePr>
        <p:xfrm>
          <a:off x="685800" y="1752600"/>
          <a:ext cx="7772400" cy="4595815"/>
        </p:xfrm>
        <a:graphic>
          <a:graphicData uri="http://schemas.openxmlformats.org/drawingml/2006/table">
            <a:tbl>
              <a:tblPr/>
              <a:tblGrid>
                <a:gridCol w="2538413"/>
                <a:gridCol w="2378075"/>
                <a:gridCol w="1428750"/>
                <a:gridCol w="14271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Cost/bit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&lt; 1KB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&lt; 1ns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$$$$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On-chip SRAM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8KB-6MB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&lt; 10ns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Off-chip SRAM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1Mb – 16Mb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&lt; 20ns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64MB – 1TB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&lt; 100ns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Flash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64MB – 32GB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&lt; 100us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40GB – 1PB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&lt; 20ms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~0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4741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and Caches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Data Locality</a:t>
            </a:r>
          </a:p>
          <a:p>
            <a:pPr lvl="1"/>
            <a:r>
              <a:rPr lang="en-US"/>
              <a:t>Temporal: if data item needed now,</a:t>
            </a:r>
            <a:br>
              <a:rPr lang="en-US"/>
            </a:br>
            <a:r>
              <a:rPr lang="en-US"/>
              <a:t>it is likely to be needed again in near future</a:t>
            </a:r>
          </a:p>
          <a:p>
            <a:pPr lvl="1"/>
            <a:r>
              <a:rPr lang="en-US"/>
              <a:t>Spatial: if data item needed now,</a:t>
            </a:r>
            <a:br>
              <a:rPr lang="en-US"/>
            </a:br>
            <a:r>
              <a:rPr lang="en-US"/>
              <a:t>nearby data likely to be needed in near future</a:t>
            </a:r>
          </a:p>
          <a:p>
            <a:r>
              <a:rPr lang="en-US"/>
              <a:t>Exploiting Locality: Caches</a:t>
            </a:r>
          </a:p>
          <a:p>
            <a:pPr lvl="1"/>
            <a:r>
              <a:rPr lang="en-US"/>
              <a:t>Keep recently used data</a:t>
            </a:r>
            <a:br>
              <a:rPr lang="en-US"/>
            </a:br>
            <a:r>
              <a:rPr lang="en-US"/>
              <a:t>in fast memory close to the processor</a:t>
            </a:r>
          </a:p>
          <a:p>
            <a:pPr lvl="1"/>
            <a:r>
              <a:rPr lang="en-US"/>
              <a:t>Also bring nearby data there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Latency is </a:t>
            </a:r>
            <a:r>
              <a:rPr lang="en-US" i="1"/>
              <a:t>Long</a:t>
            </a: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60-100ns </a:t>
            </a:r>
            <a:r>
              <a:rPr lang="en-US" dirty="0" smtClean="0"/>
              <a:t>not </a:t>
            </a:r>
            <a:r>
              <a:rPr lang="en-US" dirty="0"/>
              <a:t>uncommon</a:t>
            </a:r>
          </a:p>
          <a:p>
            <a:r>
              <a:rPr lang="en-US" dirty="0"/>
              <a:t>Quick back-of-the-envelope calculation:</a:t>
            </a:r>
          </a:p>
          <a:p>
            <a:pPr lvl="1"/>
            <a:r>
              <a:rPr lang="en-US" dirty="0"/>
              <a:t>2GHz CPU</a:t>
            </a:r>
          </a:p>
          <a:p>
            <a:pPr lvl="1"/>
            <a:r>
              <a:rPr lang="en-US" dirty="0">
                <a:sym typeface="Wingdings" pitchFamily="2" charset="2"/>
              </a:rPr>
              <a:t> 0.5ns / cycle</a:t>
            </a:r>
          </a:p>
          <a:p>
            <a:pPr lvl="1"/>
            <a:r>
              <a:rPr lang="en-US" dirty="0">
                <a:sym typeface="Wingdings" pitchFamily="2" charset="2"/>
              </a:rPr>
              <a:t>100ns memory  200 cycle memory latency!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/>
              <a:t>Solution: Caches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Basics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Fast (but small) memory close to processor</a:t>
            </a:r>
          </a:p>
          <a:p>
            <a:pPr>
              <a:lnSpc>
                <a:spcPct val="90000"/>
              </a:lnSpc>
            </a:pPr>
            <a:r>
              <a:rPr lang="en-US" sz="2800"/>
              <a:t>When data referenced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in cache, use cache instead of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not in cache, bring into cache</a:t>
            </a:r>
            <a:br>
              <a:rPr lang="en-US" sz="2400"/>
            </a:br>
            <a:r>
              <a:rPr lang="en-US" sz="2400"/>
              <a:t>(actually, bring entire </a:t>
            </a:r>
            <a:r>
              <a:rPr lang="en-US" sz="2400" b="1"/>
              <a:t>block</a:t>
            </a:r>
            <a:r>
              <a:rPr lang="en-US" sz="2400"/>
              <a:t> of data, too)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Maybe have to kick something else out to do it!</a:t>
            </a:r>
          </a:p>
          <a:p>
            <a:pPr>
              <a:lnSpc>
                <a:spcPct val="90000"/>
              </a:lnSpc>
            </a:pPr>
            <a:r>
              <a:rPr lang="en-US" sz="2800"/>
              <a:t>Important decisions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Placement: where in the cache can a block go?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Identification: how do we find a block in cache?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Replacement: what to kick out to make room in cache?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Write policy: What do we do about stores?</a:t>
            </a:r>
          </a:p>
        </p:txBody>
      </p:sp>
      <p:sp>
        <p:nvSpPr>
          <p:cNvPr id="286724" name="AutoShape 4"/>
          <p:cNvSpPr>
            <a:spLocks noChangeArrowheads="1"/>
          </p:cNvSpPr>
          <p:nvPr/>
        </p:nvSpPr>
        <p:spPr bwMode="auto">
          <a:xfrm>
            <a:off x="6618288" y="1895475"/>
            <a:ext cx="2422525" cy="1069975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Udimat" pitchFamily="2" charset="0"/>
              </a:rPr>
              <a:t>Key: Optimize the</a:t>
            </a:r>
          </a:p>
          <a:p>
            <a:pPr algn="ctr"/>
            <a:r>
              <a:rPr lang="en-US" i="1">
                <a:solidFill>
                  <a:schemeClr val="bg1"/>
                </a:solidFill>
                <a:latin typeface="AUdimat" pitchFamily="2" charset="0"/>
              </a:rPr>
              <a:t>average</a:t>
            </a:r>
            <a:r>
              <a:rPr lang="en-US">
                <a:solidFill>
                  <a:schemeClr val="bg1"/>
                </a:solidFill>
                <a:latin typeface="AUdimat" pitchFamily="2" charset="0"/>
              </a:rPr>
              <a:t> memory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Udimat" pitchFamily="2" charset="0"/>
              </a:rPr>
              <a:t>access latency</a:t>
            </a:r>
            <a:endParaRPr lang="en-US" i="1">
              <a:solidFill>
                <a:schemeClr val="bg1"/>
              </a:solidFill>
              <a:latin typeface="AUdimat" pitchFamily="2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Memory Locality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28600" y="1358900"/>
            <a:ext cx="8610600" cy="5194300"/>
          </a:xfrm>
        </p:spPr>
        <p:txBody>
          <a:bodyPr/>
          <a:lstStyle/>
          <a:p>
            <a:r>
              <a:rPr lang="en-US" sz="2200" dirty="0">
                <a:latin typeface="Tahoma" charset="0"/>
              </a:rPr>
              <a:t>A “typical” program has a lot of locality in memory references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 typical programs are composed of “loops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”</a:t>
            </a:r>
            <a:br>
              <a:rPr lang="en-US" sz="2200" dirty="0" smtClean="0">
                <a:latin typeface="Tahoma" charset="0"/>
                <a:ea typeface="ＭＳ Ｐゴシック" charset="0"/>
              </a:rPr>
            </a:br>
            <a:endParaRPr lang="en-US" sz="2200" dirty="0">
              <a:latin typeface="Tahoma" charset="0"/>
              <a:ea typeface="ＭＳ Ｐゴシック" charset="0"/>
            </a:endParaRPr>
          </a:p>
          <a:p>
            <a:endParaRPr lang="en-US" sz="2200" dirty="0" smtClean="0">
              <a:latin typeface="Tahoma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Tahoma" charset="0"/>
              </a:rPr>
              <a:t>Temporal</a:t>
            </a:r>
            <a:r>
              <a:rPr lang="en-US" sz="2200" dirty="0">
                <a:latin typeface="Tahoma" charset="0"/>
              </a:rPr>
              <a:t>: A program tends to reference the same memory location many times and all within a small window of </a:t>
            </a:r>
            <a:r>
              <a:rPr lang="en-US" sz="2200" dirty="0" smtClean="0">
                <a:latin typeface="Tahoma" charset="0"/>
              </a:rPr>
              <a:t>time</a:t>
            </a:r>
            <a:br>
              <a:rPr lang="en-US" sz="2200" dirty="0" smtClean="0">
                <a:latin typeface="Tahoma" charset="0"/>
              </a:rPr>
            </a:br>
            <a:endParaRPr lang="en-US" sz="2200" dirty="0">
              <a:latin typeface="Tahoma" charset="0"/>
            </a:endParaRPr>
          </a:p>
          <a:p>
            <a:endParaRPr lang="en-US" sz="2200" dirty="0">
              <a:latin typeface="Tahoma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ahoma" charset="0"/>
              </a:rPr>
              <a:t>Spatial</a:t>
            </a:r>
            <a:r>
              <a:rPr lang="en-US" sz="2200" dirty="0">
                <a:latin typeface="Tahoma" charset="0"/>
              </a:rPr>
              <a:t>: A program tends to reference a cluster of memory locations at a time 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most notable examples: </a:t>
            </a:r>
          </a:p>
          <a:p>
            <a:pPr lvl="2"/>
            <a:r>
              <a:rPr lang="en-US" sz="2200" dirty="0">
                <a:latin typeface="Tahoma" charset="0"/>
                <a:ea typeface="ＭＳ Ｐゴシック" charset="0"/>
              </a:rPr>
              <a:t>1. instruction memory references </a:t>
            </a:r>
          </a:p>
          <a:p>
            <a:pPr lvl="2"/>
            <a:r>
              <a:rPr lang="en-US" sz="2200" dirty="0">
                <a:latin typeface="Tahoma" charset="0"/>
                <a:ea typeface="ＭＳ Ｐゴシック" charset="0"/>
              </a:rPr>
              <a:t>2. array/data structure references</a:t>
            </a:r>
          </a:p>
          <a:p>
            <a:endParaRPr lang="en-US" sz="2200" dirty="0">
              <a:latin typeface="Tahoma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EC01F5-33BB-4043-8171-DFFA51E3C7C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999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Memory addresses A, A+1, A+2, A+3, A+4 </a:t>
            </a:r>
          </a:p>
          <a:p>
            <a:pPr lvl="1"/>
            <a:r>
              <a:rPr lang="en-US" sz="1800" dirty="0" smtClean="0"/>
              <a:t>Spatial locality or temporal locality?: 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Spatial locality </a:t>
            </a:r>
          </a:p>
          <a:p>
            <a:r>
              <a:rPr lang="en-US" sz="2000" dirty="0" smtClean="0"/>
              <a:t> Memory addresses A, B,C, A,B,C,A,B,C</a:t>
            </a:r>
          </a:p>
          <a:p>
            <a:pPr lvl="1"/>
            <a:r>
              <a:rPr lang="en-US" sz="1800" dirty="0" smtClean="0"/>
              <a:t>Spatial locality or temporal locality?</a:t>
            </a:r>
          </a:p>
          <a:p>
            <a:pPr lvl="1"/>
            <a:r>
              <a:rPr lang="en-US" sz="1800" dirty="0" smtClean="0"/>
              <a:t>Temporal locality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20032</TotalTime>
  <Words>1725</Words>
  <Application>Microsoft Macintosh PowerPoint</Application>
  <PresentationFormat>On-screen Show (4:3)</PresentationFormat>
  <Paragraphs>402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2_Powerpoint_FINAL</vt:lpstr>
      <vt:lpstr>1_Powerpoint_FINAL</vt:lpstr>
      <vt:lpstr>ECE3056A</vt:lpstr>
      <vt:lpstr>Memory Hierarchy</vt:lpstr>
      <vt:lpstr>Memory Hierarchy</vt:lpstr>
      <vt:lpstr>Types of Memory</vt:lpstr>
      <vt:lpstr>Locality and Caches</vt:lpstr>
      <vt:lpstr>Memory Latency is Long</vt:lpstr>
      <vt:lpstr>Cache Basics</vt:lpstr>
      <vt:lpstr>Memory Locality</vt:lpstr>
      <vt:lpstr>Review questions </vt:lpstr>
      <vt:lpstr>Cache Basics: A Layman View </vt:lpstr>
      <vt:lpstr>Cache Basics: A Layman View </vt:lpstr>
      <vt:lpstr>Cache Basics</vt:lpstr>
      <vt:lpstr>Cache Placement</vt:lpstr>
      <vt:lpstr>Cache Identification</vt:lpstr>
      <vt:lpstr>Index </vt:lpstr>
      <vt:lpstr>Parallel/Serial TAG and Data Array Access</vt:lpstr>
      <vt:lpstr>Cache Replacement</vt:lpstr>
      <vt:lpstr>Implementing LRU</vt:lpstr>
      <vt:lpstr>Review questions-II </vt:lpstr>
      <vt:lpstr>Write Policy</vt:lpstr>
      <vt:lpstr>Write Through/Write Back </vt:lpstr>
      <vt:lpstr>Write-Back Caches</vt:lpstr>
      <vt:lpstr>Tag Storage </vt:lpstr>
      <vt:lpstr>TAG</vt:lpstr>
      <vt:lpstr>Cache Performance</vt:lpstr>
      <vt:lpstr>Improving Cache Performance</vt:lpstr>
      <vt:lpstr>Improving Cache Performance (2)</vt:lpstr>
      <vt:lpstr>Reducing Cache Miss Penalty (1)</vt:lpstr>
      <vt:lpstr>Multi-Level Caches</vt:lpstr>
      <vt:lpstr>Kinds of Cache Misses</vt:lpstr>
      <vt:lpstr>Reducing Cache Miss Rate (2)</vt:lpstr>
      <vt:lpstr>Reducing Cache Miss Rate (3)</vt:lpstr>
      <vt:lpstr>Review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6290 Chapter 1</dc:title>
  <dc:creator>hyesoon</dc:creator>
  <cp:lastModifiedBy>Moin Qureshi</cp:lastModifiedBy>
  <cp:revision>191</cp:revision>
  <dcterms:created xsi:type="dcterms:W3CDTF">2008-08-10T18:43:06Z</dcterms:created>
  <dcterms:modified xsi:type="dcterms:W3CDTF">2014-10-15T22:24:54Z</dcterms:modified>
</cp:coreProperties>
</file>